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258" r:id="rId2"/>
    <p:sldId id="259" r:id="rId3"/>
    <p:sldId id="260" r:id="rId4"/>
    <p:sldId id="261" r:id="rId5"/>
    <p:sldId id="262" r:id="rId6"/>
    <p:sldId id="263" r:id="rId7"/>
    <p:sldId id="264" r:id="rId8"/>
    <p:sldId id="265" r:id="rId9"/>
    <p:sldId id="266" r:id="rId10"/>
    <p:sldId id="267" r:id="rId11"/>
    <p:sldId id="268" r:id="rId12"/>
    <p:sldId id="270" r:id="rId13"/>
    <p:sldId id="273" r:id="rId14"/>
    <p:sldId id="274" r:id="rId15"/>
    <p:sldId id="275" r:id="rId16"/>
    <p:sldId id="289" r:id="rId17"/>
    <p:sldId id="290" r:id="rId18"/>
    <p:sldId id="291" r:id="rId19"/>
    <p:sldId id="292" r:id="rId20"/>
    <p:sldId id="293" r:id="rId21"/>
    <p:sldId id="276" r:id="rId22"/>
    <p:sldId id="277" r:id="rId23"/>
    <p:sldId id="288"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aximized" horzBarState="maximized">
    <p:restoredLeft sz="84380"/>
    <p:restoredTop sz="94660"/>
  </p:normalViewPr>
  <p:slideViewPr>
    <p:cSldViewPr>
      <p:cViewPr varScale="1">
        <p:scale>
          <a:sx n="73" d="100"/>
          <a:sy n="73" d="100"/>
        </p:scale>
        <p:origin x="-19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89176A1-634E-47A7-9085-329036C1F696}" type="datetimeFigureOut">
              <a:rPr lang="ar-SA" smtClean="0"/>
              <a:pPr/>
              <a:t>10/05/36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647D46B-B0D6-41A0-B135-09C40EC02D57}"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r>
              <a:rPr lang="en-US" smtClean="0"/>
              <a:t>DR. RAAFAT T. MOHAMED</a:t>
            </a:r>
            <a:endParaRPr lang="ar-SA"/>
          </a:p>
        </p:txBody>
      </p:sp>
      <p:sp>
        <p:nvSpPr>
          <p:cNvPr id="6" name="Slide Number Placeholder 5"/>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r>
              <a:rPr lang="en-US" smtClean="0"/>
              <a:t>DR. RAAFAT T. MOHAMED</a:t>
            </a:r>
            <a:endParaRPr lang="ar-SA"/>
          </a:p>
        </p:txBody>
      </p:sp>
      <p:sp>
        <p:nvSpPr>
          <p:cNvPr id="6" name="Slide Number Placeholder 5"/>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r>
              <a:rPr lang="en-US" smtClean="0"/>
              <a:t>DR. RAAFAT T. MOHAMED</a:t>
            </a:r>
            <a:endParaRPr lang="ar-SA"/>
          </a:p>
        </p:txBody>
      </p:sp>
      <p:sp>
        <p:nvSpPr>
          <p:cNvPr id="6" name="Slide Number Placeholder 5"/>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DR. RAAFAT T. MOHAMED</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3D8F2A9-7FC0-42B5-B154-4098BFDEABA4}" type="slidenum">
              <a:rPr lang="ar-EG"/>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DR. RAAFAT T. MOHAMED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D1B61C-05D4-4683-952B-ED06CF20317E}" type="slidenum">
              <a:rPr lang="ar-EG"/>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ar-EG"/>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DR. RAAFAT T. MOHAMED</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D33598-1074-4C61-AC7E-04E63715CFF6}" type="slidenum">
              <a:rPr lang="ar-EG"/>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r>
              <a:rPr lang="en-US" smtClean="0"/>
              <a:t>DR. RAAFAT T. MOHAMED</a:t>
            </a:r>
            <a:endParaRPr lang="ar-SA"/>
          </a:p>
        </p:txBody>
      </p:sp>
      <p:sp>
        <p:nvSpPr>
          <p:cNvPr id="6" name="Slide Number Placeholder 5"/>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r>
              <a:rPr lang="en-US" smtClean="0"/>
              <a:t>DR. RAAFAT T. MOHAMED</a:t>
            </a:r>
            <a:endParaRPr lang="ar-SA"/>
          </a:p>
        </p:txBody>
      </p:sp>
      <p:sp>
        <p:nvSpPr>
          <p:cNvPr id="6" name="Slide Number Placeholder 5"/>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r>
              <a:rPr lang="en-US" smtClean="0"/>
              <a:t>DR. RAAFAT T. MOHAMED</a:t>
            </a:r>
            <a:endParaRPr lang="ar-SA"/>
          </a:p>
        </p:txBody>
      </p:sp>
      <p:sp>
        <p:nvSpPr>
          <p:cNvPr id="7" name="Slide Number Placeholder 6"/>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endParaRPr lang="ar-SA"/>
          </a:p>
        </p:txBody>
      </p:sp>
      <p:sp>
        <p:nvSpPr>
          <p:cNvPr id="8" name="Footer Placeholder 7"/>
          <p:cNvSpPr>
            <a:spLocks noGrp="1"/>
          </p:cNvSpPr>
          <p:nvPr>
            <p:ph type="ftr" sz="quarter" idx="11"/>
          </p:nvPr>
        </p:nvSpPr>
        <p:spPr/>
        <p:txBody>
          <a:bodyPr/>
          <a:lstStyle/>
          <a:p>
            <a:r>
              <a:rPr lang="en-US" smtClean="0"/>
              <a:t>DR. RAAFAT T. MOHAMED</a:t>
            </a:r>
            <a:endParaRPr lang="ar-SA"/>
          </a:p>
        </p:txBody>
      </p:sp>
      <p:sp>
        <p:nvSpPr>
          <p:cNvPr id="9" name="Slide Number Placeholder 8"/>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endParaRPr lang="ar-SA"/>
          </a:p>
        </p:txBody>
      </p:sp>
      <p:sp>
        <p:nvSpPr>
          <p:cNvPr id="4" name="Footer Placeholder 3"/>
          <p:cNvSpPr>
            <a:spLocks noGrp="1"/>
          </p:cNvSpPr>
          <p:nvPr>
            <p:ph type="ftr" sz="quarter" idx="11"/>
          </p:nvPr>
        </p:nvSpPr>
        <p:spPr/>
        <p:txBody>
          <a:bodyPr/>
          <a:lstStyle/>
          <a:p>
            <a:r>
              <a:rPr lang="en-US" smtClean="0"/>
              <a:t>DR. RAAFAT T. MOHAMED</a:t>
            </a:r>
            <a:endParaRPr lang="ar-SA"/>
          </a:p>
        </p:txBody>
      </p:sp>
      <p:sp>
        <p:nvSpPr>
          <p:cNvPr id="5" name="Slide Number Placeholder 4"/>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ar-SA"/>
          </a:p>
        </p:txBody>
      </p:sp>
      <p:sp>
        <p:nvSpPr>
          <p:cNvPr id="3" name="Footer Placeholder 2"/>
          <p:cNvSpPr>
            <a:spLocks noGrp="1"/>
          </p:cNvSpPr>
          <p:nvPr>
            <p:ph type="ftr" sz="quarter" idx="11"/>
          </p:nvPr>
        </p:nvSpPr>
        <p:spPr/>
        <p:txBody>
          <a:bodyPr/>
          <a:lstStyle/>
          <a:p>
            <a:r>
              <a:rPr lang="en-US" smtClean="0"/>
              <a:t>DR. RAAFAT T. MOHAMED</a:t>
            </a:r>
            <a:endParaRPr lang="ar-SA"/>
          </a:p>
        </p:txBody>
      </p:sp>
      <p:sp>
        <p:nvSpPr>
          <p:cNvPr id="4" name="Slide Number Placeholder 3"/>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r>
              <a:rPr lang="en-US" smtClean="0"/>
              <a:t>DR. RAAFAT T. MOHAMED</a:t>
            </a:r>
            <a:endParaRPr lang="ar-SA"/>
          </a:p>
        </p:txBody>
      </p:sp>
      <p:sp>
        <p:nvSpPr>
          <p:cNvPr id="7" name="Slide Number Placeholder 6"/>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r>
              <a:rPr lang="en-US" smtClean="0"/>
              <a:t>DR. RAAFAT T. MOHAMED</a:t>
            </a:r>
            <a:endParaRPr lang="ar-SA"/>
          </a:p>
        </p:txBody>
      </p:sp>
      <p:sp>
        <p:nvSpPr>
          <p:cNvPr id="7" name="Slide Number Placeholder 6"/>
          <p:cNvSpPr>
            <a:spLocks noGrp="1"/>
          </p:cNvSpPr>
          <p:nvPr>
            <p:ph type="sldNum" sz="quarter" idx="12"/>
          </p:nvPr>
        </p:nvSpPr>
        <p:spPr/>
        <p:txBody>
          <a:bodyPr/>
          <a:lstStyle/>
          <a:p>
            <a:fld id="{535F75E4-D44B-425F-B05D-B4D8297EC93F}"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DR. RAAFAT T. MOHAMED</a:t>
            </a: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5F75E4-D44B-425F-B05D-B4D8297EC93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18" Type="http://schemas.openxmlformats.org/officeDocument/2006/relationships/image" Target="../media/image51.jpeg"/><Relationship Id="rId3" Type="http://schemas.openxmlformats.org/officeDocument/2006/relationships/image" Target="../media/image36.jpeg"/><Relationship Id="rId21" Type="http://schemas.openxmlformats.org/officeDocument/2006/relationships/image" Target="../media/image54.jpe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jpeg"/><Relationship Id="rId2" Type="http://schemas.openxmlformats.org/officeDocument/2006/relationships/image" Target="../media/image35.jpeg"/><Relationship Id="rId16" Type="http://schemas.openxmlformats.org/officeDocument/2006/relationships/image" Target="../media/image49.jpeg"/><Relationship Id="rId20" Type="http://schemas.openxmlformats.org/officeDocument/2006/relationships/image" Target="../media/image53.jpeg"/><Relationship Id="rId1" Type="http://schemas.openxmlformats.org/officeDocument/2006/relationships/slideLayout" Target="../slideLayouts/slideLayout14.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jpeg"/><Relationship Id="rId10" Type="http://schemas.openxmlformats.org/officeDocument/2006/relationships/image" Target="../media/image43.jpeg"/><Relationship Id="rId19" Type="http://schemas.openxmlformats.org/officeDocument/2006/relationships/image" Target="../media/image52.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jpeg"/><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188913"/>
            <a:ext cx="8642350" cy="647700"/>
          </a:xfrm>
          <a:gradFill rotWithShape="1">
            <a:gsLst>
              <a:gs pos="0">
                <a:srgbClr val="0000F0"/>
              </a:gs>
              <a:gs pos="50000">
                <a:schemeClr val="bg1"/>
              </a:gs>
              <a:gs pos="100000">
                <a:srgbClr val="0000F0"/>
              </a:gs>
            </a:gsLst>
            <a:lin ang="5400000" scaled="1"/>
          </a:gradFill>
        </p:spPr>
        <p:txBody>
          <a:bodyPr/>
          <a:lstStyle/>
          <a:p>
            <a:pPr rtl="0" eaLnBrk="1" hangingPunct="1">
              <a:defRPr/>
            </a:pPr>
            <a:r>
              <a:rPr lang="en-US" sz="3200" b="1" dirty="0" smtClean="0">
                <a:effectLst>
                  <a:outerShdw blurRad="38100" dist="38100" dir="2700000" algn="tl">
                    <a:srgbClr val="000000">
                      <a:alpha val="43137"/>
                    </a:srgbClr>
                  </a:outerShdw>
                </a:effectLst>
              </a:rPr>
              <a:t>Pathogenesis and </a:t>
            </a:r>
            <a:r>
              <a:rPr lang="en-US" sz="3200" b="1" dirty="0" smtClean="0">
                <a:solidFill>
                  <a:srgbClr val="006600"/>
                </a:solidFill>
                <a:effectLst>
                  <a:outerShdw blurRad="38100" dist="38100" dir="2700000" algn="tl">
                    <a:srgbClr val="000000">
                      <a:alpha val="43137"/>
                    </a:srgbClr>
                  </a:outerShdw>
                </a:effectLst>
              </a:rPr>
              <a:t>Clinical Picture</a:t>
            </a:r>
          </a:p>
        </p:txBody>
      </p:sp>
      <p:sp>
        <p:nvSpPr>
          <p:cNvPr id="6148" name="Oval 4"/>
          <p:cNvSpPr>
            <a:spLocks noChangeArrowheads="1"/>
          </p:cNvSpPr>
          <p:nvPr/>
        </p:nvSpPr>
        <p:spPr bwMode="auto">
          <a:xfrm>
            <a:off x="6011863" y="2851150"/>
            <a:ext cx="1008062" cy="1008063"/>
          </a:xfrm>
          <a:prstGeom prst="ellipse">
            <a:avLst/>
          </a:prstGeom>
          <a:noFill/>
          <a:ln w="28575">
            <a:solidFill>
              <a:srgbClr val="CC0000"/>
            </a:solidFill>
            <a:round/>
            <a:headEnd/>
            <a:tailEnd/>
          </a:ln>
        </p:spPr>
        <p:txBody>
          <a:bodyPr wrap="none" anchor="ctr"/>
          <a:lstStyle/>
          <a:p>
            <a:pPr algn="r" rtl="0"/>
            <a:endParaRPr lang="ar-SA"/>
          </a:p>
        </p:txBody>
      </p:sp>
      <p:sp>
        <p:nvSpPr>
          <p:cNvPr id="6156" name="Text Box 12"/>
          <p:cNvSpPr txBox="1">
            <a:spLocks noChangeArrowheads="1"/>
          </p:cNvSpPr>
          <p:nvPr/>
        </p:nvSpPr>
        <p:spPr bwMode="auto">
          <a:xfrm>
            <a:off x="7199313" y="2276475"/>
            <a:ext cx="1944687" cy="457200"/>
          </a:xfrm>
          <a:prstGeom prst="rect">
            <a:avLst/>
          </a:prstGeom>
          <a:noFill/>
          <a:ln w="9525">
            <a:noFill/>
            <a:miter lim="800000"/>
            <a:headEnd/>
            <a:tailEnd/>
          </a:ln>
        </p:spPr>
        <p:txBody>
          <a:bodyPr>
            <a:spAutoFit/>
          </a:bodyPr>
          <a:lstStyle/>
          <a:p>
            <a:pPr algn="ctr" rtl="0">
              <a:spcBef>
                <a:spcPct val="50000"/>
              </a:spcBef>
            </a:pPr>
            <a:r>
              <a:rPr lang="en-US" sz="2400"/>
              <a:t>Haemozoin </a:t>
            </a:r>
          </a:p>
        </p:txBody>
      </p:sp>
      <p:sp>
        <p:nvSpPr>
          <p:cNvPr id="6157" name="Text Box 13"/>
          <p:cNvSpPr txBox="1">
            <a:spLocks noChangeArrowheads="1"/>
          </p:cNvSpPr>
          <p:nvPr/>
        </p:nvSpPr>
        <p:spPr bwMode="auto">
          <a:xfrm>
            <a:off x="6804025" y="3716338"/>
            <a:ext cx="1871663" cy="457200"/>
          </a:xfrm>
          <a:prstGeom prst="rect">
            <a:avLst/>
          </a:prstGeom>
          <a:noFill/>
          <a:ln w="9525">
            <a:noFill/>
            <a:miter lim="800000"/>
            <a:headEnd/>
            <a:tailEnd/>
          </a:ln>
        </p:spPr>
        <p:txBody>
          <a:bodyPr>
            <a:spAutoFit/>
          </a:bodyPr>
          <a:lstStyle/>
          <a:p>
            <a:pPr algn="ctr" rtl="0">
              <a:spcBef>
                <a:spcPct val="50000"/>
              </a:spcBef>
            </a:pPr>
            <a:r>
              <a:rPr lang="en-US" sz="2400"/>
              <a:t>Metabolites </a:t>
            </a:r>
          </a:p>
        </p:txBody>
      </p:sp>
      <p:pic>
        <p:nvPicPr>
          <p:cNvPr id="6160" name="Picture 16" descr="cills stage"/>
          <p:cNvPicPr>
            <a:picLocks noGrp="1" noChangeAspect="1" noChangeArrowheads="1"/>
          </p:cNvPicPr>
          <p:nvPr>
            <p:ph sz="quarter" idx="3"/>
          </p:nvPr>
        </p:nvPicPr>
        <p:blipFill>
          <a:blip r:embed="rId2" cstate="print">
            <a:lum bright="-6000" contrast="12000"/>
          </a:blip>
          <a:srcRect/>
          <a:stretch>
            <a:fillRect/>
          </a:stretch>
        </p:blipFill>
        <p:spPr>
          <a:xfrm>
            <a:off x="3203575" y="4724400"/>
            <a:ext cx="2160588" cy="1592263"/>
          </a:xfrm>
          <a:noFill/>
        </p:spPr>
      </p:pic>
      <p:pic>
        <p:nvPicPr>
          <p:cNvPr id="6164" name="Picture 20" descr="m"/>
          <p:cNvPicPr>
            <a:picLocks noChangeAspect="1" noChangeArrowheads="1"/>
          </p:cNvPicPr>
          <p:nvPr/>
        </p:nvPicPr>
        <p:blipFill>
          <a:blip r:embed="rId3" cstate="print">
            <a:lum bright="-18000" contrast="36000"/>
          </a:blip>
          <a:srcRect/>
          <a:stretch>
            <a:fillRect/>
          </a:stretch>
        </p:blipFill>
        <p:spPr bwMode="auto">
          <a:xfrm>
            <a:off x="6443663" y="2924175"/>
            <a:ext cx="1793875" cy="823913"/>
          </a:xfrm>
          <a:prstGeom prst="rect">
            <a:avLst/>
          </a:prstGeom>
          <a:noFill/>
          <a:ln w="9525">
            <a:noFill/>
            <a:miter lim="800000"/>
            <a:headEnd/>
            <a:tailEnd/>
          </a:ln>
        </p:spPr>
      </p:pic>
      <p:pic>
        <p:nvPicPr>
          <p:cNvPr id="6166" name="Picture 22" descr="sweating stage"/>
          <p:cNvPicPr>
            <a:picLocks noGrp="1" noChangeAspect="1" noChangeArrowheads="1"/>
          </p:cNvPicPr>
          <p:nvPr>
            <p:ph sz="quarter" idx="2"/>
          </p:nvPr>
        </p:nvPicPr>
        <p:blipFill>
          <a:blip r:embed="rId4" cstate="print"/>
          <a:srcRect/>
          <a:stretch>
            <a:fillRect/>
          </a:stretch>
        </p:blipFill>
        <p:spPr>
          <a:xfrm>
            <a:off x="7164388" y="4184650"/>
            <a:ext cx="1655762" cy="2522538"/>
          </a:xfrm>
          <a:noFill/>
        </p:spPr>
      </p:pic>
      <p:sp>
        <p:nvSpPr>
          <p:cNvPr id="6167" name="Oval 23"/>
          <p:cNvSpPr>
            <a:spLocks noChangeArrowheads="1"/>
          </p:cNvSpPr>
          <p:nvPr/>
        </p:nvSpPr>
        <p:spPr bwMode="auto">
          <a:xfrm>
            <a:off x="7740650" y="3355975"/>
            <a:ext cx="71438" cy="71438"/>
          </a:xfrm>
          <a:prstGeom prst="ellipse">
            <a:avLst/>
          </a:prstGeom>
          <a:solidFill>
            <a:srgbClr val="008000"/>
          </a:solidFill>
          <a:ln w="9525">
            <a:noFill/>
            <a:round/>
            <a:headEnd/>
            <a:tailEnd/>
          </a:ln>
        </p:spPr>
        <p:txBody>
          <a:bodyPr wrap="none" anchor="ctr"/>
          <a:lstStyle/>
          <a:p>
            <a:pPr algn="r" rtl="0"/>
            <a:endParaRPr lang="ar-SA"/>
          </a:p>
        </p:txBody>
      </p:sp>
      <p:sp>
        <p:nvSpPr>
          <p:cNvPr id="6168" name="Oval 24"/>
          <p:cNvSpPr>
            <a:spLocks noChangeArrowheads="1"/>
          </p:cNvSpPr>
          <p:nvPr/>
        </p:nvSpPr>
        <p:spPr bwMode="auto">
          <a:xfrm>
            <a:off x="8027988" y="3213100"/>
            <a:ext cx="71437" cy="71438"/>
          </a:xfrm>
          <a:prstGeom prst="ellipse">
            <a:avLst/>
          </a:prstGeom>
          <a:solidFill>
            <a:srgbClr val="008000"/>
          </a:solidFill>
          <a:ln w="9525">
            <a:noFill/>
            <a:round/>
            <a:headEnd/>
            <a:tailEnd/>
          </a:ln>
        </p:spPr>
        <p:txBody>
          <a:bodyPr wrap="none" anchor="ctr"/>
          <a:lstStyle/>
          <a:p>
            <a:pPr algn="r" rtl="0"/>
            <a:endParaRPr lang="ar-SA"/>
          </a:p>
        </p:txBody>
      </p:sp>
      <p:sp>
        <p:nvSpPr>
          <p:cNvPr id="6169" name="Oval 25"/>
          <p:cNvSpPr>
            <a:spLocks noChangeArrowheads="1"/>
          </p:cNvSpPr>
          <p:nvPr/>
        </p:nvSpPr>
        <p:spPr bwMode="auto">
          <a:xfrm>
            <a:off x="7885113" y="3213100"/>
            <a:ext cx="73025" cy="73025"/>
          </a:xfrm>
          <a:prstGeom prst="ellipse">
            <a:avLst/>
          </a:prstGeom>
          <a:solidFill>
            <a:srgbClr val="008000"/>
          </a:solidFill>
          <a:ln w="9525">
            <a:noFill/>
            <a:round/>
            <a:headEnd/>
            <a:tailEnd/>
          </a:ln>
        </p:spPr>
        <p:txBody>
          <a:bodyPr wrap="none" anchor="ctr"/>
          <a:lstStyle/>
          <a:p>
            <a:pPr algn="r" rtl="0"/>
            <a:endParaRPr lang="ar-SA"/>
          </a:p>
        </p:txBody>
      </p:sp>
      <p:sp>
        <p:nvSpPr>
          <p:cNvPr id="6170" name="Oval 26"/>
          <p:cNvSpPr>
            <a:spLocks noChangeArrowheads="1"/>
          </p:cNvSpPr>
          <p:nvPr/>
        </p:nvSpPr>
        <p:spPr bwMode="auto">
          <a:xfrm>
            <a:off x="7956550" y="3357563"/>
            <a:ext cx="71438" cy="71437"/>
          </a:xfrm>
          <a:prstGeom prst="ellipse">
            <a:avLst/>
          </a:prstGeom>
          <a:solidFill>
            <a:srgbClr val="008000"/>
          </a:solidFill>
          <a:ln w="9525">
            <a:noFill/>
            <a:round/>
            <a:headEnd/>
            <a:tailEnd/>
          </a:ln>
        </p:spPr>
        <p:txBody>
          <a:bodyPr wrap="none" anchor="ctr"/>
          <a:lstStyle/>
          <a:p>
            <a:pPr algn="r" rtl="0"/>
            <a:endParaRPr lang="ar-SA"/>
          </a:p>
        </p:txBody>
      </p:sp>
      <p:sp>
        <p:nvSpPr>
          <p:cNvPr id="6171" name="Line 27"/>
          <p:cNvSpPr>
            <a:spLocks noChangeShapeType="1"/>
          </p:cNvSpPr>
          <p:nvPr/>
        </p:nvSpPr>
        <p:spPr bwMode="auto">
          <a:xfrm flipH="1">
            <a:off x="7524750" y="2708275"/>
            <a:ext cx="71438" cy="503238"/>
          </a:xfrm>
          <a:prstGeom prst="line">
            <a:avLst/>
          </a:prstGeom>
          <a:noFill/>
          <a:ln w="9525">
            <a:solidFill>
              <a:schemeClr val="tx1"/>
            </a:solidFill>
            <a:round/>
            <a:headEnd/>
            <a:tailEnd type="triangle" w="med" len="med"/>
          </a:ln>
        </p:spPr>
        <p:txBody>
          <a:bodyPr/>
          <a:lstStyle/>
          <a:p>
            <a:endParaRPr lang="ar-SA"/>
          </a:p>
        </p:txBody>
      </p:sp>
      <p:sp>
        <p:nvSpPr>
          <p:cNvPr id="6172" name="Line 28"/>
          <p:cNvSpPr>
            <a:spLocks noChangeShapeType="1"/>
          </p:cNvSpPr>
          <p:nvPr/>
        </p:nvSpPr>
        <p:spPr bwMode="auto">
          <a:xfrm flipV="1">
            <a:off x="7812088" y="3429000"/>
            <a:ext cx="73025" cy="360363"/>
          </a:xfrm>
          <a:prstGeom prst="line">
            <a:avLst/>
          </a:prstGeom>
          <a:noFill/>
          <a:ln w="9525">
            <a:solidFill>
              <a:schemeClr val="tx1"/>
            </a:solidFill>
            <a:round/>
            <a:headEnd/>
            <a:tailEnd type="triangle" w="med" len="med"/>
          </a:ln>
        </p:spPr>
        <p:txBody>
          <a:bodyPr/>
          <a:lstStyle/>
          <a:p>
            <a:endParaRPr lang="ar-SA"/>
          </a:p>
        </p:txBody>
      </p:sp>
      <p:sp>
        <p:nvSpPr>
          <p:cNvPr id="16" name="TextBox 15"/>
          <p:cNvSpPr txBox="1">
            <a:spLocks noChangeArrowheads="1"/>
          </p:cNvSpPr>
          <p:nvPr/>
        </p:nvSpPr>
        <p:spPr bwMode="auto">
          <a:xfrm>
            <a:off x="0" y="981075"/>
            <a:ext cx="9144000" cy="522288"/>
          </a:xfrm>
          <a:prstGeom prst="rect">
            <a:avLst/>
          </a:prstGeom>
          <a:noFill/>
          <a:ln w="9525">
            <a:noFill/>
            <a:miter lim="800000"/>
            <a:headEnd/>
            <a:tailEnd/>
          </a:ln>
        </p:spPr>
        <p:txBody>
          <a:bodyPr>
            <a:spAutoFit/>
          </a:bodyPr>
          <a:lstStyle/>
          <a:p>
            <a:pPr algn="l" rtl="0">
              <a:buFont typeface="Wingdings" pitchFamily="2" charset="2"/>
              <a:buChar char="§"/>
            </a:pPr>
            <a:r>
              <a:rPr lang="en-US" sz="2800" dirty="0"/>
              <a:t> Incubation period followed by </a:t>
            </a:r>
            <a:r>
              <a:rPr lang="en-US" sz="2800" dirty="0">
                <a:solidFill>
                  <a:srgbClr val="006600"/>
                </a:solidFill>
              </a:rPr>
              <a:t>influenza-like symptoms.</a:t>
            </a:r>
          </a:p>
        </p:txBody>
      </p:sp>
      <p:sp>
        <p:nvSpPr>
          <p:cNvPr id="17" name="TextBox 16"/>
          <p:cNvSpPr txBox="1">
            <a:spLocks noChangeArrowheads="1"/>
          </p:cNvSpPr>
          <p:nvPr/>
        </p:nvSpPr>
        <p:spPr bwMode="auto">
          <a:xfrm>
            <a:off x="0" y="1484313"/>
            <a:ext cx="6156325" cy="523875"/>
          </a:xfrm>
          <a:prstGeom prst="rect">
            <a:avLst/>
          </a:prstGeom>
          <a:noFill/>
          <a:ln w="9525">
            <a:noFill/>
            <a:miter lim="800000"/>
            <a:headEnd/>
            <a:tailEnd/>
          </a:ln>
        </p:spPr>
        <p:txBody>
          <a:bodyPr>
            <a:spAutoFit/>
          </a:bodyPr>
          <a:lstStyle/>
          <a:p>
            <a:pPr algn="l" rtl="0">
              <a:buFont typeface="Wingdings" pitchFamily="2" charset="2"/>
              <a:buChar char="§"/>
            </a:pPr>
            <a:r>
              <a:rPr lang="en-US" sz="2800" dirty="0"/>
              <a:t> Malaria paroxysm (clinical attack):</a:t>
            </a:r>
          </a:p>
        </p:txBody>
      </p:sp>
      <p:sp>
        <p:nvSpPr>
          <p:cNvPr id="18" name="TextBox 17"/>
          <p:cNvSpPr txBox="1">
            <a:spLocks noChangeArrowheads="1"/>
          </p:cNvSpPr>
          <p:nvPr/>
        </p:nvSpPr>
        <p:spPr bwMode="auto">
          <a:xfrm>
            <a:off x="250825" y="1916113"/>
            <a:ext cx="2736850" cy="523875"/>
          </a:xfrm>
          <a:prstGeom prst="rect">
            <a:avLst/>
          </a:prstGeom>
          <a:noFill/>
          <a:ln w="9525">
            <a:noFill/>
            <a:miter lim="800000"/>
            <a:headEnd/>
            <a:tailEnd/>
          </a:ln>
        </p:spPr>
        <p:txBody>
          <a:bodyPr>
            <a:spAutoFit/>
          </a:bodyPr>
          <a:lstStyle/>
          <a:p>
            <a:pPr algn="l" rtl="0"/>
            <a:r>
              <a:rPr lang="en-US" sz="2800" dirty="0">
                <a:solidFill>
                  <a:srgbClr val="CC0000"/>
                </a:solidFill>
              </a:rPr>
              <a:t>Coincides with:</a:t>
            </a:r>
            <a:endParaRPr lang="en-US" sz="2800" dirty="0"/>
          </a:p>
        </p:txBody>
      </p:sp>
      <p:sp>
        <p:nvSpPr>
          <p:cNvPr id="19" name="TextBox 18"/>
          <p:cNvSpPr txBox="1">
            <a:spLocks noChangeArrowheads="1"/>
          </p:cNvSpPr>
          <p:nvPr/>
        </p:nvSpPr>
        <p:spPr bwMode="auto">
          <a:xfrm>
            <a:off x="250825" y="2349500"/>
            <a:ext cx="7200900" cy="522288"/>
          </a:xfrm>
          <a:prstGeom prst="rect">
            <a:avLst/>
          </a:prstGeom>
          <a:noFill/>
          <a:ln w="9525">
            <a:noFill/>
            <a:miter lim="800000"/>
            <a:headEnd/>
            <a:tailEnd/>
          </a:ln>
        </p:spPr>
        <p:txBody>
          <a:bodyPr>
            <a:spAutoFit/>
          </a:bodyPr>
          <a:lstStyle/>
          <a:p>
            <a:pPr algn="l" rtl="0"/>
            <a:r>
              <a:rPr lang="en-US" sz="2800" dirty="0">
                <a:solidFill>
                  <a:srgbClr val="000099"/>
                </a:solidFill>
              </a:rPr>
              <a:t>- Rupture of infected and uninfected RBCs.</a:t>
            </a:r>
            <a:endParaRPr lang="en-US" sz="2800" dirty="0"/>
          </a:p>
        </p:txBody>
      </p:sp>
      <p:sp>
        <p:nvSpPr>
          <p:cNvPr id="20" name="TextBox 19"/>
          <p:cNvSpPr txBox="1">
            <a:spLocks noChangeArrowheads="1"/>
          </p:cNvSpPr>
          <p:nvPr/>
        </p:nvSpPr>
        <p:spPr bwMode="auto">
          <a:xfrm>
            <a:off x="250825" y="2781300"/>
            <a:ext cx="6769100" cy="522288"/>
          </a:xfrm>
          <a:prstGeom prst="rect">
            <a:avLst/>
          </a:prstGeom>
          <a:noFill/>
          <a:ln w="9525">
            <a:noFill/>
            <a:miter lim="800000"/>
            <a:headEnd/>
            <a:tailEnd/>
          </a:ln>
        </p:spPr>
        <p:txBody>
          <a:bodyPr>
            <a:spAutoFit/>
          </a:bodyPr>
          <a:lstStyle/>
          <a:p>
            <a:pPr algn="l" rtl="0"/>
            <a:r>
              <a:rPr lang="en-US" sz="2800" dirty="0">
                <a:solidFill>
                  <a:srgbClr val="000099"/>
                </a:solidFill>
              </a:rPr>
              <a:t>- Release of parasite metabolites.</a:t>
            </a:r>
            <a:endParaRPr lang="en-US" sz="2800" dirty="0"/>
          </a:p>
        </p:txBody>
      </p:sp>
      <p:sp>
        <p:nvSpPr>
          <p:cNvPr id="21" name="TextBox 20"/>
          <p:cNvSpPr txBox="1">
            <a:spLocks noChangeArrowheads="1"/>
          </p:cNvSpPr>
          <p:nvPr/>
        </p:nvSpPr>
        <p:spPr bwMode="auto">
          <a:xfrm>
            <a:off x="250825" y="3213100"/>
            <a:ext cx="5257800" cy="523875"/>
          </a:xfrm>
          <a:prstGeom prst="rect">
            <a:avLst/>
          </a:prstGeom>
          <a:noFill/>
          <a:ln w="9525">
            <a:noFill/>
            <a:miter lim="800000"/>
            <a:headEnd/>
            <a:tailEnd/>
          </a:ln>
        </p:spPr>
        <p:txBody>
          <a:bodyPr>
            <a:spAutoFit/>
          </a:bodyPr>
          <a:lstStyle/>
          <a:p>
            <a:pPr algn="l" rtl="0"/>
            <a:r>
              <a:rPr lang="en-US" sz="2800" dirty="0">
                <a:solidFill>
                  <a:srgbClr val="000099"/>
                </a:solidFill>
              </a:rPr>
              <a:t>- Host immunologic response.</a:t>
            </a:r>
            <a:endParaRPr lang="en-US" sz="2800" dirty="0"/>
          </a:p>
        </p:txBody>
      </p:sp>
      <p:sp>
        <p:nvSpPr>
          <p:cNvPr id="22" name="TextBox 21"/>
          <p:cNvSpPr txBox="1">
            <a:spLocks noChangeArrowheads="1"/>
          </p:cNvSpPr>
          <p:nvPr/>
        </p:nvSpPr>
        <p:spPr bwMode="auto">
          <a:xfrm>
            <a:off x="250825" y="3789363"/>
            <a:ext cx="1873250" cy="522287"/>
          </a:xfrm>
          <a:prstGeom prst="rect">
            <a:avLst/>
          </a:prstGeom>
          <a:noFill/>
          <a:ln w="9525">
            <a:noFill/>
            <a:miter lim="800000"/>
            <a:headEnd/>
            <a:tailEnd/>
          </a:ln>
        </p:spPr>
        <p:txBody>
          <a:bodyPr>
            <a:spAutoFit/>
          </a:bodyPr>
          <a:lstStyle/>
          <a:p>
            <a:pPr rtl="0"/>
            <a:r>
              <a:rPr lang="en-US" sz="2800">
                <a:solidFill>
                  <a:srgbClr val="CC0000"/>
                </a:solidFill>
              </a:rPr>
              <a:t>Includes:</a:t>
            </a:r>
            <a:endParaRPr lang="en-US" sz="2800"/>
          </a:p>
        </p:txBody>
      </p:sp>
      <p:sp>
        <p:nvSpPr>
          <p:cNvPr id="23" name="TextBox 22"/>
          <p:cNvSpPr txBox="1">
            <a:spLocks noChangeArrowheads="1"/>
          </p:cNvSpPr>
          <p:nvPr/>
        </p:nvSpPr>
        <p:spPr bwMode="auto">
          <a:xfrm>
            <a:off x="250825" y="4221163"/>
            <a:ext cx="2305050" cy="523875"/>
          </a:xfrm>
          <a:prstGeom prst="rect">
            <a:avLst/>
          </a:prstGeom>
          <a:noFill/>
          <a:ln w="9525">
            <a:noFill/>
            <a:miter lim="800000"/>
            <a:headEnd/>
            <a:tailEnd/>
          </a:ln>
        </p:spPr>
        <p:txBody>
          <a:bodyPr>
            <a:spAutoFit/>
          </a:bodyPr>
          <a:lstStyle/>
          <a:p>
            <a:pPr algn="l" rtl="0"/>
            <a:r>
              <a:rPr lang="en-US" sz="2800" dirty="0">
                <a:solidFill>
                  <a:srgbClr val="006600"/>
                </a:solidFill>
              </a:rPr>
              <a:t>- Cold stage</a:t>
            </a:r>
            <a:endParaRPr lang="en-US" sz="2800" dirty="0"/>
          </a:p>
        </p:txBody>
      </p:sp>
      <p:sp>
        <p:nvSpPr>
          <p:cNvPr id="24" name="TextBox 23"/>
          <p:cNvSpPr txBox="1">
            <a:spLocks noChangeArrowheads="1"/>
          </p:cNvSpPr>
          <p:nvPr/>
        </p:nvSpPr>
        <p:spPr bwMode="auto">
          <a:xfrm>
            <a:off x="179388" y="4941888"/>
            <a:ext cx="2232025" cy="522287"/>
          </a:xfrm>
          <a:prstGeom prst="rect">
            <a:avLst/>
          </a:prstGeom>
          <a:noFill/>
          <a:ln w="9525">
            <a:noFill/>
            <a:miter lim="800000"/>
            <a:headEnd/>
            <a:tailEnd/>
          </a:ln>
        </p:spPr>
        <p:txBody>
          <a:bodyPr>
            <a:spAutoFit/>
          </a:bodyPr>
          <a:lstStyle/>
          <a:p>
            <a:pPr algn="l" rtl="0"/>
            <a:r>
              <a:rPr lang="en-US" sz="2800" dirty="0">
                <a:solidFill>
                  <a:srgbClr val="006600"/>
                </a:solidFill>
              </a:rPr>
              <a:t> - Hot stage</a:t>
            </a:r>
            <a:endParaRPr lang="en-US" sz="2800" dirty="0"/>
          </a:p>
        </p:txBody>
      </p:sp>
      <p:sp>
        <p:nvSpPr>
          <p:cNvPr id="25" name="TextBox 24"/>
          <p:cNvSpPr txBox="1">
            <a:spLocks noChangeArrowheads="1"/>
          </p:cNvSpPr>
          <p:nvPr/>
        </p:nvSpPr>
        <p:spPr bwMode="auto">
          <a:xfrm>
            <a:off x="250825" y="5661025"/>
            <a:ext cx="3563938" cy="523875"/>
          </a:xfrm>
          <a:prstGeom prst="rect">
            <a:avLst/>
          </a:prstGeom>
          <a:noFill/>
          <a:ln w="9525">
            <a:noFill/>
            <a:miter lim="800000"/>
            <a:headEnd/>
            <a:tailEnd/>
          </a:ln>
        </p:spPr>
        <p:txBody>
          <a:bodyPr>
            <a:spAutoFit/>
          </a:bodyPr>
          <a:lstStyle/>
          <a:p>
            <a:pPr algn="l" rtl="0"/>
            <a:r>
              <a:rPr lang="en-US" sz="2800" dirty="0">
                <a:solidFill>
                  <a:srgbClr val="006600"/>
                </a:solidFill>
              </a:rPr>
              <a:t>- Sweating stage</a:t>
            </a:r>
          </a:p>
        </p:txBody>
      </p:sp>
      <p:sp>
        <p:nvSpPr>
          <p:cNvPr id="27" name="TextBox 26"/>
          <p:cNvSpPr txBox="1">
            <a:spLocks noChangeArrowheads="1"/>
          </p:cNvSpPr>
          <p:nvPr/>
        </p:nvSpPr>
        <p:spPr bwMode="auto">
          <a:xfrm>
            <a:off x="468313" y="4581525"/>
            <a:ext cx="2951162" cy="461963"/>
          </a:xfrm>
          <a:prstGeom prst="rect">
            <a:avLst/>
          </a:prstGeom>
          <a:noFill/>
          <a:ln w="9525">
            <a:noFill/>
            <a:miter lim="800000"/>
            <a:headEnd/>
            <a:tailEnd/>
          </a:ln>
        </p:spPr>
        <p:txBody>
          <a:bodyPr>
            <a:spAutoFit/>
          </a:bodyPr>
          <a:lstStyle/>
          <a:p>
            <a:pPr algn="l" rtl="0"/>
            <a:r>
              <a:rPr lang="en-US" sz="2400" dirty="0"/>
              <a:t>Lasts about 30 min.</a:t>
            </a:r>
          </a:p>
        </p:txBody>
      </p:sp>
      <p:sp>
        <p:nvSpPr>
          <p:cNvPr id="28" name="TextBox 27"/>
          <p:cNvSpPr txBox="1">
            <a:spLocks noChangeArrowheads="1"/>
          </p:cNvSpPr>
          <p:nvPr/>
        </p:nvSpPr>
        <p:spPr bwMode="auto">
          <a:xfrm>
            <a:off x="539750" y="5300663"/>
            <a:ext cx="2376488" cy="461962"/>
          </a:xfrm>
          <a:prstGeom prst="rect">
            <a:avLst/>
          </a:prstGeom>
          <a:noFill/>
          <a:ln w="9525">
            <a:noFill/>
            <a:miter lim="800000"/>
            <a:headEnd/>
            <a:tailEnd/>
          </a:ln>
        </p:spPr>
        <p:txBody>
          <a:bodyPr>
            <a:spAutoFit/>
          </a:bodyPr>
          <a:lstStyle/>
          <a:p>
            <a:pPr algn="l" rtl="0"/>
            <a:r>
              <a:rPr lang="en-US" sz="2400" dirty="0"/>
              <a:t>Lasts 1-4 hours</a:t>
            </a:r>
          </a:p>
        </p:txBody>
      </p:sp>
      <p:sp>
        <p:nvSpPr>
          <p:cNvPr id="29" name="TextBox 28"/>
          <p:cNvSpPr txBox="1">
            <a:spLocks noChangeArrowheads="1"/>
          </p:cNvSpPr>
          <p:nvPr/>
        </p:nvSpPr>
        <p:spPr bwMode="auto">
          <a:xfrm>
            <a:off x="539750" y="6021388"/>
            <a:ext cx="2447925" cy="461962"/>
          </a:xfrm>
          <a:prstGeom prst="rect">
            <a:avLst/>
          </a:prstGeom>
          <a:noFill/>
          <a:ln w="9525">
            <a:noFill/>
            <a:miter lim="800000"/>
            <a:headEnd/>
            <a:tailEnd/>
          </a:ln>
        </p:spPr>
        <p:txBody>
          <a:bodyPr>
            <a:spAutoFit/>
          </a:bodyPr>
          <a:lstStyle/>
          <a:p>
            <a:pPr algn="l" rtl="0"/>
            <a:r>
              <a:rPr lang="en-US" sz="2400" dirty="0"/>
              <a:t>Lasts for hours</a:t>
            </a:r>
          </a:p>
        </p:txBody>
      </p:sp>
      <p:pic>
        <p:nvPicPr>
          <p:cNvPr id="2" name="Picture 28" descr="C:\Users\azza\Desktop\thermometer.jpg"/>
          <p:cNvPicPr>
            <a:picLocks noChangeAspect="1" noChangeArrowheads="1"/>
          </p:cNvPicPr>
          <p:nvPr/>
        </p:nvPicPr>
        <p:blipFill>
          <a:blip r:embed="rId5" cstate="print">
            <a:lum bright="-10000" contrast="20000"/>
          </a:blip>
          <a:srcRect/>
          <a:stretch>
            <a:fillRect/>
          </a:stretch>
        </p:blipFill>
        <p:spPr bwMode="auto">
          <a:xfrm>
            <a:off x="5435600" y="4581525"/>
            <a:ext cx="1619250" cy="1206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6148"/>
                                        </p:tgtEl>
                                        <p:attrNameLst>
                                          <p:attrName>style.visibility</p:attrName>
                                        </p:attrNameLst>
                                      </p:cBhvr>
                                      <p:to>
                                        <p:strVal val="visible"/>
                                      </p:to>
                                    </p:set>
                                    <p:anim calcmode="lin" valueType="num">
                                      <p:cBhvr>
                                        <p:cTn id="36" dur="500" fill="hold"/>
                                        <p:tgtEl>
                                          <p:spTgt spid="6148"/>
                                        </p:tgtEl>
                                        <p:attrNameLst>
                                          <p:attrName>ppt_w</p:attrName>
                                        </p:attrNameLst>
                                      </p:cBhvr>
                                      <p:tavLst>
                                        <p:tav tm="0">
                                          <p:val>
                                            <p:fltVal val="0"/>
                                          </p:val>
                                        </p:tav>
                                        <p:tav tm="100000">
                                          <p:val>
                                            <p:strVal val="#ppt_w"/>
                                          </p:val>
                                        </p:tav>
                                      </p:tavLst>
                                    </p:anim>
                                    <p:anim calcmode="lin" valueType="num">
                                      <p:cBhvr>
                                        <p:cTn id="37" dur="500" fill="hold"/>
                                        <p:tgtEl>
                                          <p:spTgt spid="6148"/>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6164"/>
                                        </p:tgtEl>
                                        <p:attrNameLst>
                                          <p:attrName>style.visibility</p:attrName>
                                        </p:attrNameLst>
                                      </p:cBhvr>
                                      <p:to>
                                        <p:strVal val="visible"/>
                                      </p:to>
                                    </p:set>
                                    <p:anim calcmode="lin" valueType="num">
                                      <p:cBhvr>
                                        <p:cTn id="40" dur="500" fill="hold"/>
                                        <p:tgtEl>
                                          <p:spTgt spid="6164"/>
                                        </p:tgtEl>
                                        <p:attrNameLst>
                                          <p:attrName>ppt_w</p:attrName>
                                        </p:attrNameLst>
                                      </p:cBhvr>
                                      <p:tavLst>
                                        <p:tav tm="0">
                                          <p:val>
                                            <p:fltVal val="0"/>
                                          </p:val>
                                        </p:tav>
                                        <p:tav tm="100000">
                                          <p:val>
                                            <p:strVal val="#ppt_w"/>
                                          </p:val>
                                        </p:tav>
                                      </p:tavLst>
                                    </p:anim>
                                    <p:anim calcmode="lin" valueType="num">
                                      <p:cBhvr>
                                        <p:cTn id="41" dur="500" fill="hold"/>
                                        <p:tgtEl>
                                          <p:spTgt spid="6164"/>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6156"/>
                                        </p:tgtEl>
                                        <p:attrNameLst>
                                          <p:attrName>style.visibility</p:attrName>
                                        </p:attrNameLst>
                                      </p:cBhvr>
                                      <p:to>
                                        <p:strVal val="visible"/>
                                      </p:to>
                                    </p:set>
                                    <p:anim calcmode="lin" valueType="num">
                                      <p:cBhvr>
                                        <p:cTn id="52" dur="500" fill="hold"/>
                                        <p:tgtEl>
                                          <p:spTgt spid="6156"/>
                                        </p:tgtEl>
                                        <p:attrNameLst>
                                          <p:attrName>ppt_w</p:attrName>
                                        </p:attrNameLst>
                                      </p:cBhvr>
                                      <p:tavLst>
                                        <p:tav tm="0">
                                          <p:val>
                                            <p:fltVal val="0"/>
                                          </p:val>
                                        </p:tav>
                                        <p:tav tm="100000">
                                          <p:val>
                                            <p:strVal val="#ppt_w"/>
                                          </p:val>
                                        </p:tav>
                                      </p:tavLst>
                                    </p:anim>
                                    <p:anim calcmode="lin" valueType="num">
                                      <p:cBhvr>
                                        <p:cTn id="53" dur="500" fill="hold"/>
                                        <p:tgtEl>
                                          <p:spTgt spid="6156"/>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6171"/>
                                        </p:tgtEl>
                                        <p:attrNameLst>
                                          <p:attrName>style.visibility</p:attrName>
                                        </p:attrNameLst>
                                      </p:cBhvr>
                                      <p:to>
                                        <p:strVal val="visible"/>
                                      </p:to>
                                    </p:set>
                                    <p:animEffect transition="in" filter="wipe(down)">
                                      <p:cBhvr>
                                        <p:cTn id="57" dur="500"/>
                                        <p:tgtEl>
                                          <p:spTgt spid="6171"/>
                                        </p:tgtEl>
                                      </p:cBhvr>
                                    </p:animEffect>
                                  </p:childTnLst>
                                </p:cTn>
                              </p:par>
                            </p:childTnLst>
                          </p:cTn>
                        </p:par>
                        <p:par>
                          <p:cTn id="58" fill="hold">
                            <p:stCondLst>
                              <p:cond delay="1000"/>
                            </p:stCondLst>
                            <p:childTnLst>
                              <p:par>
                                <p:cTn id="59" presetID="17" presetClass="entr" presetSubtype="10" fill="hold" grpId="0" nodeType="afterEffect">
                                  <p:stCondLst>
                                    <p:cond delay="0"/>
                                  </p:stCondLst>
                                  <p:childTnLst>
                                    <p:set>
                                      <p:cBhvr>
                                        <p:cTn id="60" dur="1" fill="hold">
                                          <p:stCondLst>
                                            <p:cond delay="0"/>
                                          </p:stCondLst>
                                        </p:cTn>
                                        <p:tgtEl>
                                          <p:spTgt spid="6167"/>
                                        </p:tgtEl>
                                        <p:attrNameLst>
                                          <p:attrName>style.visibility</p:attrName>
                                        </p:attrNameLst>
                                      </p:cBhvr>
                                      <p:to>
                                        <p:strVal val="visible"/>
                                      </p:to>
                                    </p:set>
                                    <p:anim calcmode="lin" valueType="num">
                                      <p:cBhvr>
                                        <p:cTn id="61" dur="500" fill="hold"/>
                                        <p:tgtEl>
                                          <p:spTgt spid="6167"/>
                                        </p:tgtEl>
                                        <p:attrNameLst>
                                          <p:attrName>ppt_w</p:attrName>
                                        </p:attrNameLst>
                                      </p:cBhvr>
                                      <p:tavLst>
                                        <p:tav tm="0">
                                          <p:val>
                                            <p:fltVal val="0"/>
                                          </p:val>
                                        </p:tav>
                                        <p:tav tm="100000">
                                          <p:val>
                                            <p:strVal val="#ppt_w"/>
                                          </p:val>
                                        </p:tav>
                                      </p:tavLst>
                                    </p:anim>
                                    <p:anim calcmode="lin" valueType="num">
                                      <p:cBhvr>
                                        <p:cTn id="62" dur="500" fill="hold"/>
                                        <p:tgtEl>
                                          <p:spTgt spid="6167"/>
                                        </p:tgtEl>
                                        <p:attrNameLst>
                                          <p:attrName>ppt_h</p:attrName>
                                        </p:attrNameLst>
                                      </p:cBhvr>
                                      <p:tavLst>
                                        <p:tav tm="0">
                                          <p:val>
                                            <p:strVal val="#ppt_h"/>
                                          </p:val>
                                        </p:tav>
                                        <p:tav tm="100000">
                                          <p:val>
                                            <p:strVal val="#ppt_h"/>
                                          </p:val>
                                        </p:tav>
                                      </p:tavLst>
                                    </p:anim>
                                  </p:childTnLst>
                                </p:cTn>
                              </p:par>
                            </p:childTnLst>
                          </p:cTn>
                        </p:par>
                        <p:par>
                          <p:cTn id="63" fill="hold">
                            <p:stCondLst>
                              <p:cond delay="1500"/>
                            </p:stCondLst>
                            <p:childTnLst>
                              <p:par>
                                <p:cTn id="64" presetID="17" presetClass="entr" presetSubtype="10" fill="hold" grpId="0" nodeType="afterEffect">
                                  <p:stCondLst>
                                    <p:cond delay="0"/>
                                  </p:stCondLst>
                                  <p:childTnLst>
                                    <p:set>
                                      <p:cBhvr>
                                        <p:cTn id="65" dur="1" fill="hold">
                                          <p:stCondLst>
                                            <p:cond delay="0"/>
                                          </p:stCondLst>
                                        </p:cTn>
                                        <p:tgtEl>
                                          <p:spTgt spid="6168"/>
                                        </p:tgtEl>
                                        <p:attrNameLst>
                                          <p:attrName>style.visibility</p:attrName>
                                        </p:attrNameLst>
                                      </p:cBhvr>
                                      <p:to>
                                        <p:strVal val="visible"/>
                                      </p:to>
                                    </p:set>
                                    <p:anim calcmode="lin" valueType="num">
                                      <p:cBhvr>
                                        <p:cTn id="66" dur="500" fill="hold"/>
                                        <p:tgtEl>
                                          <p:spTgt spid="6168"/>
                                        </p:tgtEl>
                                        <p:attrNameLst>
                                          <p:attrName>ppt_w</p:attrName>
                                        </p:attrNameLst>
                                      </p:cBhvr>
                                      <p:tavLst>
                                        <p:tav tm="0">
                                          <p:val>
                                            <p:fltVal val="0"/>
                                          </p:val>
                                        </p:tav>
                                        <p:tav tm="100000">
                                          <p:val>
                                            <p:strVal val="#ppt_w"/>
                                          </p:val>
                                        </p:tav>
                                      </p:tavLst>
                                    </p:anim>
                                    <p:anim calcmode="lin" valueType="num">
                                      <p:cBhvr>
                                        <p:cTn id="67" dur="500" fill="hold"/>
                                        <p:tgtEl>
                                          <p:spTgt spid="6168"/>
                                        </p:tgtEl>
                                        <p:attrNameLst>
                                          <p:attrName>ppt_h</p:attrName>
                                        </p:attrNameLst>
                                      </p:cBhvr>
                                      <p:tavLst>
                                        <p:tav tm="0">
                                          <p:val>
                                            <p:strVal val="#ppt_h"/>
                                          </p:val>
                                        </p:tav>
                                        <p:tav tm="100000">
                                          <p:val>
                                            <p:strVal val="#ppt_h"/>
                                          </p:val>
                                        </p:tav>
                                      </p:tavLst>
                                    </p:anim>
                                  </p:childTnLst>
                                </p:cTn>
                              </p:par>
                            </p:childTnLst>
                          </p:cTn>
                        </p:par>
                        <p:par>
                          <p:cTn id="68" fill="hold">
                            <p:stCondLst>
                              <p:cond delay="2000"/>
                            </p:stCondLst>
                            <p:childTnLst>
                              <p:par>
                                <p:cTn id="69" presetID="17" presetClass="entr" presetSubtype="10" fill="hold" grpId="0" nodeType="afterEffect">
                                  <p:stCondLst>
                                    <p:cond delay="0"/>
                                  </p:stCondLst>
                                  <p:childTnLst>
                                    <p:set>
                                      <p:cBhvr>
                                        <p:cTn id="70" dur="1" fill="hold">
                                          <p:stCondLst>
                                            <p:cond delay="0"/>
                                          </p:stCondLst>
                                        </p:cTn>
                                        <p:tgtEl>
                                          <p:spTgt spid="6169"/>
                                        </p:tgtEl>
                                        <p:attrNameLst>
                                          <p:attrName>style.visibility</p:attrName>
                                        </p:attrNameLst>
                                      </p:cBhvr>
                                      <p:to>
                                        <p:strVal val="visible"/>
                                      </p:to>
                                    </p:set>
                                    <p:anim calcmode="lin" valueType="num">
                                      <p:cBhvr>
                                        <p:cTn id="71" dur="500" fill="hold"/>
                                        <p:tgtEl>
                                          <p:spTgt spid="6169"/>
                                        </p:tgtEl>
                                        <p:attrNameLst>
                                          <p:attrName>ppt_w</p:attrName>
                                        </p:attrNameLst>
                                      </p:cBhvr>
                                      <p:tavLst>
                                        <p:tav tm="0">
                                          <p:val>
                                            <p:fltVal val="0"/>
                                          </p:val>
                                        </p:tav>
                                        <p:tav tm="100000">
                                          <p:val>
                                            <p:strVal val="#ppt_w"/>
                                          </p:val>
                                        </p:tav>
                                      </p:tavLst>
                                    </p:anim>
                                    <p:anim calcmode="lin" valueType="num">
                                      <p:cBhvr>
                                        <p:cTn id="72" dur="500" fill="hold"/>
                                        <p:tgtEl>
                                          <p:spTgt spid="6169"/>
                                        </p:tgtEl>
                                        <p:attrNameLst>
                                          <p:attrName>ppt_h</p:attrName>
                                        </p:attrNameLst>
                                      </p:cBhvr>
                                      <p:tavLst>
                                        <p:tav tm="0">
                                          <p:val>
                                            <p:strVal val="#ppt_h"/>
                                          </p:val>
                                        </p:tav>
                                        <p:tav tm="100000">
                                          <p:val>
                                            <p:strVal val="#ppt_h"/>
                                          </p:val>
                                        </p:tav>
                                      </p:tavLst>
                                    </p:anim>
                                  </p:childTnLst>
                                </p:cTn>
                              </p:par>
                            </p:childTnLst>
                          </p:cTn>
                        </p:par>
                        <p:par>
                          <p:cTn id="73" fill="hold">
                            <p:stCondLst>
                              <p:cond delay="2500"/>
                            </p:stCondLst>
                            <p:childTnLst>
                              <p:par>
                                <p:cTn id="74" presetID="17" presetClass="entr" presetSubtype="10" fill="hold" grpId="0" nodeType="afterEffect">
                                  <p:stCondLst>
                                    <p:cond delay="0"/>
                                  </p:stCondLst>
                                  <p:childTnLst>
                                    <p:set>
                                      <p:cBhvr>
                                        <p:cTn id="75" dur="1" fill="hold">
                                          <p:stCondLst>
                                            <p:cond delay="0"/>
                                          </p:stCondLst>
                                        </p:cTn>
                                        <p:tgtEl>
                                          <p:spTgt spid="6170"/>
                                        </p:tgtEl>
                                        <p:attrNameLst>
                                          <p:attrName>style.visibility</p:attrName>
                                        </p:attrNameLst>
                                      </p:cBhvr>
                                      <p:to>
                                        <p:strVal val="visible"/>
                                      </p:to>
                                    </p:set>
                                    <p:anim calcmode="lin" valueType="num">
                                      <p:cBhvr>
                                        <p:cTn id="76" dur="500" fill="hold"/>
                                        <p:tgtEl>
                                          <p:spTgt spid="6170"/>
                                        </p:tgtEl>
                                        <p:attrNameLst>
                                          <p:attrName>ppt_w</p:attrName>
                                        </p:attrNameLst>
                                      </p:cBhvr>
                                      <p:tavLst>
                                        <p:tav tm="0">
                                          <p:val>
                                            <p:fltVal val="0"/>
                                          </p:val>
                                        </p:tav>
                                        <p:tav tm="100000">
                                          <p:val>
                                            <p:strVal val="#ppt_w"/>
                                          </p:val>
                                        </p:tav>
                                      </p:tavLst>
                                    </p:anim>
                                    <p:anim calcmode="lin" valueType="num">
                                      <p:cBhvr>
                                        <p:cTn id="77" dur="500" fill="hold"/>
                                        <p:tgtEl>
                                          <p:spTgt spid="6170"/>
                                        </p:tgtEl>
                                        <p:attrNameLst>
                                          <p:attrName>ppt_h</p:attrName>
                                        </p:attrNameLst>
                                      </p:cBhvr>
                                      <p:tavLst>
                                        <p:tav tm="0">
                                          <p:val>
                                            <p:strVal val="#ppt_h"/>
                                          </p:val>
                                        </p:tav>
                                        <p:tav tm="100000">
                                          <p:val>
                                            <p:strVal val="#ppt_h"/>
                                          </p:val>
                                        </p:tav>
                                      </p:tavLst>
                                    </p:anim>
                                  </p:childTnLst>
                                </p:cTn>
                              </p:par>
                            </p:childTnLst>
                          </p:cTn>
                        </p:par>
                        <p:par>
                          <p:cTn id="78" fill="hold">
                            <p:stCondLst>
                              <p:cond delay="3000"/>
                            </p:stCondLst>
                            <p:childTnLst>
                              <p:par>
                                <p:cTn id="79" presetID="17" presetClass="entr" presetSubtype="10" fill="hold" grpId="0" nodeType="afterEffect">
                                  <p:stCondLst>
                                    <p:cond delay="0"/>
                                  </p:stCondLst>
                                  <p:childTnLst>
                                    <p:set>
                                      <p:cBhvr>
                                        <p:cTn id="80" dur="1" fill="hold">
                                          <p:stCondLst>
                                            <p:cond delay="0"/>
                                          </p:stCondLst>
                                        </p:cTn>
                                        <p:tgtEl>
                                          <p:spTgt spid="6157"/>
                                        </p:tgtEl>
                                        <p:attrNameLst>
                                          <p:attrName>style.visibility</p:attrName>
                                        </p:attrNameLst>
                                      </p:cBhvr>
                                      <p:to>
                                        <p:strVal val="visible"/>
                                      </p:to>
                                    </p:set>
                                    <p:anim calcmode="lin" valueType="num">
                                      <p:cBhvr>
                                        <p:cTn id="81" dur="500" fill="hold"/>
                                        <p:tgtEl>
                                          <p:spTgt spid="6157"/>
                                        </p:tgtEl>
                                        <p:attrNameLst>
                                          <p:attrName>ppt_w</p:attrName>
                                        </p:attrNameLst>
                                      </p:cBhvr>
                                      <p:tavLst>
                                        <p:tav tm="0">
                                          <p:val>
                                            <p:fltVal val="0"/>
                                          </p:val>
                                        </p:tav>
                                        <p:tav tm="100000">
                                          <p:val>
                                            <p:strVal val="#ppt_w"/>
                                          </p:val>
                                        </p:tav>
                                      </p:tavLst>
                                    </p:anim>
                                    <p:anim calcmode="lin" valueType="num">
                                      <p:cBhvr>
                                        <p:cTn id="82" dur="500" fill="hold"/>
                                        <p:tgtEl>
                                          <p:spTgt spid="6157"/>
                                        </p:tgtEl>
                                        <p:attrNameLst>
                                          <p:attrName>ppt_h</p:attrName>
                                        </p:attrNameLst>
                                      </p:cBhvr>
                                      <p:tavLst>
                                        <p:tav tm="0">
                                          <p:val>
                                            <p:strVal val="#ppt_h"/>
                                          </p:val>
                                        </p:tav>
                                        <p:tav tm="100000">
                                          <p:val>
                                            <p:strVal val="#ppt_h"/>
                                          </p:val>
                                        </p:tav>
                                      </p:tavLst>
                                    </p:anim>
                                  </p:childTnLst>
                                </p:cTn>
                              </p:par>
                            </p:childTnLst>
                          </p:cTn>
                        </p:par>
                        <p:par>
                          <p:cTn id="83" fill="hold">
                            <p:stCondLst>
                              <p:cond delay="3500"/>
                            </p:stCondLst>
                            <p:childTnLst>
                              <p:par>
                                <p:cTn id="84" presetID="22" presetClass="entr" presetSubtype="4" fill="hold" grpId="0" nodeType="afterEffect">
                                  <p:stCondLst>
                                    <p:cond delay="0"/>
                                  </p:stCondLst>
                                  <p:childTnLst>
                                    <p:set>
                                      <p:cBhvr>
                                        <p:cTn id="85" dur="1" fill="hold">
                                          <p:stCondLst>
                                            <p:cond delay="0"/>
                                          </p:stCondLst>
                                        </p:cTn>
                                        <p:tgtEl>
                                          <p:spTgt spid="6172"/>
                                        </p:tgtEl>
                                        <p:attrNameLst>
                                          <p:attrName>style.visibility</p:attrName>
                                        </p:attrNameLst>
                                      </p:cBhvr>
                                      <p:to>
                                        <p:strVal val="visible"/>
                                      </p:to>
                                    </p:set>
                                    <p:animEffect transition="in" filter="wipe(down)">
                                      <p:cBhvr>
                                        <p:cTn id="86" dur="500"/>
                                        <p:tgtEl>
                                          <p:spTgt spid="6172"/>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1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strVal val="#ppt_h"/>
                                          </p:val>
                                        </p:tav>
                                        <p:tav tm="100000">
                                          <p:val>
                                            <p:strVal val="#ppt_h"/>
                                          </p:val>
                                        </p:tav>
                                      </p:tavLst>
                                    </p:anim>
                                  </p:childTnLst>
                                </p:cTn>
                              </p:par>
                            </p:childTnLst>
                          </p:cTn>
                        </p:par>
                        <p:par>
                          <p:cTn id="105" fill="hold">
                            <p:stCondLst>
                              <p:cond delay="500"/>
                            </p:stCondLst>
                            <p:childTnLst>
                              <p:par>
                                <p:cTn id="106" presetID="2" presetClass="entr" presetSubtype="4" fill="hold" nodeType="afterEffect">
                                  <p:stCondLst>
                                    <p:cond delay="0"/>
                                  </p:stCondLst>
                                  <p:childTnLst>
                                    <p:set>
                                      <p:cBhvr>
                                        <p:cTn id="107" dur="1" fill="hold">
                                          <p:stCondLst>
                                            <p:cond delay="0"/>
                                          </p:stCondLst>
                                        </p:cTn>
                                        <p:tgtEl>
                                          <p:spTgt spid="6160"/>
                                        </p:tgtEl>
                                        <p:attrNameLst>
                                          <p:attrName>style.visibility</p:attrName>
                                        </p:attrNameLst>
                                      </p:cBhvr>
                                      <p:to>
                                        <p:strVal val="visible"/>
                                      </p:to>
                                    </p:set>
                                    <p:anim calcmode="lin" valueType="num">
                                      <p:cBhvr additive="base">
                                        <p:cTn id="108" dur="500" fill="hold"/>
                                        <p:tgtEl>
                                          <p:spTgt spid="6160"/>
                                        </p:tgtEl>
                                        <p:attrNameLst>
                                          <p:attrName>ppt_x</p:attrName>
                                        </p:attrNameLst>
                                      </p:cBhvr>
                                      <p:tavLst>
                                        <p:tav tm="0">
                                          <p:val>
                                            <p:strVal val="#ppt_x"/>
                                          </p:val>
                                        </p:tav>
                                        <p:tav tm="100000">
                                          <p:val>
                                            <p:strVal val="#ppt_x"/>
                                          </p:val>
                                        </p:tav>
                                      </p:tavLst>
                                    </p:anim>
                                    <p:anim calcmode="lin" valueType="num">
                                      <p:cBhvr additive="base">
                                        <p:cTn id="109"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7" presetClass="entr" presetSubtype="1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p:cTn id="114" dur="500" fill="hold"/>
                                        <p:tgtEl>
                                          <p:spTgt spid="27"/>
                                        </p:tgtEl>
                                        <p:attrNameLst>
                                          <p:attrName>ppt_w</p:attrName>
                                        </p:attrNameLst>
                                      </p:cBhvr>
                                      <p:tavLst>
                                        <p:tav tm="0">
                                          <p:val>
                                            <p:fltVal val="0"/>
                                          </p:val>
                                        </p:tav>
                                        <p:tav tm="100000">
                                          <p:val>
                                            <p:strVal val="#ppt_w"/>
                                          </p:val>
                                        </p:tav>
                                      </p:tavLst>
                                    </p:anim>
                                    <p:anim calcmode="lin" valueType="num">
                                      <p:cBhvr>
                                        <p:cTn id="115"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7" presetClass="entr" presetSubtype="10" fill="hold" grpId="0" nodeType="clickEffect">
                                  <p:stCondLst>
                                    <p:cond delay="0"/>
                                  </p:stCondLst>
                                  <p:childTnLst>
                                    <p:set>
                                      <p:cBhvr>
                                        <p:cTn id="119" dur="1" fill="hold">
                                          <p:stCondLst>
                                            <p:cond delay="0"/>
                                          </p:stCondLst>
                                        </p:cTn>
                                        <p:tgtEl>
                                          <p:spTgt spid="24"/>
                                        </p:tgtEl>
                                        <p:attrNameLst>
                                          <p:attrName>style.visibility</p:attrName>
                                        </p:attrNameLst>
                                      </p:cBhvr>
                                      <p:to>
                                        <p:strVal val="visible"/>
                                      </p:to>
                                    </p:set>
                                    <p:anim calcmode="lin" valueType="num">
                                      <p:cBhvr>
                                        <p:cTn id="120" dur="500" fill="hold"/>
                                        <p:tgtEl>
                                          <p:spTgt spid="24"/>
                                        </p:tgtEl>
                                        <p:attrNameLst>
                                          <p:attrName>ppt_w</p:attrName>
                                        </p:attrNameLst>
                                      </p:cBhvr>
                                      <p:tavLst>
                                        <p:tav tm="0">
                                          <p:val>
                                            <p:fltVal val="0"/>
                                          </p:val>
                                        </p:tav>
                                        <p:tav tm="100000">
                                          <p:val>
                                            <p:strVal val="#ppt_w"/>
                                          </p:val>
                                        </p:tav>
                                      </p:tavLst>
                                    </p:anim>
                                    <p:anim calcmode="lin" valueType="num">
                                      <p:cBhvr>
                                        <p:cTn id="121" dur="500" fill="hold"/>
                                        <p:tgtEl>
                                          <p:spTgt spid="24"/>
                                        </p:tgtEl>
                                        <p:attrNameLst>
                                          <p:attrName>ppt_h</p:attrName>
                                        </p:attrNameLst>
                                      </p:cBhvr>
                                      <p:tavLst>
                                        <p:tav tm="0">
                                          <p:val>
                                            <p:strVal val="#ppt_h"/>
                                          </p:val>
                                        </p:tav>
                                        <p:tav tm="100000">
                                          <p:val>
                                            <p:strVal val="#ppt_h"/>
                                          </p:val>
                                        </p:tav>
                                      </p:tavLst>
                                    </p:anim>
                                  </p:childTnLst>
                                </p:cTn>
                              </p:par>
                            </p:childTnLst>
                          </p:cTn>
                        </p:par>
                        <p:par>
                          <p:cTn id="122" fill="hold">
                            <p:stCondLst>
                              <p:cond delay="500"/>
                            </p:stCondLst>
                            <p:childTnLst>
                              <p:par>
                                <p:cTn id="123" presetID="23" presetClass="entr" presetSubtype="16" fill="hold" nodeType="afterEffect">
                                  <p:stCondLst>
                                    <p:cond delay="0"/>
                                  </p:stCondLst>
                                  <p:childTnLst>
                                    <p:set>
                                      <p:cBhvr>
                                        <p:cTn id="124" dur="1" fill="hold">
                                          <p:stCondLst>
                                            <p:cond delay="0"/>
                                          </p:stCondLst>
                                        </p:cTn>
                                        <p:tgtEl>
                                          <p:spTgt spid="2"/>
                                        </p:tgtEl>
                                        <p:attrNameLst>
                                          <p:attrName>style.visibility</p:attrName>
                                        </p:attrNameLst>
                                      </p:cBhvr>
                                      <p:to>
                                        <p:strVal val="visible"/>
                                      </p:to>
                                    </p:set>
                                    <p:anim calcmode="lin" valueType="num">
                                      <p:cBhvr>
                                        <p:cTn id="125" dur="500" fill="hold"/>
                                        <p:tgtEl>
                                          <p:spTgt spid="2"/>
                                        </p:tgtEl>
                                        <p:attrNameLst>
                                          <p:attrName>ppt_w</p:attrName>
                                        </p:attrNameLst>
                                      </p:cBhvr>
                                      <p:tavLst>
                                        <p:tav tm="0">
                                          <p:val>
                                            <p:fltVal val="0"/>
                                          </p:val>
                                        </p:tav>
                                        <p:tav tm="100000">
                                          <p:val>
                                            <p:strVal val="#ppt_w"/>
                                          </p:val>
                                        </p:tav>
                                      </p:tavLst>
                                    </p:anim>
                                    <p:anim calcmode="lin" valueType="num">
                                      <p:cBhvr>
                                        <p:cTn id="12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17" presetClass="entr" presetSubtype="10"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p:cTn id="131" dur="500" fill="hold"/>
                                        <p:tgtEl>
                                          <p:spTgt spid="28"/>
                                        </p:tgtEl>
                                        <p:attrNameLst>
                                          <p:attrName>ppt_w</p:attrName>
                                        </p:attrNameLst>
                                      </p:cBhvr>
                                      <p:tavLst>
                                        <p:tav tm="0">
                                          <p:val>
                                            <p:fltVal val="0"/>
                                          </p:val>
                                        </p:tav>
                                        <p:tav tm="100000">
                                          <p:val>
                                            <p:strVal val="#ppt_w"/>
                                          </p:val>
                                        </p:tav>
                                      </p:tavLst>
                                    </p:anim>
                                    <p:anim calcmode="lin" valueType="num">
                                      <p:cBhvr>
                                        <p:cTn id="132"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7" presetClass="entr" presetSubtype="10"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p:cTn id="137" dur="500" fill="hold"/>
                                        <p:tgtEl>
                                          <p:spTgt spid="25"/>
                                        </p:tgtEl>
                                        <p:attrNameLst>
                                          <p:attrName>ppt_w</p:attrName>
                                        </p:attrNameLst>
                                      </p:cBhvr>
                                      <p:tavLst>
                                        <p:tav tm="0">
                                          <p:val>
                                            <p:fltVal val="0"/>
                                          </p:val>
                                        </p:tav>
                                        <p:tav tm="100000">
                                          <p:val>
                                            <p:strVal val="#ppt_w"/>
                                          </p:val>
                                        </p:tav>
                                      </p:tavLst>
                                    </p:anim>
                                    <p:anim calcmode="lin" valueType="num">
                                      <p:cBhvr>
                                        <p:cTn id="138" dur="500" fill="hold"/>
                                        <p:tgtEl>
                                          <p:spTgt spid="25"/>
                                        </p:tgtEl>
                                        <p:attrNameLst>
                                          <p:attrName>ppt_h</p:attrName>
                                        </p:attrNameLst>
                                      </p:cBhvr>
                                      <p:tavLst>
                                        <p:tav tm="0">
                                          <p:val>
                                            <p:strVal val="#ppt_h"/>
                                          </p:val>
                                        </p:tav>
                                        <p:tav tm="100000">
                                          <p:val>
                                            <p:strVal val="#ppt_h"/>
                                          </p:val>
                                        </p:tav>
                                      </p:tavLst>
                                    </p:anim>
                                  </p:childTnLst>
                                </p:cTn>
                              </p:par>
                            </p:childTnLst>
                          </p:cTn>
                        </p:par>
                        <p:par>
                          <p:cTn id="139" fill="hold">
                            <p:stCondLst>
                              <p:cond delay="500"/>
                            </p:stCondLst>
                            <p:childTnLst>
                              <p:par>
                                <p:cTn id="140" presetID="2" presetClass="entr" presetSubtype="4" fill="hold" nodeType="afterEffect">
                                  <p:stCondLst>
                                    <p:cond delay="0"/>
                                  </p:stCondLst>
                                  <p:childTnLst>
                                    <p:set>
                                      <p:cBhvr>
                                        <p:cTn id="141" dur="1" fill="hold">
                                          <p:stCondLst>
                                            <p:cond delay="0"/>
                                          </p:stCondLst>
                                        </p:cTn>
                                        <p:tgtEl>
                                          <p:spTgt spid="6166"/>
                                        </p:tgtEl>
                                        <p:attrNameLst>
                                          <p:attrName>style.visibility</p:attrName>
                                        </p:attrNameLst>
                                      </p:cBhvr>
                                      <p:to>
                                        <p:strVal val="visible"/>
                                      </p:to>
                                    </p:set>
                                    <p:anim calcmode="lin" valueType="num">
                                      <p:cBhvr additive="base">
                                        <p:cTn id="142" dur="500" fill="hold"/>
                                        <p:tgtEl>
                                          <p:spTgt spid="6166"/>
                                        </p:tgtEl>
                                        <p:attrNameLst>
                                          <p:attrName>ppt_x</p:attrName>
                                        </p:attrNameLst>
                                      </p:cBhvr>
                                      <p:tavLst>
                                        <p:tav tm="0">
                                          <p:val>
                                            <p:strVal val="#ppt_x"/>
                                          </p:val>
                                        </p:tav>
                                        <p:tav tm="100000">
                                          <p:val>
                                            <p:strVal val="#ppt_x"/>
                                          </p:val>
                                        </p:tav>
                                      </p:tavLst>
                                    </p:anim>
                                    <p:anim calcmode="lin" valueType="num">
                                      <p:cBhvr additive="base">
                                        <p:cTn id="143" dur="500" fill="hold"/>
                                        <p:tgtEl>
                                          <p:spTgt spid="6166"/>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7" presetClass="entr" presetSubtype="10" fill="hold" grpId="0" nodeType="clickEffect">
                                  <p:stCondLst>
                                    <p:cond delay="0"/>
                                  </p:stCondLst>
                                  <p:childTnLst>
                                    <p:set>
                                      <p:cBhvr>
                                        <p:cTn id="147" dur="1" fill="hold">
                                          <p:stCondLst>
                                            <p:cond delay="0"/>
                                          </p:stCondLst>
                                        </p:cTn>
                                        <p:tgtEl>
                                          <p:spTgt spid="29"/>
                                        </p:tgtEl>
                                        <p:attrNameLst>
                                          <p:attrName>style.visibility</p:attrName>
                                        </p:attrNameLst>
                                      </p:cBhvr>
                                      <p:to>
                                        <p:strVal val="visible"/>
                                      </p:to>
                                    </p:set>
                                    <p:anim calcmode="lin" valueType="num">
                                      <p:cBhvr>
                                        <p:cTn id="148" dur="500" fill="hold"/>
                                        <p:tgtEl>
                                          <p:spTgt spid="29"/>
                                        </p:tgtEl>
                                        <p:attrNameLst>
                                          <p:attrName>ppt_w</p:attrName>
                                        </p:attrNameLst>
                                      </p:cBhvr>
                                      <p:tavLst>
                                        <p:tav tm="0">
                                          <p:val>
                                            <p:fltVal val="0"/>
                                          </p:val>
                                        </p:tav>
                                        <p:tav tm="100000">
                                          <p:val>
                                            <p:strVal val="#ppt_w"/>
                                          </p:val>
                                        </p:tav>
                                      </p:tavLst>
                                    </p:anim>
                                    <p:anim calcmode="lin" valueType="num">
                                      <p:cBhvr>
                                        <p:cTn id="149"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6" grpId="0"/>
      <p:bldP spid="6157" grpId="0"/>
      <p:bldP spid="6167" grpId="0" animBg="1"/>
      <p:bldP spid="6168" grpId="0" animBg="1"/>
      <p:bldP spid="6169" grpId="0" animBg="1"/>
      <p:bldP spid="6170" grpId="0" animBg="1"/>
      <p:bldP spid="6171" grpId="0" animBg="1"/>
      <p:bldP spid="6172" grpId="0" animBg="1"/>
      <p:bldP spid="16" grpId="0"/>
      <p:bldP spid="17" grpId="0"/>
      <p:bldP spid="18" grpId="0"/>
      <p:bldP spid="19" grpId="0"/>
      <p:bldP spid="20" grpId="0"/>
      <p:bldP spid="21" grpId="0"/>
      <p:bldP spid="22" grpId="0"/>
      <p:bldP spid="23" grpId="0"/>
      <p:bldP spid="24" grpId="0"/>
      <p:bldP spid="25" grpId="0"/>
      <p:bldP spid="27" grpId="0"/>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sz="quarter"/>
          </p:nvPr>
        </p:nvSpPr>
        <p:spPr>
          <a:xfrm>
            <a:off x="381000" y="152400"/>
            <a:ext cx="8496300" cy="647700"/>
          </a:xfrm>
          <a:gradFill rotWithShape="1">
            <a:gsLst>
              <a:gs pos="0">
                <a:srgbClr val="009900"/>
              </a:gs>
              <a:gs pos="50000">
                <a:schemeClr val="bg1"/>
              </a:gs>
              <a:gs pos="100000">
                <a:srgbClr val="009900"/>
              </a:gs>
            </a:gsLst>
            <a:lin ang="5400000" scaled="1"/>
          </a:gradFill>
        </p:spPr>
        <p:txBody>
          <a:bodyPr/>
          <a:lstStyle/>
          <a:p>
            <a:pPr rtl="0" eaLnBrk="1" hangingPunct="1">
              <a:defRPr/>
            </a:pPr>
            <a:r>
              <a:rPr lang="en-US" sz="2800" b="1" dirty="0" smtClean="0"/>
              <a:t>Pathogenesis of Black Water Fever</a:t>
            </a:r>
          </a:p>
        </p:txBody>
      </p:sp>
      <p:pic>
        <p:nvPicPr>
          <p:cNvPr id="53251" name="Picture 3" descr="haemoglobinuria"/>
          <p:cNvPicPr>
            <a:picLocks noGrp="1" noChangeAspect="1" noChangeArrowheads="1"/>
          </p:cNvPicPr>
          <p:nvPr>
            <p:ph sz="quarter" idx="2"/>
          </p:nvPr>
        </p:nvPicPr>
        <p:blipFill>
          <a:blip r:embed="rId2" cstate="print">
            <a:lum contrast="30000"/>
          </a:blip>
          <a:srcRect/>
          <a:stretch>
            <a:fillRect/>
          </a:stretch>
        </p:blipFill>
        <p:spPr>
          <a:xfrm>
            <a:off x="5508625" y="2997200"/>
            <a:ext cx="3384550" cy="1960563"/>
          </a:xfrm>
        </p:spPr>
      </p:pic>
      <p:sp>
        <p:nvSpPr>
          <p:cNvPr id="53253" name="Line 5"/>
          <p:cNvSpPr>
            <a:spLocks noChangeShapeType="1"/>
          </p:cNvSpPr>
          <p:nvPr/>
        </p:nvSpPr>
        <p:spPr bwMode="auto">
          <a:xfrm flipV="1">
            <a:off x="8604250" y="5013325"/>
            <a:ext cx="0" cy="431800"/>
          </a:xfrm>
          <a:prstGeom prst="line">
            <a:avLst/>
          </a:prstGeom>
          <a:noFill/>
          <a:ln w="28575">
            <a:solidFill>
              <a:schemeClr val="tx1"/>
            </a:solidFill>
            <a:round/>
            <a:headEnd/>
            <a:tailEnd type="triangle" w="med" len="med"/>
          </a:ln>
        </p:spPr>
        <p:txBody>
          <a:bodyPr/>
          <a:lstStyle/>
          <a:p>
            <a:endParaRPr lang="ar-SA"/>
          </a:p>
        </p:txBody>
      </p:sp>
      <p:sp>
        <p:nvSpPr>
          <p:cNvPr id="53254" name="Line 6"/>
          <p:cNvSpPr>
            <a:spLocks noChangeShapeType="1"/>
          </p:cNvSpPr>
          <p:nvPr/>
        </p:nvSpPr>
        <p:spPr bwMode="auto">
          <a:xfrm flipV="1">
            <a:off x="6659563" y="5013325"/>
            <a:ext cx="360362" cy="936625"/>
          </a:xfrm>
          <a:prstGeom prst="line">
            <a:avLst/>
          </a:prstGeom>
          <a:noFill/>
          <a:ln w="28575">
            <a:solidFill>
              <a:schemeClr val="tx1"/>
            </a:solidFill>
            <a:round/>
            <a:headEnd/>
            <a:tailEnd type="triangle" w="med" len="med"/>
          </a:ln>
        </p:spPr>
        <p:txBody>
          <a:bodyPr/>
          <a:lstStyle/>
          <a:p>
            <a:endParaRPr lang="ar-SA"/>
          </a:p>
        </p:txBody>
      </p:sp>
      <p:sp>
        <p:nvSpPr>
          <p:cNvPr id="53255" name="Line 7"/>
          <p:cNvSpPr>
            <a:spLocks noChangeShapeType="1"/>
          </p:cNvSpPr>
          <p:nvPr/>
        </p:nvSpPr>
        <p:spPr bwMode="auto">
          <a:xfrm flipH="1" flipV="1">
            <a:off x="6443663" y="5013325"/>
            <a:ext cx="215900" cy="936625"/>
          </a:xfrm>
          <a:prstGeom prst="line">
            <a:avLst/>
          </a:prstGeom>
          <a:noFill/>
          <a:ln w="28575">
            <a:solidFill>
              <a:schemeClr val="tx1"/>
            </a:solidFill>
            <a:round/>
            <a:headEnd/>
            <a:tailEnd type="triangle" w="med" len="med"/>
          </a:ln>
        </p:spPr>
        <p:txBody>
          <a:bodyPr/>
          <a:lstStyle/>
          <a:p>
            <a:endParaRPr lang="ar-SA"/>
          </a:p>
        </p:txBody>
      </p:sp>
      <p:sp>
        <p:nvSpPr>
          <p:cNvPr id="53256" name="Line 8"/>
          <p:cNvSpPr>
            <a:spLocks noChangeShapeType="1"/>
          </p:cNvSpPr>
          <p:nvPr/>
        </p:nvSpPr>
        <p:spPr bwMode="auto">
          <a:xfrm flipH="1" flipV="1">
            <a:off x="5867400" y="5013325"/>
            <a:ext cx="792163" cy="936625"/>
          </a:xfrm>
          <a:prstGeom prst="line">
            <a:avLst/>
          </a:prstGeom>
          <a:noFill/>
          <a:ln w="28575">
            <a:solidFill>
              <a:schemeClr val="tx1"/>
            </a:solidFill>
            <a:round/>
            <a:headEnd/>
            <a:tailEnd type="triangle" w="med" len="med"/>
          </a:ln>
        </p:spPr>
        <p:txBody>
          <a:bodyPr/>
          <a:lstStyle/>
          <a:p>
            <a:endParaRPr lang="ar-SA"/>
          </a:p>
        </p:txBody>
      </p:sp>
      <p:sp>
        <p:nvSpPr>
          <p:cNvPr id="53257" name="Text Box 9"/>
          <p:cNvSpPr txBox="1">
            <a:spLocks noChangeArrowheads="1"/>
          </p:cNvSpPr>
          <p:nvPr/>
        </p:nvSpPr>
        <p:spPr bwMode="auto">
          <a:xfrm>
            <a:off x="7054850" y="5373688"/>
            <a:ext cx="2089150" cy="457200"/>
          </a:xfrm>
          <a:prstGeom prst="rect">
            <a:avLst/>
          </a:prstGeom>
          <a:noFill/>
          <a:ln w="9525">
            <a:noFill/>
            <a:miter lim="800000"/>
            <a:headEnd/>
            <a:tailEnd/>
          </a:ln>
        </p:spPr>
        <p:txBody>
          <a:bodyPr>
            <a:spAutoFit/>
          </a:bodyPr>
          <a:lstStyle/>
          <a:p>
            <a:pPr algn="ctr" rtl="0">
              <a:spcBef>
                <a:spcPct val="50000"/>
              </a:spcBef>
            </a:pPr>
            <a:r>
              <a:rPr lang="en-US" sz="2400"/>
              <a:t>Normal urine</a:t>
            </a:r>
          </a:p>
        </p:txBody>
      </p:sp>
      <p:sp>
        <p:nvSpPr>
          <p:cNvPr id="53258" name="Text Box 10"/>
          <p:cNvSpPr txBox="1">
            <a:spLocks noChangeArrowheads="1"/>
          </p:cNvSpPr>
          <p:nvPr/>
        </p:nvSpPr>
        <p:spPr bwMode="auto">
          <a:xfrm>
            <a:off x="5364163" y="5876925"/>
            <a:ext cx="2736850" cy="457200"/>
          </a:xfrm>
          <a:prstGeom prst="rect">
            <a:avLst/>
          </a:prstGeom>
          <a:noFill/>
          <a:ln w="9525">
            <a:noFill/>
            <a:miter lim="800000"/>
            <a:headEnd/>
            <a:tailEnd/>
          </a:ln>
        </p:spPr>
        <p:txBody>
          <a:bodyPr>
            <a:spAutoFit/>
          </a:bodyPr>
          <a:lstStyle/>
          <a:p>
            <a:pPr algn="ctr" rtl="0">
              <a:spcBef>
                <a:spcPct val="50000"/>
              </a:spcBef>
            </a:pPr>
            <a:r>
              <a:rPr lang="en-US" sz="2400" dirty="0"/>
              <a:t>Haemoglobinuria </a:t>
            </a:r>
          </a:p>
        </p:txBody>
      </p:sp>
      <p:sp>
        <p:nvSpPr>
          <p:cNvPr id="53259" name="Line 11"/>
          <p:cNvSpPr>
            <a:spLocks noChangeShapeType="1"/>
          </p:cNvSpPr>
          <p:nvPr/>
        </p:nvSpPr>
        <p:spPr bwMode="auto">
          <a:xfrm>
            <a:off x="381000" y="1371600"/>
            <a:ext cx="8280400" cy="0"/>
          </a:xfrm>
          <a:prstGeom prst="line">
            <a:avLst/>
          </a:prstGeom>
          <a:noFill/>
          <a:ln w="57150">
            <a:solidFill>
              <a:srgbClr val="CC0000"/>
            </a:solidFill>
            <a:round/>
            <a:headEnd/>
            <a:tailEnd/>
          </a:ln>
        </p:spPr>
        <p:txBody>
          <a:bodyPr/>
          <a:lstStyle/>
          <a:p>
            <a:endParaRPr lang="ar-SA"/>
          </a:p>
        </p:txBody>
      </p:sp>
      <p:sp>
        <p:nvSpPr>
          <p:cNvPr id="53260" name="Line 12"/>
          <p:cNvSpPr>
            <a:spLocks noChangeShapeType="1"/>
          </p:cNvSpPr>
          <p:nvPr/>
        </p:nvSpPr>
        <p:spPr bwMode="auto">
          <a:xfrm>
            <a:off x="395288" y="2636838"/>
            <a:ext cx="8280400" cy="0"/>
          </a:xfrm>
          <a:prstGeom prst="line">
            <a:avLst/>
          </a:prstGeom>
          <a:noFill/>
          <a:ln w="57150">
            <a:solidFill>
              <a:srgbClr val="CC0000"/>
            </a:solidFill>
            <a:round/>
            <a:headEnd/>
            <a:tailEnd/>
          </a:ln>
        </p:spPr>
        <p:txBody>
          <a:bodyPr/>
          <a:lstStyle/>
          <a:p>
            <a:endParaRPr lang="ar-SA"/>
          </a:p>
        </p:txBody>
      </p:sp>
      <p:pic>
        <p:nvPicPr>
          <p:cNvPr id="53261" name="Picture 13" descr="P"/>
          <p:cNvPicPr>
            <a:picLocks noGrp="1" noChangeAspect="1" noChangeArrowheads="1"/>
          </p:cNvPicPr>
          <p:nvPr>
            <p:ph sz="quarter" idx="1"/>
          </p:nvPr>
        </p:nvPicPr>
        <p:blipFill>
          <a:blip r:embed="rId3" cstate="print">
            <a:lum bright="-42000" contrast="72000"/>
          </a:blip>
          <a:srcRect/>
          <a:stretch>
            <a:fillRect/>
          </a:stretch>
        </p:blipFill>
        <p:spPr>
          <a:xfrm>
            <a:off x="1547813" y="1701800"/>
            <a:ext cx="561975" cy="574675"/>
          </a:xfrm>
        </p:spPr>
      </p:pic>
      <p:pic>
        <p:nvPicPr>
          <p:cNvPr id="53262" name="Picture 14" descr="P"/>
          <p:cNvPicPr>
            <a:picLocks noGrp="1" noChangeAspect="1" noChangeArrowheads="1"/>
          </p:cNvPicPr>
          <p:nvPr>
            <p:ph sz="quarter" idx="3"/>
          </p:nvPr>
        </p:nvPicPr>
        <p:blipFill>
          <a:blip r:embed="rId4" cstate="print">
            <a:lum bright="-30000" contrast="48000"/>
          </a:blip>
          <a:srcRect/>
          <a:stretch>
            <a:fillRect/>
          </a:stretch>
        </p:blipFill>
        <p:spPr>
          <a:xfrm>
            <a:off x="2700338" y="1700213"/>
            <a:ext cx="603250" cy="620712"/>
          </a:xfrm>
        </p:spPr>
      </p:pic>
      <p:pic>
        <p:nvPicPr>
          <p:cNvPr id="53263" name="Picture 15" descr="P"/>
          <p:cNvPicPr>
            <a:picLocks noGrp="1" noChangeAspect="1" noChangeArrowheads="1"/>
          </p:cNvPicPr>
          <p:nvPr>
            <p:ph sz="quarter" idx="4"/>
          </p:nvPr>
        </p:nvPicPr>
        <p:blipFill>
          <a:blip r:embed="rId5" cstate="print">
            <a:lum bright="-36000" contrast="54000"/>
          </a:blip>
          <a:srcRect/>
          <a:stretch>
            <a:fillRect/>
          </a:stretch>
        </p:blipFill>
        <p:spPr>
          <a:xfrm>
            <a:off x="3995738" y="1628775"/>
            <a:ext cx="603250" cy="611188"/>
          </a:xfrm>
        </p:spPr>
      </p:pic>
      <p:pic>
        <p:nvPicPr>
          <p:cNvPr id="53264" name="Picture 16" descr="P"/>
          <p:cNvPicPr>
            <a:picLocks noChangeAspect="1" noChangeArrowheads="1"/>
          </p:cNvPicPr>
          <p:nvPr/>
        </p:nvPicPr>
        <p:blipFill>
          <a:blip r:embed="rId6" cstate="print">
            <a:lum bright="-48000" contrast="78000"/>
          </a:blip>
          <a:srcRect/>
          <a:stretch>
            <a:fillRect/>
          </a:stretch>
        </p:blipFill>
        <p:spPr bwMode="auto">
          <a:xfrm>
            <a:off x="7164388" y="1701800"/>
            <a:ext cx="719137" cy="373063"/>
          </a:xfrm>
          <a:prstGeom prst="rect">
            <a:avLst/>
          </a:prstGeom>
          <a:noFill/>
          <a:ln w="9525">
            <a:noFill/>
            <a:miter lim="800000"/>
            <a:headEnd/>
            <a:tailEnd/>
          </a:ln>
        </p:spPr>
      </p:pic>
      <p:pic>
        <p:nvPicPr>
          <p:cNvPr id="53265" name="Picture 17" descr="P"/>
          <p:cNvPicPr>
            <a:picLocks noChangeAspect="1" noChangeArrowheads="1"/>
          </p:cNvPicPr>
          <p:nvPr/>
        </p:nvPicPr>
        <p:blipFill>
          <a:blip r:embed="rId7" cstate="print">
            <a:lum bright="-48000" contrast="72000"/>
          </a:blip>
          <a:srcRect/>
          <a:stretch>
            <a:fillRect/>
          </a:stretch>
        </p:blipFill>
        <p:spPr bwMode="auto">
          <a:xfrm>
            <a:off x="5724525" y="1773238"/>
            <a:ext cx="935038" cy="442912"/>
          </a:xfrm>
          <a:prstGeom prst="rect">
            <a:avLst/>
          </a:prstGeom>
          <a:noFill/>
          <a:ln w="9525">
            <a:noFill/>
            <a:miter lim="800000"/>
            <a:headEnd/>
            <a:tailEnd/>
          </a:ln>
        </p:spPr>
      </p:pic>
      <p:sp>
        <p:nvSpPr>
          <p:cNvPr id="53266" name="Oval 18"/>
          <p:cNvSpPr>
            <a:spLocks noChangeArrowheads="1"/>
          </p:cNvSpPr>
          <p:nvPr/>
        </p:nvSpPr>
        <p:spPr bwMode="auto">
          <a:xfrm>
            <a:off x="539750" y="1701800"/>
            <a:ext cx="576263" cy="576263"/>
          </a:xfrm>
          <a:prstGeom prst="ellipse">
            <a:avLst/>
          </a:prstGeom>
          <a:solidFill>
            <a:srgbClr val="CC0000"/>
          </a:solidFill>
          <a:ln w="9525">
            <a:noFill/>
            <a:round/>
            <a:headEnd/>
            <a:tailEnd/>
          </a:ln>
        </p:spPr>
        <p:txBody>
          <a:bodyPr wrap="none" anchor="ctr"/>
          <a:lstStyle/>
          <a:p>
            <a:endParaRPr lang="ar-SA"/>
          </a:p>
        </p:txBody>
      </p:sp>
      <p:sp>
        <p:nvSpPr>
          <p:cNvPr id="53267" name="Oval 19"/>
          <p:cNvSpPr>
            <a:spLocks noChangeArrowheads="1"/>
          </p:cNvSpPr>
          <p:nvPr/>
        </p:nvSpPr>
        <p:spPr bwMode="auto">
          <a:xfrm>
            <a:off x="4716463" y="1701800"/>
            <a:ext cx="576262" cy="576263"/>
          </a:xfrm>
          <a:prstGeom prst="ellipse">
            <a:avLst/>
          </a:prstGeom>
          <a:solidFill>
            <a:srgbClr val="CC0000"/>
          </a:solidFill>
          <a:ln w="9525">
            <a:noFill/>
            <a:round/>
            <a:headEnd/>
            <a:tailEnd/>
          </a:ln>
        </p:spPr>
        <p:txBody>
          <a:bodyPr wrap="none" anchor="ctr"/>
          <a:lstStyle/>
          <a:p>
            <a:endParaRPr lang="ar-SA"/>
          </a:p>
        </p:txBody>
      </p:sp>
      <p:sp>
        <p:nvSpPr>
          <p:cNvPr id="53268" name="Line 20"/>
          <p:cNvSpPr>
            <a:spLocks noChangeShapeType="1"/>
          </p:cNvSpPr>
          <p:nvPr/>
        </p:nvSpPr>
        <p:spPr bwMode="auto">
          <a:xfrm>
            <a:off x="1187450" y="1773238"/>
            <a:ext cx="217488" cy="71437"/>
          </a:xfrm>
          <a:prstGeom prst="line">
            <a:avLst/>
          </a:prstGeom>
          <a:noFill/>
          <a:ln w="28575">
            <a:solidFill>
              <a:schemeClr val="tx1"/>
            </a:solidFill>
            <a:round/>
            <a:headEnd/>
            <a:tailEnd/>
          </a:ln>
        </p:spPr>
        <p:txBody>
          <a:bodyPr/>
          <a:lstStyle/>
          <a:p>
            <a:endParaRPr lang="ar-SA"/>
          </a:p>
        </p:txBody>
      </p:sp>
      <p:sp>
        <p:nvSpPr>
          <p:cNvPr id="53269" name="Line 21"/>
          <p:cNvSpPr>
            <a:spLocks noChangeShapeType="1"/>
          </p:cNvSpPr>
          <p:nvPr/>
        </p:nvSpPr>
        <p:spPr bwMode="auto">
          <a:xfrm flipH="1" flipV="1">
            <a:off x="1403350" y="1844675"/>
            <a:ext cx="71438" cy="144463"/>
          </a:xfrm>
          <a:prstGeom prst="line">
            <a:avLst/>
          </a:prstGeom>
          <a:noFill/>
          <a:ln w="28575">
            <a:solidFill>
              <a:schemeClr val="tx1"/>
            </a:solidFill>
            <a:round/>
            <a:headEnd/>
            <a:tailEnd/>
          </a:ln>
        </p:spPr>
        <p:txBody>
          <a:bodyPr/>
          <a:lstStyle/>
          <a:p>
            <a:endParaRPr lang="ar-SA"/>
          </a:p>
        </p:txBody>
      </p:sp>
      <p:sp>
        <p:nvSpPr>
          <p:cNvPr id="53270" name="Line 22"/>
          <p:cNvSpPr>
            <a:spLocks noChangeShapeType="1"/>
          </p:cNvSpPr>
          <p:nvPr/>
        </p:nvSpPr>
        <p:spPr bwMode="auto">
          <a:xfrm flipH="1">
            <a:off x="1403350" y="1773238"/>
            <a:ext cx="142875" cy="71437"/>
          </a:xfrm>
          <a:prstGeom prst="line">
            <a:avLst/>
          </a:prstGeom>
          <a:noFill/>
          <a:ln w="28575">
            <a:solidFill>
              <a:schemeClr val="tx1"/>
            </a:solidFill>
            <a:round/>
            <a:headEnd/>
            <a:tailEnd/>
          </a:ln>
        </p:spPr>
        <p:txBody>
          <a:bodyPr/>
          <a:lstStyle/>
          <a:p>
            <a:endParaRPr lang="ar-SA"/>
          </a:p>
        </p:txBody>
      </p:sp>
      <p:sp>
        <p:nvSpPr>
          <p:cNvPr id="53271" name="Line 23"/>
          <p:cNvSpPr>
            <a:spLocks noChangeShapeType="1"/>
          </p:cNvSpPr>
          <p:nvPr/>
        </p:nvSpPr>
        <p:spPr bwMode="auto">
          <a:xfrm>
            <a:off x="2339975" y="1701800"/>
            <a:ext cx="217488" cy="71438"/>
          </a:xfrm>
          <a:prstGeom prst="line">
            <a:avLst/>
          </a:prstGeom>
          <a:noFill/>
          <a:ln w="28575">
            <a:solidFill>
              <a:schemeClr val="tx1"/>
            </a:solidFill>
            <a:round/>
            <a:headEnd/>
            <a:tailEnd/>
          </a:ln>
        </p:spPr>
        <p:txBody>
          <a:bodyPr/>
          <a:lstStyle/>
          <a:p>
            <a:endParaRPr lang="ar-SA"/>
          </a:p>
        </p:txBody>
      </p:sp>
      <p:sp>
        <p:nvSpPr>
          <p:cNvPr id="53272" name="Line 24"/>
          <p:cNvSpPr>
            <a:spLocks noChangeShapeType="1"/>
          </p:cNvSpPr>
          <p:nvPr/>
        </p:nvSpPr>
        <p:spPr bwMode="auto">
          <a:xfrm flipV="1">
            <a:off x="2555875" y="1701800"/>
            <a:ext cx="144463" cy="71438"/>
          </a:xfrm>
          <a:prstGeom prst="line">
            <a:avLst/>
          </a:prstGeom>
          <a:noFill/>
          <a:ln w="28575">
            <a:solidFill>
              <a:schemeClr val="tx1"/>
            </a:solidFill>
            <a:round/>
            <a:headEnd/>
            <a:tailEnd/>
          </a:ln>
        </p:spPr>
        <p:txBody>
          <a:bodyPr/>
          <a:lstStyle/>
          <a:p>
            <a:endParaRPr lang="ar-SA"/>
          </a:p>
        </p:txBody>
      </p:sp>
      <p:sp>
        <p:nvSpPr>
          <p:cNvPr id="53273" name="Line 25"/>
          <p:cNvSpPr>
            <a:spLocks noChangeShapeType="1"/>
          </p:cNvSpPr>
          <p:nvPr/>
        </p:nvSpPr>
        <p:spPr bwMode="auto">
          <a:xfrm>
            <a:off x="2555875" y="1773238"/>
            <a:ext cx="71438" cy="144462"/>
          </a:xfrm>
          <a:prstGeom prst="line">
            <a:avLst/>
          </a:prstGeom>
          <a:noFill/>
          <a:ln w="28575">
            <a:solidFill>
              <a:schemeClr val="tx1"/>
            </a:solidFill>
            <a:round/>
            <a:headEnd/>
            <a:tailEnd/>
          </a:ln>
        </p:spPr>
        <p:txBody>
          <a:bodyPr/>
          <a:lstStyle/>
          <a:p>
            <a:endParaRPr lang="ar-SA"/>
          </a:p>
        </p:txBody>
      </p:sp>
      <p:sp>
        <p:nvSpPr>
          <p:cNvPr id="53274" name="Line 26"/>
          <p:cNvSpPr>
            <a:spLocks noChangeShapeType="1"/>
          </p:cNvSpPr>
          <p:nvPr/>
        </p:nvSpPr>
        <p:spPr bwMode="auto">
          <a:xfrm flipV="1">
            <a:off x="3657600" y="2133600"/>
            <a:ext cx="215900" cy="71438"/>
          </a:xfrm>
          <a:prstGeom prst="line">
            <a:avLst/>
          </a:prstGeom>
          <a:noFill/>
          <a:ln w="28575">
            <a:solidFill>
              <a:schemeClr val="tx1"/>
            </a:solidFill>
            <a:round/>
            <a:headEnd/>
            <a:tailEnd/>
          </a:ln>
        </p:spPr>
        <p:txBody>
          <a:bodyPr/>
          <a:lstStyle/>
          <a:p>
            <a:endParaRPr lang="ar-SA"/>
          </a:p>
        </p:txBody>
      </p:sp>
      <p:sp>
        <p:nvSpPr>
          <p:cNvPr id="53275" name="Line 27"/>
          <p:cNvSpPr>
            <a:spLocks noChangeShapeType="1"/>
          </p:cNvSpPr>
          <p:nvPr/>
        </p:nvSpPr>
        <p:spPr bwMode="auto">
          <a:xfrm flipV="1">
            <a:off x="3873500" y="1989138"/>
            <a:ext cx="71438" cy="144462"/>
          </a:xfrm>
          <a:prstGeom prst="line">
            <a:avLst/>
          </a:prstGeom>
          <a:noFill/>
          <a:ln w="28575">
            <a:solidFill>
              <a:schemeClr val="tx1"/>
            </a:solidFill>
            <a:round/>
            <a:headEnd/>
            <a:tailEnd/>
          </a:ln>
        </p:spPr>
        <p:txBody>
          <a:bodyPr/>
          <a:lstStyle/>
          <a:p>
            <a:endParaRPr lang="ar-SA"/>
          </a:p>
        </p:txBody>
      </p:sp>
      <p:sp>
        <p:nvSpPr>
          <p:cNvPr id="53276" name="Line 28"/>
          <p:cNvSpPr>
            <a:spLocks noChangeShapeType="1"/>
          </p:cNvSpPr>
          <p:nvPr/>
        </p:nvSpPr>
        <p:spPr bwMode="auto">
          <a:xfrm>
            <a:off x="3873500" y="2133600"/>
            <a:ext cx="144463" cy="71438"/>
          </a:xfrm>
          <a:prstGeom prst="line">
            <a:avLst/>
          </a:prstGeom>
          <a:noFill/>
          <a:ln w="28575">
            <a:solidFill>
              <a:schemeClr val="tx1"/>
            </a:solidFill>
            <a:round/>
            <a:headEnd/>
            <a:tailEnd/>
          </a:ln>
        </p:spPr>
        <p:txBody>
          <a:bodyPr/>
          <a:lstStyle/>
          <a:p>
            <a:endParaRPr lang="ar-SA"/>
          </a:p>
        </p:txBody>
      </p:sp>
      <p:sp>
        <p:nvSpPr>
          <p:cNvPr id="53277" name="Line 29"/>
          <p:cNvSpPr>
            <a:spLocks noChangeShapeType="1"/>
          </p:cNvSpPr>
          <p:nvPr/>
        </p:nvSpPr>
        <p:spPr bwMode="auto">
          <a:xfrm>
            <a:off x="5410200" y="1676400"/>
            <a:ext cx="215900" cy="73025"/>
          </a:xfrm>
          <a:prstGeom prst="line">
            <a:avLst/>
          </a:prstGeom>
          <a:noFill/>
          <a:ln w="28575">
            <a:solidFill>
              <a:schemeClr val="tx1"/>
            </a:solidFill>
            <a:round/>
            <a:headEnd/>
            <a:tailEnd/>
          </a:ln>
        </p:spPr>
        <p:txBody>
          <a:bodyPr/>
          <a:lstStyle/>
          <a:p>
            <a:endParaRPr lang="ar-SA"/>
          </a:p>
        </p:txBody>
      </p:sp>
      <p:sp>
        <p:nvSpPr>
          <p:cNvPr id="53278" name="Line 30"/>
          <p:cNvSpPr>
            <a:spLocks noChangeShapeType="1"/>
          </p:cNvSpPr>
          <p:nvPr/>
        </p:nvSpPr>
        <p:spPr bwMode="auto">
          <a:xfrm flipV="1">
            <a:off x="5626100" y="1749425"/>
            <a:ext cx="217488" cy="0"/>
          </a:xfrm>
          <a:prstGeom prst="line">
            <a:avLst/>
          </a:prstGeom>
          <a:noFill/>
          <a:ln w="28575">
            <a:solidFill>
              <a:schemeClr val="tx1"/>
            </a:solidFill>
            <a:round/>
            <a:headEnd/>
            <a:tailEnd/>
          </a:ln>
        </p:spPr>
        <p:txBody>
          <a:bodyPr/>
          <a:lstStyle/>
          <a:p>
            <a:endParaRPr lang="ar-SA"/>
          </a:p>
        </p:txBody>
      </p:sp>
      <p:sp>
        <p:nvSpPr>
          <p:cNvPr id="53279" name="Line 31"/>
          <p:cNvSpPr>
            <a:spLocks noChangeShapeType="1"/>
          </p:cNvSpPr>
          <p:nvPr/>
        </p:nvSpPr>
        <p:spPr bwMode="auto">
          <a:xfrm>
            <a:off x="5626100" y="1749425"/>
            <a:ext cx="73025" cy="215900"/>
          </a:xfrm>
          <a:prstGeom prst="line">
            <a:avLst/>
          </a:prstGeom>
          <a:noFill/>
          <a:ln w="28575">
            <a:solidFill>
              <a:schemeClr val="tx1"/>
            </a:solidFill>
            <a:round/>
            <a:headEnd/>
            <a:tailEnd/>
          </a:ln>
        </p:spPr>
        <p:txBody>
          <a:bodyPr/>
          <a:lstStyle/>
          <a:p>
            <a:endParaRPr lang="ar-SA"/>
          </a:p>
        </p:txBody>
      </p:sp>
      <p:sp>
        <p:nvSpPr>
          <p:cNvPr id="53280" name="Line 32"/>
          <p:cNvSpPr>
            <a:spLocks noChangeShapeType="1"/>
          </p:cNvSpPr>
          <p:nvPr/>
        </p:nvSpPr>
        <p:spPr bwMode="auto">
          <a:xfrm flipV="1">
            <a:off x="6781800" y="2057400"/>
            <a:ext cx="288925" cy="73025"/>
          </a:xfrm>
          <a:prstGeom prst="line">
            <a:avLst/>
          </a:prstGeom>
          <a:noFill/>
          <a:ln w="28575">
            <a:solidFill>
              <a:schemeClr val="tx1"/>
            </a:solidFill>
            <a:round/>
            <a:headEnd/>
            <a:tailEnd/>
          </a:ln>
        </p:spPr>
        <p:txBody>
          <a:bodyPr/>
          <a:lstStyle/>
          <a:p>
            <a:endParaRPr lang="ar-SA"/>
          </a:p>
        </p:txBody>
      </p:sp>
      <p:sp>
        <p:nvSpPr>
          <p:cNvPr id="53281" name="Line 33"/>
          <p:cNvSpPr>
            <a:spLocks noChangeShapeType="1"/>
          </p:cNvSpPr>
          <p:nvPr/>
        </p:nvSpPr>
        <p:spPr bwMode="auto">
          <a:xfrm flipV="1">
            <a:off x="7069138" y="1841500"/>
            <a:ext cx="71437" cy="215900"/>
          </a:xfrm>
          <a:prstGeom prst="line">
            <a:avLst/>
          </a:prstGeom>
          <a:noFill/>
          <a:ln w="28575">
            <a:solidFill>
              <a:schemeClr val="tx1"/>
            </a:solidFill>
            <a:round/>
            <a:headEnd/>
            <a:tailEnd/>
          </a:ln>
        </p:spPr>
        <p:txBody>
          <a:bodyPr/>
          <a:lstStyle/>
          <a:p>
            <a:endParaRPr lang="ar-SA"/>
          </a:p>
        </p:txBody>
      </p:sp>
      <p:sp>
        <p:nvSpPr>
          <p:cNvPr id="53282" name="Line 34"/>
          <p:cNvSpPr>
            <a:spLocks noChangeShapeType="1"/>
          </p:cNvSpPr>
          <p:nvPr/>
        </p:nvSpPr>
        <p:spPr bwMode="auto">
          <a:xfrm>
            <a:off x="7069138" y="2057400"/>
            <a:ext cx="215900" cy="73025"/>
          </a:xfrm>
          <a:prstGeom prst="line">
            <a:avLst/>
          </a:prstGeom>
          <a:noFill/>
          <a:ln w="28575">
            <a:solidFill>
              <a:schemeClr val="tx1"/>
            </a:solidFill>
            <a:round/>
            <a:headEnd/>
            <a:tailEnd/>
          </a:ln>
        </p:spPr>
        <p:txBody>
          <a:bodyPr/>
          <a:lstStyle/>
          <a:p>
            <a:endParaRPr lang="ar-SA"/>
          </a:p>
        </p:txBody>
      </p:sp>
      <p:sp>
        <p:nvSpPr>
          <p:cNvPr id="53283" name="Oval 35"/>
          <p:cNvSpPr>
            <a:spLocks noChangeArrowheads="1"/>
          </p:cNvSpPr>
          <p:nvPr/>
        </p:nvSpPr>
        <p:spPr bwMode="auto">
          <a:xfrm>
            <a:off x="8027988" y="1701800"/>
            <a:ext cx="576262" cy="576263"/>
          </a:xfrm>
          <a:prstGeom prst="ellipse">
            <a:avLst/>
          </a:prstGeom>
          <a:solidFill>
            <a:srgbClr val="CC0000"/>
          </a:solidFill>
          <a:ln w="9525">
            <a:noFill/>
            <a:round/>
            <a:headEnd/>
            <a:tailEnd/>
          </a:ln>
        </p:spPr>
        <p:txBody>
          <a:bodyPr wrap="none" anchor="ctr"/>
          <a:lstStyle/>
          <a:p>
            <a:endParaRPr lang="ar-SA"/>
          </a:p>
        </p:txBody>
      </p:sp>
      <p:pic>
        <p:nvPicPr>
          <p:cNvPr id="53284" name="Picture 36" descr="black water fever"/>
          <p:cNvPicPr>
            <a:picLocks noChangeAspect="1" noChangeArrowheads="1"/>
          </p:cNvPicPr>
          <p:nvPr/>
        </p:nvPicPr>
        <p:blipFill>
          <a:blip r:embed="rId8" cstate="print"/>
          <a:srcRect/>
          <a:stretch>
            <a:fillRect/>
          </a:stretch>
        </p:blipFill>
        <p:spPr bwMode="auto">
          <a:xfrm>
            <a:off x="755650" y="3095625"/>
            <a:ext cx="3600450" cy="2476500"/>
          </a:xfrm>
          <a:prstGeom prst="rect">
            <a:avLst/>
          </a:prstGeom>
          <a:noFill/>
          <a:ln w="9525">
            <a:noFill/>
            <a:miter lim="800000"/>
            <a:headEnd/>
            <a:tailEnd/>
          </a:ln>
        </p:spPr>
      </p:pic>
      <p:sp>
        <p:nvSpPr>
          <p:cNvPr id="36" name="TextBox 35"/>
          <p:cNvSpPr txBox="1">
            <a:spLocks noChangeArrowheads="1"/>
          </p:cNvSpPr>
          <p:nvPr/>
        </p:nvSpPr>
        <p:spPr bwMode="auto">
          <a:xfrm>
            <a:off x="827088" y="5589588"/>
            <a:ext cx="3457575" cy="522287"/>
          </a:xfrm>
          <a:prstGeom prst="rect">
            <a:avLst/>
          </a:prstGeom>
          <a:noFill/>
          <a:ln w="9525">
            <a:noFill/>
            <a:miter lim="800000"/>
            <a:headEnd/>
            <a:tailEnd/>
          </a:ln>
        </p:spPr>
        <p:txBody>
          <a:bodyPr>
            <a:spAutoFit/>
          </a:bodyPr>
          <a:lstStyle/>
          <a:p>
            <a:pPr algn="ctr" rtl="0"/>
            <a:r>
              <a:rPr lang="en-US" sz="2800"/>
              <a:t>Jaundiced  patient</a:t>
            </a:r>
          </a:p>
        </p:txBody>
      </p:sp>
      <p:sp>
        <p:nvSpPr>
          <p:cNvPr id="37" name="TextBox 36"/>
          <p:cNvSpPr txBox="1">
            <a:spLocks noChangeArrowheads="1"/>
          </p:cNvSpPr>
          <p:nvPr/>
        </p:nvSpPr>
        <p:spPr bwMode="auto">
          <a:xfrm>
            <a:off x="1295400" y="838200"/>
            <a:ext cx="6248400" cy="461963"/>
          </a:xfrm>
          <a:prstGeom prst="rect">
            <a:avLst/>
          </a:prstGeom>
          <a:noFill/>
          <a:ln w="9525">
            <a:noFill/>
            <a:miter lim="800000"/>
            <a:headEnd/>
            <a:tailEnd/>
          </a:ln>
        </p:spPr>
        <p:txBody>
          <a:bodyPr>
            <a:spAutoFit/>
          </a:bodyPr>
          <a:lstStyle/>
          <a:p>
            <a:pPr algn="ctr" rtl="0"/>
            <a:r>
              <a:rPr lang="en-US" sz="2400"/>
              <a:t>Blood Vessel of the infected patient</a:t>
            </a:r>
          </a:p>
        </p:txBody>
      </p:sp>
      <p:sp>
        <p:nvSpPr>
          <p:cNvPr id="38" name="TextBox 37"/>
          <p:cNvSpPr txBox="1">
            <a:spLocks noChangeArrowheads="1"/>
          </p:cNvSpPr>
          <p:nvPr/>
        </p:nvSpPr>
        <p:spPr bwMode="auto">
          <a:xfrm>
            <a:off x="0" y="2276475"/>
            <a:ext cx="1835150" cy="400050"/>
          </a:xfrm>
          <a:prstGeom prst="rect">
            <a:avLst/>
          </a:prstGeom>
          <a:noFill/>
          <a:ln w="9525">
            <a:noFill/>
            <a:miter lim="800000"/>
            <a:headEnd/>
            <a:tailEnd/>
          </a:ln>
        </p:spPr>
        <p:txBody>
          <a:bodyPr>
            <a:spAutoFit/>
          </a:bodyPr>
          <a:lstStyle/>
          <a:p>
            <a:pPr algn="ctr" rtl="0"/>
            <a:r>
              <a:rPr lang="en-US" sz="2000"/>
              <a:t>Normal RBCs</a:t>
            </a:r>
          </a:p>
        </p:txBody>
      </p:sp>
      <p:sp>
        <p:nvSpPr>
          <p:cNvPr id="39" name="TextBox 38"/>
          <p:cNvSpPr txBox="1">
            <a:spLocks noChangeArrowheads="1"/>
          </p:cNvSpPr>
          <p:nvPr/>
        </p:nvSpPr>
        <p:spPr bwMode="auto">
          <a:xfrm>
            <a:off x="1692275" y="2276475"/>
            <a:ext cx="2087563" cy="400050"/>
          </a:xfrm>
          <a:prstGeom prst="rect">
            <a:avLst/>
          </a:prstGeom>
          <a:noFill/>
          <a:ln w="9525">
            <a:noFill/>
            <a:miter lim="800000"/>
            <a:headEnd/>
            <a:tailEnd/>
          </a:ln>
        </p:spPr>
        <p:txBody>
          <a:bodyPr>
            <a:spAutoFit/>
          </a:bodyPr>
          <a:lstStyle/>
          <a:p>
            <a:pPr algn="ctr" rtl="0"/>
            <a:r>
              <a:rPr lang="en-US" sz="2000"/>
              <a:t>Infected RBCs</a:t>
            </a:r>
          </a:p>
        </p:txBody>
      </p:sp>
      <p:sp>
        <p:nvSpPr>
          <p:cNvPr id="40" name="Line 5"/>
          <p:cNvSpPr>
            <a:spLocks noChangeShapeType="1"/>
          </p:cNvSpPr>
          <p:nvPr/>
        </p:nvSpPr>
        <p:spPr bwMode="auto">
          <a:xfrm flipV="1">
            <a:off x="7956550" y="5013325"/>
            <a:ext cx="0" cy="431800"/>
          </a:xfrm>
          <a:prstGeom prst="line">
            <a:avLst/>
          </a:prstGeom>
          <a:noFill/>
          <a:ln w="28575">
            <a:solidFill>
              <a:schemeClr val="tx1"/>
            </a:solidFill>
            <a:round/>
            <a:headEnd/>
            <a:tailEnd type="triangle" w="med" len="med"/>
          </a:ln>
        </p:spPr>
        <p:txBody>
          <a:bodyPr/>
          <a:lstStyle/>
          <a:p>
            <a:endParaRPr lang="ar-SA"/>
          </a:p>
        </p:txBody>
      </p:sp>
      <p:sp>
        <p:nvSpPr>
          <p:cNvPr id="41" name="TextBox 40"/>
          <p:cNvSpPr txBox="1">
            <a:spLocks noChangeArrowheads="1"/>
          </p:cNvSpPr>
          <p:nvPr/>
        </p:nvSpPr>
        <p:spPr bwMode="auto">
          <a:xfrm>
            <a:off x="762000" y="1371600"/>
            <a:ext cx="2590800" cy="400050"/>
          </a:xfrm>
          <a:prstGeom prst="rect">
            <a:avLst/>
          </a:prstGeom>
          <a:noFill/>
          <a:ln w="9525">
            <a:noFill/>
            <a:miter lim="800000"/>
            <a:headEnd/>
            <a:tailEnd/>
          </a:ln>
        </p:spPr>
        <p:txBody>
          <a:bodyPr>
            <a:spAutoFit/>
          </a:bodyPr>
          <a:lstStyle/>
          <a:p>
            <a:pPr algn="ctr" rtl="0"/>
            <a:r>
              <a:rPr lang="en-US" sz="2000"/>
              <a:t>Auto-antibodies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heckerboard(across)">
                                      <p:cBhvr>
                                        <p:cTn id="7" dur="500"/>
                                        <p:tgtEl>
                                          <p:spTgt spid="53250"/>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3259"/>
                                        </p:tgtEl>
                                        <p:attrNameLst>
                                          <p:attrName>style.visibility</p:attrName>
                                        </p:attrNameLst>
                                      </p:cBhvr>
                                      <p:to>
                                        <p:strVal val="visible"/>
                                      </p:to>
                                    </p:set>
                                    <p:anim calcmode="lin" valueType="num">
                                      <p:cBhvr>
                                        <p:cTn id="10" dur="500" fill="hold"/>
                                        <p:tgtEl>
                                          <p:spTgt spid="53259"/>
                                        </p:tgtEl>
                                        <p:attrNameLst>
                                          <p:attrName>ppt_w</p:attrName>
                                        </p:attrNameLst>
                                      </p:cBhvr>
                                      <p:tavLst>
                                        <p:tav tm="0">
                                          <p:val>
                                            <p:fltVal val="0"/>
                                          </p:val>
                                        </p:tav>
                                        <p:tav tm="100000">
                                          <p:val>
                                            <p:strVal val="#ppt_w"/>
                                          </p:val>
                                        </p:tav>
                                      </p:tavLst>
                                    </p:anim>
                                    <p:anim calcmode="lin" valueType="num">
                                      <p:cBhvr>
                                        <p:cTn id="11" dur="500" fill="hold"/>
                                        <p:tgtEl>
                                          <p:spTgt spid="53259"/>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53260"/>
                                        </p:tgtEl>
                                        <p:attrNameLst>
                                          <p:attrName>style.visibility</p:attrName>
                                        </p:attrNameLst>
                                      </p:cBhvr>
                                      <p:to>
                                        <p:strVal val="visible"/>
                                      </p:to>
                                    </p:set>
                                    <p:anim calcmode="lin" valueType="num">
                                      <p:cBhvr>
                                        <p:cTn id="14" dur="500" fill="hold"/>
                                        <p:tgtEl>
                                          <p:spTgt spid="53260"/>
                                        </p:tgtEl>
                                        <p:attrNameLst>
                                          <p:attrName>ppt_w</p:attrName>
                                        </p:attrNameLst>
                                      </p:cBhvr>
                                      <p:tavLst>
                                        <p:tav tm="0">
                                          <p:val>
                                            <p:fltVal val="0"/>
                                          </p:val>
                                        </p:tav>
                                        <p:tav tm="100000">
                                          <p:val>
                                            <p:strVal val="#ppt_w"/>
                                          </p:val>
                                        </p:tav>
                                      </p:tavLst>
                                    </p:anim>
                                    <p:anim calcmode="lin" valueType="num">
                                      <p:cBhvr>
                                        <p:cTn id="15" dur="500" fill="hold"/>
                                        <p:tgtEl>
                                          <p:spTgt spid="53260"/>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17" presetClass="entr" presetSubtype="1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3266"/>
                                        </p:tgtEl>
                                        <p:attrNameLst>
                                          <p:attrName>style.visibility</p:attrName>
                                        </p:attrNameLst>
                                      </p:cBhvr>
                                      <p:to>
                                        <p:strVal val="visible"/>
                                      </p:to>
                                    </p:set>
                                    <p:anim calcmode="lin" valueType="num">
                                      <p:cBhvr>
                                        <p:cTn id="25" dur="500" fill="hold"/>
                                        <p:tgtEl>
                                          <p:spTgt spid="53266"/>
                                        </p:tgtEl>
                                        <p:attrNameLst>
                                          <p:attrName>ppt_w</p:attrName>
                                        </p:attrNameLst>
                                      </p:cBhvr>
                                      <p:tavLst>
                                        <p:tav tm="0">
                                          <p:val>
                                            <p:fltVal val="0"/>
                                          </p:val>
                                        </p:tav>
                                        <p:tav tm="100000">
                                          <p:val>
                                            <p:strVal val="#ppt_w"/>
                                          </p:val>
                                        </p:tav>
                                      </p:tavLst>
                                    </p:anim>
                                    <p:anim calcmode="lin" valueType="num">
                                      <p:cBhvr>
                                        <p:cTn id="26" dur="500" fill="hold"/>
                                        <p:tgtEl>
                                          <p:spTgt spid="53266"/>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53267"/>
                                        </p:tgtEl>
                                        <p:attrNameLst>
                                          <p:attrName>style.visibility</p:attrName>
                                        </p:attrNameLst>
                                      </p:cBhvr>
                                      <p:to>
                                        <p:strVal val="visible"/>
                                      </p:to>
                                    </p:set>
                                    <p:anim calcmode="lin" valueType="num">
                                      <p:cBhvr>
                                        <p:cTn id="30" dur="500" fill="hold"/>
                                        <p:tgtEl>
                                          <p:spTgt spid="53267"/>
                                        </p:tgtEl>
                                        <p:attrNameLst>
                                          <p:attrName>ppt_w</p:attrName>
                                        </p:attrNameLst>
                                      </p:cBhvr>
                                      <p:tavLst>
                                        <p:tav tm="0">
                                          <p:val>
                                            <p:fltVal val="0"/>
                                          </p:val>
                                        </p:tav>
                                        <p:tav tm="100000">
                                          <p:val>
                                            <p:strVal val="#ppt_w"/>
                                          </p:val>
                                        </p:tav>
                                      </p:tavLst>
                                    </p:anim>
                                    <p:anim calcmode="lin" valueType="num">
                                      <p:cBhvr>
                                        <p:cTn id="31" dur="500" fill="hold"/>
                                        <p:tgtEl>
                                          <p:spTgt spid="53267"/>
                                        </p:tgtEl>
                                        <p:attrNameLst>
                                          <p:attrName>ppt_h</p:attrName>
                                        </p:attrNameLst>
                                      </p:cBhvr>
                                      <p:tavLst>
                                        <p:tav tm="0">
                                          <p:val>
                                            <p:fltVal val="0"/>
                                          </p:val>
                                        </p:tav>
                                        <p:tav tm="100000">
                                          <p:val>
                                            <p:strVal val="#ppt_h"/>
                                          </p:val>
                                        </p:tav>
                                      </p:tavLst>
                                    </p:anim>
                                  </p:childTnLst>
                                </p:cTn>
                              </p:par>
                            </p:childTnLst>
                          </p:cTn>
                        </p:par>
                        <p:par>
                          <p:cTn id="32" fill="hold">
                            <p:stCondLst>
                              <p:cond delay="1000"/>
                            </p:stCondLst>
                            <p:childTnLst>
                              <p:par>
                                <p:cTn id="33" presetID="23" presetClass="entr" presetSubtype="16" fill="hold" grpId="0" nodeType="afterEffect">
                                  <p:stCondLst>
                                    <p:cond delay="0"/>
                                  </p:stCondLst>
                                  <p:childTnLst>
                                    <p:set>
                                      <p:cBhvr>
                                        <p:cTn id="34" dur="1" fill="hold">
                                          <p:stCondLst>
                                            <p:cond delay="0"/>
                                          </p:stCondLst>
                                        </p:cTn>
                                        <p:tgtEl>
                                          <p:spTgt spid="53283"/>
                                        </p:tgtEl>
                                        <p:attrNameLst>
                                          <p:attrName>style.visibility</p:attrName>
                                        </p:attrNameLst>
                                      </p:cBhvr>
                                      <p:to>
                                        <p:strVal val="visible"/>
                                      </p:to>
                                    </p:set>
                                    <p:anim calcmode="lin" valueType="num">
                                      <p:cBhvr>
                                        <p:cTn id="35" dur="500" fill="hold"/>
                                        <p:tgtEl>
                                          <p:spTgt spid="53283"/>
                                        </p:tgtEl>
                                        <p:attrNameLst>
                                          <p:attrName>ppt_w</p:attrName>
                                        </p:attrNameLst>
                                      </p:cBhvr>
                                      <p:tavLst>
                                        <p:tav tm="0">
                                          <p:val>
                                            <p:fltVal val="0"/>
                                          </p:val>
                                        </p:tav>
                                        <p:tav tm="100000">
                                          <p:val>
                                            <p:strVal val="#ppt_w"/>
                                          </p:val>
                                        </p:tav>
                                      </p:tavLst>
                                    </p:anim>
                                    <p:anim calcmode="lin" valueType="num">
                                      <p:cBhvr>
                                        <p:cTn id="36" dur="500" fill="hold"/>
                                        <p:tgtEl>
                                          <p:spTgt spid="53283"/>
                                        </p:tgtEl>
                                        <p:attrNameLst>
                                          <p:attrName>ppt_h</p:attrName>
                                        </p:attrNameLst>
                                      </p:cBhvr>
                                      <p:tavLst>
                                        <p:tav tm="0">
                                          <p:val>
                                            <p:fltVal val="0"/>
                                          </p:val>
                                        </p:tav>
                                        <p:tav tm="100000">
                                          <p:val>
                                            <p:strVal val="#ppt_h"/>
                                          </p:val>
                                        </p:tav>
                                      </p:tavLst>
                                    </p:anim>
                                  </p:childTnLst>
                                </p:cTn>
                              </p:par>
                            </p:childTnLst>
                          </p:cTn>
                        </p:par>
                        <p:par>
                          <p:cTn id="37" fill="hold">
                            <p:stCondLst>
                              <p:cond delay="1500"/>
                            </p:stCondLst>
                            <p:childTnLst>
                              <p:par>
                                <p:cTn id="38" presetID="17" presetClass="entr" presetSubtype="1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53261"/>
                                        </p:tgtEl>
                                        <p:attrNameLst>
                                          <p:attrName>style.visibility</p:attrName>
                                        </p:attrNameLst>
                                      </p:cBhvr>
                                      <p:to>
                                        <p:strVal val="visible"/>
                                      </p:to>
                                    </p:set>
                                    <p:anim calcmode="lin" valueType="num">
                                      <p:cBhvr>
                                        <p:cTn id="46" dur="500" fill="hold"/>
                                        <p:tgtEl>
                                          <p:spTgt spid="53261"/>
                                        </p:tgtEl>
                                        <p:attrNameLst>
                                          <p:attrName>ppt_w</p:attrName>
                                        </p:attrNameLst>
                                      </p:cBhvr>
                                      <p:tavLst>
                                        <p:tav tm="0">
                                          <p:val>
                                            <p:fltVal val="0"/>
                                          </p:val>
                                        </p:tav>
                                        <p:tav tm="100000">
                                          <p:val>
                                            <p:strVal val="#ppt_w"/>
                                          </p:val>
                                        </p:tav>
                                      </p:tavLst>
                                    </p:anim>
                                    <p:anim calcmode="lin" valueType="num">
                                      <p:cBhvr>
                                        <p:cTn id="47" dur="500" fill="hold"/>
                                        <p:tgtEl>
                                          <p:spTgt spid="53261"/>
                                        </p:tgtEl>
                                        <p:attrNameLst>
                                          <p:attrName>ppt_h</p:attrName>
                                        </p:attrNameLst>
                                      </p:cBhvr>
                                      <p:tavLst>
                                        <p:tav tm="0">
                                          <p:val>
                                            <p:fltVal val="0"/>
                                          </p:val>
                                        </p:tav>
                                        <p:tav tm="100000">
                                          <p:val>
                                            <p:strVal val="#ppt_h"/>
                                          </p:val>
                                        </p:tav>
                                      </p:tavLst>
                                    </p:anim>
                                  </p:childTnLst>
                                </p:cTn>
                              </p:par>
                            </p:childTnLst>
                          </p:cTn>
                        </p:par>
                        <p:par>
                          <p:cTn id="48" fill="hold">
                            <p:stCondLst>
                              <p:cond delay="500"/>
                            </p:stCondLst>
                            <p:childTnLst>
                              <p:par>
                                <p:cTn id="49" presetID="23" presetClass="entr" presetSubtype="16" fill="hold" nodeType="afterEffect">
                                  <p:stCondLst>
                                    <p:cond delay="0"/>
                                  </p:stCondLst>
                                  <p:childTnLst>
                                    <p:set>
                                      <p:cBhvr>
                                        <p:cTn id="50" dur="1" fill="hold">
                                          <p:stCondLst>
                                            <p:cond delay="0"/>
                                          </p:stCondLst>
                                        </p:cTn>
                                        <p:tgtEl>
                                          <p:spTgt spid="53262"/>
                                        </p:tgtEl>
                                        <p:attrNameLst>
                                          <p:attrName>style.visibility</p:attrName>
                                        </p:attrNameLst>
                                      </p:cBhvr>
                                      <p:to>
                                        <p:strVal val="visible"/>
                                      </p:to>
                                    </p:set>
                                    <p:anim calcmode="lin" valueType="num">
                                      <p:cBhvr>
                                        <p:cTn id="51" dur="500" fill="hold"/>
                                        <p:tgtEl>
                                          <p:spTgt spid="53262"/>
                                        </p:tgtEl>
                                        <p:attrNameLst>
                                          <p:attrName>ppt_w</p:attrName>
                                        </p:attrNameLst>
                                      </p:cBhvr>
                                      <p:tavLst>
                                        <p:tav tm="0">
                                          <p:val>
                                            <p:fltVal val="0"/>
                                          </p:val>
                                        </p:tav>
                                        <p:tav tm="100000">
                                          <p:val>
                                            <p:strVal val="#ppt_w"/>
                                          </p:val>
                                        </p:tav>
                                      </p:tavLst>
                                    </p:anim>
                                    <p:anim calcmode="lin" valueType="num">
                                      <p:cBhvr>
                                        <p:cTn id="52" dur="500" fill="hold"/>
                                        <p:tgtEl>
                                          <p:spTgt spid="53262"/>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53263"/>
                                        </p:tgtEl>
                                        <p:attrNameLst>
                                          <p:attrName>style.visibility</p:attrName>
                                        </p:attrNameLst>
                                      </p:cBhvr>
                                      <p:to>
                                        <p:strVal val="visible"/>
                                      </p:to>
                                    </p:set>
                                    <p:anim calcmode="lin" valueType="num">
                                      <p:cBhvr>
                                        <p:cTn id="55" dur="500" fill="hold"/>
                                        <p:tgtEl>
                                          <p:spTgt spid="53263"/>
                                        </p:tgtEl>
                                        <p:attrNameLst>
                                          <p:attrName>ppt_w</p:attrName>
                                        </p:attrNameLst>
                                      </p:cBhvr>
                                      <p:tavLst>
                                        <p:tav tm="0">
                                          <p:val>
                                            <p:fltVal val="0"/>
                                          </p:val>
                                        </p:tav>
                                        <p:tav tm="100000">
                                          <p:val>
                                            <p:strVal val="#ppt_w"/>
                                          </p:val>
                                        </p:tav>
                                      </p:tavLst>
                                    </p:anim>
                                    <p:anim calcmode="lin" valueType="num">
                                      <p:cBhvr>
                                        <p:cTn id="56" dur="500" fill="hold"/>
                                        <p:tgtEl>
                                          <p:spTgt spid="53263"/>
                                        </p:tgtEl>
                                        <p:attrNameLst>
                                          <p:attrName>ppt_h</p:attrName>
                                        </p:attrNameLst>
                                      </p:cBhvr>
                                      <p:tavLst>
                                        <p:tav tm="0">
                                          <p:val>
                                            <p:fltVal val="0"/>
                                          </p:val>
                                        </p:tav>
                                        <p:tav tm="100000">
                                          <p:val>
                                            <p:strVal val="#ppt_h"/>
                                          </p:val>
                                        </p:tav>
                                      </p:tavLst>
                                    </p:anim>
                                  </p:childTnLst>
                                </p:cTn>
                              </p:par>
                            </p:childTnLst>
                          </p:cTn>
                        </p:par>
                        <p:par>
                          <p:cTn id="57" fill="hold">
                            <p:stCondLst>
                              <p:cond delay="1000"/>
                            </p:stCondLst>
                            <p:childTnLst>
                              <p:par>
                                <p:cTn id="58" presetID="23" presetClass="entr" presetSubtype="16" fill="hold" nodeType="afterEffect">
                                  <p:stCondLst>
                                    <p:cond delay="0"/>
                                  </p:stCondLst>
                                  <p:childTnLst>
                                    <p:set>
                                      <p:cBhvr>
                                        <p:cTn id="59" dur="1" fill="hold">
                                          <p:stCondLst>
                                            <p:cond delay="0"/>
                                          </p:stCondLst>
                                        </p:cTn>
                                        <p:tgtEl>
                                          <p:spTgt spid="53265"/>
                                        </p:tgtEl>
                                        <p:attrNameLst>
                                          <p:attrName>style.visibility</p:attrName>
                                        </p:attrNameLst>
                                      </p:cBhvr>
                                      <p:to>
                                        <p:strVal val="visible"/>
                                      </p:to>
                                    </p:set>
                                    <p:anim calcmode="lin" valueType="num">
                                      <p:cBhvr>
                                        <p:cTn id="60" dur="500" fill="hold"/>
                                        <p:tgtEl>
                                          <p:spTgt spid="53265"/>
                                        </p:tgtEl>
                                        <p:attrNameLst>
                                          <p:attrName>ppt_w</p:attrName>
                                        </p:attrNameLst>
                                      </p:cBhvr>
                                      <p:tavLst>
                                        <p:tav tm="0">
                                          <p:val>
                                            <p:fltVal val="0"/>
                                          </p:val>
                                        </p:tav>
                                        <p:tav tm="100000">
                                          <p:val>
                                            <p:strVal val="#ppt_w"/>
                                          </p:val>
                                        </p:tav>
                                      </p:tavLst>
                                    </p:anim>
                                    <p:anim calcmode="lin" valueType="num">
                                      <p:cBhvr>
                                        <p:cTn id="61" dur="500" fill="hold"/>
                                        <p:tgtEl>
                                          <p:spTgt spid="53265"/>
                                        </p:tgtEl>
                                        <p:attrNameLst>
                                          <p:attrName>ppt_h</p:attrName>
                                        </p:attrNameLst>
                                      </p:cBhvr>
                                      <p:tavLst>
                                        <p:tav tm="0">
                                          <p:val>
                                            <p:flt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53264"/>
                                        </p:tgtEl>
                                        <p:attrNameLst>
                                          <p:attrName>style.visibility</p:attrName>
                                        </p:attrNameLst>
                                      </p:cBhvr>
                                      <p:to>
                                        <p:strVal val="visible"/>
                                      </p:to>
                                    </p:set>
                                    <p:anim calcmode="lin" valueType="num">
                                      <p:cBhvr>
                                        <p:cTn id="64" dur="500" fill="hold"/>
                                        <p:tgtEl>
                                          <p:spTgt spid="53264"/>
                                        </p:tgtEl>
                                        <p:attrNameLst>
                                          <p:attrName>ppt_w</p:attrName>
                                        </p:attrNameLst>
                                      </p:cBhvr>
                                      <p:tavLst>
                                        <p:tav tm="0">
                                          <p:val>
                                            <p:fltVal val="0"/>
                                          </p:val>
                                        </p:tav>
                                        <p:tav tm="100000">
                                          <p:val>
                                            <p:strVal val="#ppt_w"/>
                                          </p:val>
                                        </p:tav>
                                      </p:tavLst>
                                    </p:anim>
                                    <p:anim calcmode="lin" valueType="num">
                                      <p:cBhvr>
                                        <p:cTn id="65" dur="500" fill="hold"/>
                                        <p:tgtEl>
                                          <p:spTgt spid="53264"/>
                                        </p:tgtEl>
                                        <p:attrNameLst>
                                          <p:attrName>ppt_h</p:attrName>
                                        </p:attrNameLst>
                                      </p:cBhvr>
                                      <p:tavLst>
                                        <p:tav tm="0">
                                          <p:val>
                                            <p:fltVal val="0"/>
                                          </p:val>
                                        </p:tav>
                                        <p:tav tm="100000">
                                          <p:val>
                                            <p:strVal val="#ppt_h"/>
                                          </p:val>
                                        </p:tav>
                                      </p:tavLst>
                                    </p:anim>
                                  </p:childTnLst>
                                </p:cTn>
                              </p:par>
                            </p:childTnLst>
                          </p:cTn>
                        </p:par>
                        <p:par>
                          <p:cTn id="66" fill="hold">
                            <p:stCondLst>
                              <p:cond delay="1500"/>
                            </p:stCondLst>
                            <p:childTnLst>
                              <p:par>
                                <p:cTn id="67" presetID="17" presetClass="entr" presetSubtype="10"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53268"/>
                                        </p:tgtEl>
                                        <p:attrNameLst>
                                          <p:attrName>style.visibility</p:attrName>
                                        </p:attrNameLst>
                                      </p:cBhvr>
                                      <p:to>
                                        <p:strVal val="visible"/>
                                      </p:to>
                                    </p:set>
                                    <p:anim calcmode="lin" valueType="num">
                                      <p:cBhvr>
                                        <p:cTn id="75" dur="500" fill="hold"/>
                                        <p:tgtEl>
                                          <p:spTgt spid="53268"/>
                                        </p:tgtEl>
                                        <p:attrNameLst>
                                          <p:attrName>ppt_w</p:attrName>
                                        </p:attrNameLst>
                                      </p:cBhvr>
                                      <p:tavLst>
                                        <p:tav tm="0">
                                          <p:val>
                                            <p:fltVal val="0"/>
                                          </p:val>
                                        </p:tav>
                                        <p:tav tm="100000">
                                          <p:val>
                                            <p:strVal val="#ppt_w"/>
                                          </p:val>
                                        </p:tav>
                                      </p:tavLst>
                                    </p:anim>
                                    <p:anim calcmode="lin" valueType="num">
                                      <p:cBhvr>
                                        <p:cTn id="76" dur="500" fill="hold"/>
                                        <p:tgtEl>
                                          <p:spTgt spid="53268"/>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53269"/>
                                        </p:tgtEl>
                                        <p:attrNameLst>
                                          <p:attrName>style.visibility</p:attrName>
                                        </p:attrNameLst>
                                      </p:cBhvr>
                                      <p:to>
                                        <p:strVal val="visible"/>
                                      </p:to>
                                    </p:set>
                                    <p:anim calcmode="lin" valueType="num">
                                      <p:cBhvr>
                                        <p:cTn id="79" dur="500" fill="hold"/>
                                        <p:tgtEl>
                                          <p:spTgt spid="53269"/>
                                        </p:tgtEl>
                                        <p:attrNameLst>
                                          <p:attrName>ppt_w</p:attrName>
                                        </p:attrNameLst>
                                      </p:cBhvr>
                                      <p:tavLst>
                                        <p:tav tm="0">
                                          <p:val>
                                            <p:fltVal val="0"/>
                                          </p:val>
                                        </p:tav>
                                        <p:tav tm="100000">
                                          <p:val>
                                            <p:strVal val="#ppt_w"/>
                                          </p:val>
                                        </p:tav>
                                      </p:tavLst>
                                    </p:anim>
                                    <p:anim calcmode="lin" valueType="num">
                                      <p:cBhvr>
                                        <p:cTn id="80" dur="500" fill="hold"/>
                                        <p:tgtEl>
                                          <p:spTgt spid="53269"/>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53270"/>
                                        </p:tgtEl>
                                        <p:attrNameLst>
                                          <p:attrName>style.visibility</p:attrName>
                                        </p:attrNameLst>
                                      </p:cBhvr>
                                      <p:to>
                                        <p:strVal val="visible"/>
                                      </p:to>
                                    </p:set>
                                    <p:anim calcmode="lin" valueType="num">
                                      <p:cBhvr>
                                        <p:cTn id="83" dur="500" fill="hold"/>
                                        <p:tgtEl>
                                          <p:spTgt spid="53270"/>
                                        </p:tgtEl>
                                        <p:attrNameLst>
                                          <p:attrName>ppt_w</p:attrName>
                                        </p:attrNameLst>
                                      </p:cBhvr>
                                      <p:tavLst>
                                        <p:tav tm="0">
                                          <p:val>
                                            <p:fltVal val="0"/>
                                          </p:val>
                                        </p:tav>
                                        <p:tav tm="100000">
                                          <p:val>
                                            <p:strVal val="#ppt_w"/>
                                          </p:val>
                                        </p:tav>
                                      </p:tavLst>
                                    </p:anim>
                                    <p:anim calcmode="lin" valueType="num">
                                      <p:cBhvr>
                                        <p:cTn id="84" dur="500" fill="hold"/>
                                        <p:tgtEl>
                                          <p:spTgt spid="53270"/>
                                        </p:tgtEl>
                                        <p:attrNameLst>
                                          <p:attrName>ppt_h</p:attrName>
                                        </p:attrNameLst>
                                      </p:cBhvr>
                                      <p:tavLst>
                                        <p:tav tm="0">
                                          <p:val>
                                            <p:fltVal val="0"/>
                                          </p:val>
                                        </p:tav>
                                        <p:tav tm="100000">
                                          <p:val>
                                            <p:strVal val="#ppt_h"/>
                                          </p:val>
                                        </p:tav>
                                      </p:tavLst>
                                    </p:anim>
                                  </p:childTnLst>
                                </p:cTn>
                              </p:par>
                            </p:childTnLst>
                          </p:cTn>
                        </p:par>
                        <p:par>
                          <p:cTn id="85" fill="hold">
                            <p:stCondLst>
                              <p:cond delay="500"/>
                            </p:stCondLst>
                            <p:childTnLst>
                              <p:par>
                                <p:cTn id="86" presetID="17" presetClass="entr" presetSubtype="1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strVal val="#ppt_h"/>
                                          </p:val>
                                        </p:tav>
                                        <p:tav tm="100000">
                                          <p:val>
                                            <p:strVal val="#ppt_h"/>
                                          </p:val>
                                        </p:tav>
                                      </p:tavLst>
                                    </p:anim>
                                  </p:childTnLst>
                                </p:cTn>
                              </p:par>
                            </p:childTnLst>
                          </p:cTn>
                        </p:par>
                        <p:par>
                          <p:cTn id="90" fill="hold">
                            <p:stCondLst>
                              <p:cond delay="1000"/>
                            </p:stCondLst>
                            <p:childTnLst>
                              <p:par>
                                <p:cTn id="91" presetID="23" presetClass="entr" presetSubtype="16" fill="hold" grpId="0" nodeType="afterEffect">
                                  <p:stCondLst>
                                    <p:cond delay="0"/>
                                  </p:stCondLst>
                                  <p:childTnLst>
                                    <p:set>
                                      <p:cBhvr>
                                        <p:cTn id="92" dur="1" fill="hold">
                                          <p:stCondLst>
                                            <p:cond delay="0"/>
                                          </p:stCondLst>
                                        </p:cTn>
                                        <p:tgtEl>
                                          <p:spTgt spid="53271"/>
                                        </p:tgtEl>
                                        <p:attrNameLst>
                                          <p:attrName>style.visibility</p:attrName>
                                        </p:attrNameLst>
                                      </p:cBhvr>
                                      <p:to>
                                        <p:strVal val="visible"/>
                                      </p:to>
                                    </p:set>
                                    <p:anim calcmode="lin" valueType="num">
                                      <p:cBhvr>
                                        <p:cTn id="93" dur="500" fill="hold"/>
                                        <p:tgtEl>
                                          <p:spTgt spid="53271"/>
                                        </p:tgtEl>
                                        <p:attrNameLst>
                                          <p:attrName>ppt_w</p:attrName>
                                        </p:attrNameLst>
                                      </p:cBhvr>
                                      <p:tavLst>
                                        <p:tav tm="0">
                                          <p:val>
                                            <p:fltVal val="0"/>
                                          </p:val>
                                        </p:tav>
                                        <p:tav tm="100000">
                                          <p:val>
                                            <p:strVal val="#ppt_w"/>
                                          </p:val>
                                        </p:tav>
                                      </p:tavLst>
                                    </p:anim>
                                    <p:anim calcmode="lin" valueType="num">
                                      <p:cBhvr>
                                        <p:cTn id="94" dur="500" fill="hold"/>
                                        <p:tgtEl>
                                          <p:spTgt spid="53271"/>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53272"/>
                                        </p:tgtEl>
                                        <p:attrNameLst>
                                          <p:attrName>style.visibility</p:attrName>
                                        </p:attrNameLst>
                                      </p:cBhvr>
                                      <p:to>
                                        <p:strVal val="visible"/>
                                      </p:to>
                                    </p:set>
                                    <p:anim calcmode="lin" valueType="num">
                                      <p:cBhvr>
                                        <p:cTn id="97" dur="500" fill="hold"/>
                                        <p:tgtEl>
                                          <p:spTgt spid="53272"/>
                                        </p:tgtEl>
                                        <p:attrNameLst>
                                          <p:attrName>ppt_w</p:attrName>
                                        </p:attrNameLst>
                                      </p:cBhvr>
                                      <p:tavLst>
                                        <p:tav tm="0">
                                          <p:val>
                                            <p:fltVal val="0"/>
                                          </p:val>
                                        </p:tav>
                                        <p:tav tm="100000">
                                          <p:val>
                                            <p:strVal val="#ppt_w"/>
                                          </p:val>
                                        </p:tav>
                                      </p:tavLst>
                                    </p:anim>
                                    <p:anim calcmode="lin" valueType="num">
                                      <p:cBhvr>
                                        <p:cTn id="98" dur="500" fill="hold"/>
                                        <p:tgtEl>
                                          <p:spTgt spid="53272"/>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0"/>
                                  </p:stCondLst>
                                  <p:childTnLst>
                                    <p:set>
                                      <p:cBhvr>
                                        <p:cTn id="100" dur="1" fill="hold">
                                          <p:stCondLst>
                                            <p:cond delay="0"/>
                                          </p:stCondLst>
                                        </p:cTn>
                                        <p:tgtEl>
                                          <p:spTgt spid="53273"/>
                                        </p:tgtEl>
                                        <p:attrNameLst>
                                          <p:attrName>style.visibility</p:attrName>
                                        </p:attrNameLst>
                                      </p:cBhvr>
                                      <p:to>
                                        <p:strVal val="visible"/>
                                      </p:to>
                                    </p:set>
                                    <p:anim calcmode="lin" valueType="num">
                                      <p:cBhvr>
                                        <p:cTn id="101" dur="500" fill="hold"/>
                                        <p:tgtEl>
                                          <p:spTgt spid="53273"/>
                                        </p:tgtEl>
                                        <p:attrNameLst>
                                          <p:attrName>ppt_w</p:attrName>
                                        </p:attrNameLst>
                                      </p:cBhvr>
                                      <p:tavLst>
                                        <p:tav tm="0">
                                          <p:val>
                                            <p:fltVal val="0"/>
                                          </p:val>
                                        </p:tav>
                                        <p:tav tm="100000">
                                          <p:val>
                                            <p:strVal val="#ppt_w"/>
                                          </p:val>
                                        </p:tav>
                                      </p:tavLst>
                                    </p:anim>
                                    <p:anim calcmode="lin" valueType="num">
                                      <p:cBhvr>
                                        <p:cTn id="102" dur="500" fill="hold"/>
                                        <p:tgtEl>
                                          <p:spTgt spid="53273"/>
                                        </p:tgtEl>
                                        <p:attrNameLst>
                                          <p:attrName>ppt_h</p:attrName>
                                        </p:attrNameLst>
                                      </p:cBhvr>
                                      <p:tavLst>
                                        <p:tav tm="0">
                                          <p:val>
                                            <p:fltVal val="0"/>
                                          </p:val>
                                        </p:tav>
                                        <p:tav tm="100000">
                                          <p:val>
                                            <p:strVal val="#ppt_h"/>
                                          </p:val>
                                        </p:tav>
                                      </p:tavLst>
                                    </p:anim>
                                  </p:childTnLst>
                                </p:cTn>
                              </p:par>
                            </p:childTnLst>
                          </p:cTn>
                        </p:par>
                        <p:par>
                          <p:cTn id="103" fill="hold">
                            <p:stCondLst>
                              <p:cond delay="1500"/>
                            </p:stCondLst>
                            <p:childTnLst>
                              <p:par>
                                <p:cTn id="104" presetID="23" presetClass="entr" presetSubtype="16" fill="hold" grpId="0" nodeType="afterEffect">
                                  <p:stCondLst>
                                    <p:cond delay="0"/>
                                  </p:stCondLst>
                                  <p:childTnLst>
                                    <p:set>
                                      <p:cBhvr>
                                        <p:cTn id="105" dur="1" fill="hold">
                                          <p:stCondLst>
                                            <p:cond delay="0"/>
                                          </p:stCondLst>
                                        </p:cTn>
                                        <p:tgtEl>
                                          <p:spTgt spid="53274"/>
                                        </p:tgtEl>
                                        <p:attrNameLst>
                                          <p:attrName>style.visibility</p:attrName>
                                        </p:attrNameLst>
                                      </p:cBhvr>
                                      <p:to>
                                        <p:strVal val="visible"/>
                                      </p:to>
                                    </p:set>
                                    <p:anim calcmode="lin" valueType="num">
                                      <p:cBhvr>
                                        <p:cTn id="106" dur="500" fill="hold"/>
                                        <p:tgtEl>
                                          <p:spTgt spid="53274"/>
                                        </p:tgtEl>
                                        <p:attrNameLst>
                                          <p:attrName>ppt_w</p:attrName>
                                        </p:attrNameLst>
                                      </p:cBhvr>
                                      <p:tavLst>
                                        <p:tav tm="0">
                                          <p:val>
                                            <p:fltVal val="0"/>
                                          </p:val>
                                        </p:tav>
                                        <p:tav tm="100000">
                                          <p:val>
                                            <p:strVal val="#ppt_w"/>
                                          </p:val>
                                        </p:tav>
                                      </p:tavLst>
                                    </p:anim>
                                    <p:anim calcmode="lin" valueType="num">
                                      <p:cBhvr>
                                        <p:cTn id="107" dur="500" fill="hold"/>
                                        <p:tgtEl>
                                          <p:spTgt spid="53274"/>
                                        </p:tgtEl>
                                        <p:attrNameLst>
                                          <p:attrName>ppt_h</p:attrName>
                                        </p:attrNameLst>
                                      </p:cBhvr>
                                      <p:tavLst>
                                        <p:tav tm="0">
                                          <p:val>
                                            <p:fltVal val="0"/>
                                          </p:val>
                                        </p:tav>
                                        <p:tav tm="100000">
                                          <p:val>
                                            <p:strVal val="#ppt_h"/>
                                          </p:val>
                                        </p:tav>
                                      </p:tavLst>
                                    </p:anim>
                                  </p:childTnLst>
                                </p:cTn>
                              </p:par>
                              <p:par>
                                <p:cTn id="108" presetID="23" presetClass="entr" presetSubtype="16" fill="hold" grpId="0" nodeType="withEffect">
                                  <p:stCondLst>
                                    <p:cond delay="0"/>
                                  </p:stCondLst>
                                  <p:childTnLst>
                                    <p:set>
                                      <p:cBhvr>
                                        <p:cTn id="109" dur="1" fill="hold">
                                          <p:stCondLst>
                                            <p:cond delay="0"/>
                                          </p:stCondLst>
                                        </p:cTn>
                                        <p:tgtEl>
                                          <p:spTgt spid="53275"/>
                                        </p:tgtEl>
                                        <p:attrNameLst>
                                          <p:attrName>style.visibility</p:attrName>
                                        </p:attrNameLst>
                                      </p:cBhvr>
                                      <p:to>
                                        <p:strVal val="visible"/>
                                      </p:to>
                                    </p:set>
                                    <p:anim calcmode="lin" valueType="num">
                                      <p:cBhvr>
                                        <p:cTn id="110" dur="500" fill="hold"/>
                                        <p:tgtEl>
                                          <p:spTgt spid="53275"/>
                                        </p:tgtEl>
                                        <p:attrNameLst>
                                          <p:attrName>ppt_w</p:attrName>
                                        </p:attrNameLst>
                                      </p:cBhvr>
                                      <p:tavLst>
                                        <p:tav tm="0">
                                          <p:val>
                                            <p:fltVal val="0"/>
                                          </p:val>
                                        </p:tav>
                                        <p:tav tm="100000">
                                          <p:val>
                                            <p:strVal val="#ppt_w"/>
                                          </p:val>
                                        </p:tav>
                                      </p:tavLst>
                                    </p:anim>
                                    <p:anim calcmode="lin" valueType="num">
                                      <p:cBhvr>
                                        <p:cTn id="111" dur="500" fill="hold"/>
                                        <p:tgtEl>
                                          <p:spTgt spid="53275"/>
                                        </p:tgtEl>
                                        <p:attrNameLst>
                                          <p:attrName>ppt_h</p:attrName>
                                        </p:attrNameLst>
                                      </p:cBhvr>
                                      <p:tavLst>
                                        <p:tav tm="0">
                                          <p:val>
                                            <p:fltVal val="0"/>
                                          </p:val>
                                        </p:tav>
                                        <p:tav tm="100000">
                                          <p:val>
                                            <p:strVal val="#ppt_h"/>
                                          </p:val>
                                        </p:tav>
                                      </p:tavLst>
                                    </p:anim>
                                  </p:childTnLst>
                                </p:cTn>
                              </p:par>
                              <p:par>
                                <p:cTn id="112" presetID="23" presetClass="entr" presetSubtype="16" fill="hold" grpId="0" nodeType="withEffect">
                                  <p:stCondLst>
                                    <p:cond delay="0"/>
                                  </p:stCondLst>
                                  <p:childTnLst>
                                    <p:set>
                                      <p:cBhvr>
                                        <p:cTn id="113" dur="1" fill="hold">
                                          <p:stCondLst>
                                            <p:cond delay="0"/>
                                          </p:stCondLst>
                                        </p:cTn>
                                        <p:tgtEl>
                                          <p:spTgt spid="53276"/>
                                        </p:tgtEl>
                                        <p:attrNameLst>
                                          <p:attrName>style.visibility</p:attrName>
                                        </p:attrNameLst>
                                      </p:cBhvr>
                                      <p:to>
                                        <p:strVal val="visible"/>
                                      </p:to>
                                    </p:set>
                                    <p:anim calcmode="lin" valueType="num">
                                      <p:cBhvr>
                                        <p:cTn id="114" dur="500" fill="hold"/>
                                        <p:tgtEl>
                                          <p:spTgt spid="53276"/>
                                        </p:tgtEl>
                                        <p:attrNameLst>
                                          <p:attrName>ppt_w</p:attrName>
                                        </p:attrNameLst>
                                      </p:cBhvr>
                                      <p:tavLst>
                                        <p:tav tm="0">
                                          <p:val>
                                            <p:fltVal val="0"/>
                                          </p:val>
                                        </p:tav>
                                        <p:tav tm="100000">
                                          <p:val>
                                            <p:strVal val="#ppt_w"/>
                                          </p:val>
                                        </p:tav>
                                      </p:tavLst>
                                    </p:anim>
                                    <p:anim calcmode="lin" valueType="num">
                                      <p:cBhvr>
                                        <p:cTn id="115" dur="500" fill="hold"/>
                                        <p:tgtEl>
                                          <p:spTgt spid="53276"/>
                                        </p:tgtEl>
                                        <p:attrNameLst>
                                          <p:attrName>ppt_h</p:attrName>
                                        </p:attrNameLst>
                                      </p:cBhvr>
                                      <p:tavLst>
                                        <p:tav tm="0">
                                          <p:val>
                                            <p:fltVal val="0"/>
                                          </p:val>
                                        </p:tav>
                                        <p:tav tm="100000">
                                          <p:val>
                                            <p:strVal val="#ppt_h"/>
                                          </p:val>
                                        </p:tav>
                                      </p:tavLst>
                                    </p:anim>
                                  </p:childTnLst>
                                </p:cTn>
                              </p:par>
                            </p:childTnLst>
                          </p:cTn>
                        </p:par>
                        <p:par>
                          <p:cTn id="116" fill="hold">
                            <p:stCondLst>
                              <p:cond delay="2000"/>
                            </p:stCondLst>
                            <p:childTnLst>
                              <p:par>
                                <p:cTn id="117" presetID="23" presetClass="entr" presetSubtype="16" fill="hold" grpId="0" nodeType="afterEffect">
                                  <p:stCondLst>
                                    <p:cond delay="0"/>
                                  </p:stCondLst>
                                  <p:childTnLst>
                                    <p:set>
                                      <p:cBhvr>
                                        <p:cTn id="118" dur="1" fill="hold">
                                          <p:stCondLst>
                                            <p:cond delay="0"/>
                                          </p:stCondLst>
                                        </p:cTn>
                                        <p:tgtEl>
                                          <p:spTgt spid="53277"/>
                                        </p:tgtEl>
                                        <p:attrNameLst>
                                          <p:attrName>style.visibility</p:attrName>
                                        </p:attrNameLst>
                                      </p:cBhvr>
                                      <p:to>
                                        <p:strVal val="visible"/>
                                      </p:to>
                                    </p:set>
                                    <p:anim calcmode="lin" valueType="num">
                                      <p:cBhvr>
                                        <p:cTn id="119" dur="500" fill="hold"/>
                                        <p:tgtEl>
                                          <p:spTgt spid="53277"/>
                                        </p:tgtEl>
                                        <p:attrNameLst>
                                          <p:attrName>ppt_w</p:attrName>
                                        </p:attrNameLst>
                                      </p:cBhvr>
                                      <p:tavLst>
                                        <p:tav tm="0">
                                          <p:val>
                                            <p:fltVal val="0"/>
                                          </p:val>
                                        </p:tav>
                                        <p:tav tm="100000">
                                          <p:val>
                                            <p:strVal val="#ppt_w"/>
                                          </p:val>
                                        </p:tav>
                                      </p:tavLst>
                                    </p:anim>
                                    <p:anim calcmode="lin" valueType="num">
                                      <p:cBhvr>
                                        <p:cTn id="120" dur="500" fill="hold"/>
                                        <p:tgtEl>
                                          <p:spTgt spid="53277"/>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53278"/>
                                        </p:tgtEl>
                                        <p:attrNameLst>
                                          <p:attrName>style.visibility</p:attrName>
                                        </p:attrNameLst>
                                      </p:cBhvr>
                                      <p:to>
                                        <p:strVal val="visible"/>
                                      </p:to>
                                    </p:set>
                                    <p:anim calcmode="lin" valueType="num">
                                      <p:cBhvr>
                                        <p:cTn id="123" dur="500" fill="hold"/>
                                        <p:tgtEl>
                                          <p:spTgt spid="53278"/>
                                        </p:tgtEl>
                                        <p:attrNameLst>
                                          <p:attrName>ppt_w</p:attrName>
                                        </p:attrNameLst>
                                      </p:cBhvr>
                                      <p:tavLst>
                                        <p:tav tm="0">
                                          <p:val>
                                            <p:fltVal val="0"/>
                                          </p:val>
                                        </p:tav>
                                        <p:tav tm="100000">
                                          <p:val>
                                            <p:strVal val="#ppt_w"/>
                                          </p:val>
                                        </p:tav>
                                      </p:tavLst>
                                    </p:anim>
                                    <p:anim calcmode="lin" valueType="num">
                                      <p:cBhvr>
                                        <p:cTn id="124" dur="500" fill="hold"/>
                                        <p:tgtEl>
                                          <p:spTgt spid="53278"/>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53279"/>
                                        </p:tgtEl>
                                        <p:attrNameLst>
                                          <p:attrName>style.visibility</p:attrName>
                                        </p:attrNameLst>
                                      </p:cBhvr>
                                      <p:to>
                                        <p:strVal val="visible"/>
                                      </p:to>
                                    </p:set>
                                    <p:anim calcmode="lin" valueType="num">
                                      <p:cBhvr>
                                        <p:cTn id="127" dur="500" fill="hold"/>
                                        <p:tgtEl>
                                          <p:spTgt spid="53279"/>
                                        </p:tgtEl>
                                        <p:attrNameLst>
                                          <p:attrName>ppt_w</p:attrName>
                                        </p:attrNameLst>
                                      </p:cBhvr>
                                      <p:tavLst>
                                        <p:tav tm="0">
                                          <p:val>
                                            <p:fltVal val="0"/>
                                          </p:val>
                                        </p:tav>
                                        <p:tav tm="100000">
                                          <p:val>
                                            <p:strVal val="#ppt_w"/>
                                          </p:val>
                                        </p:tav>
                                      </p:tavLst>
                                    </p:anim>
                                    <p:anim calcmode="lin" valueType="num">
                                      <p:cBhvr>
                                        <p:cTn id="128" dur="500" fill="hold"/>
                                        <p:tgtEl>
                                          <p:spTgt spid="53279"/>
                                        </p:tgtEl>
                                        <p:attrNameLst>
                                          <p:attrName>ppt_h</p:attrName>
                                        </p:attrNameLst>
                                      </p:cBhvr>
                                      <p:tavLst>
                                        <p:tav tm="0">
                                          <p:val>
                                            <p:fltVal val="0"/>
                                          </p:val>
                                        </p:tav>
                                        <p:tav tm="100000">
                                          <p:val>
                                            <p:strVal val="#ppt_h"/>
                                          </p:val>
                                        </p:tav>
                                      </p:tavLst>
                                    </p:anim>
                                  </p:childTnLst>
                                </p:cTn>
                              </p:par>
                            </p:childTnLst>
                          </p:cTn>
                        </p:par>
                        <p:par>
                          <p:cTn id="129" fill="hold">
                            <p:stCondLst>
                              <p:cond delay="2500"/>
                            </p:stCondLst>
                            <p:childTnLst>
                              <p:par>
                                <p:cTn id="130" presetID="23" presetClass="entr" presetSubtype="16" fill="hold" grpId="0" nodeType="afterEffect">
                                  <p:stCondLst>
                                    <p:cond delay="0"/>
                                  </p:stCondLst>
                                  <p:childTnLst>
                                    <p:set>
                                      <p:cBhvr>
                                        <p:cTn id="131" dur="1" fill="hold">
                                          <p:stCondLst>
                                            <p:cond delay="0"/>
                                          </p:stCondLst>
                                        </p:cTn>
                                        <p:tgtEl>
                                          <p:spTgt spid="53280"/>
                                        </p:tgtEl>
                                        <p:attrNameLst>
                                          <p:attrName>style.visibility</p:attrName>
                                        </p:attrNameLst>
                                      </p:cBhvr>
                                      <p:to>
                                        <p:strVal val="visible"/>
                                      </p:to>
                                    </p:set>
                                    <p:anim calcmode="lin" valueType="num">
                                      <p:cBhvr>
                                        <p:cTn id="132" dur="500" fill="hold"/>
                                        <p:tgtEl>
                                          <p:spTgt spid="53280"/>
                                        </p:tgtEl>
                                        <p:attrNameLst>
                                          <p:attrName>ppt_w</p:attrName>
                                        </p:attrNameLst>
                                      </p:cBhvr>
                                      <p:tavLst>
                                        <p:tav tm="0">
                                          <p:val>
                                            <p:fltVal val="0"/>
                                          </p:val>
                                        </p:tav>
                                        <p:tav tm="100000">
                                          <p:val>
                                            <p:strVal val="#ppt_w"/>
                                          </p:val>
                                        </p:tav>
                                      </p:tavLst>
                                    </p:anim>
                                    <p:anim calcmode="lin" valueType="num">
                                      <p:cBhvr>
                                        <p:cTn id="133" dur="500" fill="hold"/>
                                        <p:tgtEl>
                                          <p:spTgt spid="53280"/>
                                        </p:tgtEl>
                                        <p:attrNameLst>
                                          <p:attrName>ppt_h</p:attrName>
                                        </p:attrNameLst>
                                      </p:cBhvr>
                                      <p:tavLst>
                                        <p:tav tm="0">
                                          <p:val>
                                            <p:fltVal val="0"/>
                                          </p:val>
                                        </p:tav>
                                        <p:tav tm="100000">
                                          <p:val>
                                            <p:strVal val="#ppt_h"/>
                                          </p:val>
                                        </p:tav>
                                      </p:tavLst>
                                    </p:anim>
                                  </p:childTnLst>
                                </p:cTn>
                              </p:par>
                              <p:par>
                                <p:cTn id="134" presetID="23" presetClass="entr" presetSubtype="16" fill="hold" grpId="0" nodeType="withEffect">
                                  <p:stCondLst>
                                    <p:cond delay="0"/>
                                  </p:stCondLst>
                                  <p:childTnLst>
                                    <p:set>
                                      <p:cBhvr>
                                        <p:cTn id="135" dur="1" fill="hold">
                                          <p:stCondLst>
                                            <p:cond delay="0"/>
                                          </p:stCondLst>
                                        </p:cTn>
                                        <p:tgtEl>
                                          <p:spTgt spid="53281"/>
                                        </p:tgtEl>
                                        <p:attrNameLst>
                                          <p:attrName>style.visibility</p:attrName>
                                        </p:attrNameLst>
                                      </p:cBhvr>
                                      <p:to>
                                        <p:strVal val="visible"/>
                                      </p:to>
                                    </p:set>
                                    <p:anim calcmode="lin" valueType="num">
                                      <p:cBhvr>
                                        <p:cTn id="136" dur="500" fill="hold"/>
                                        <p:tgtEl>
                                          <p:spTgt spid="53281"/>
                                        </p:tgtEl>
                                        <p:attrNameLst>
                                          <p:attrName>ppt_w</p:attrName>
                                        </p:attrNameLst>
                                      </p:cBhvr>
                                      <p:tavLst>
                                        <p:tav tm="0">
                                          <p:val>
                                            <p:fltVal val="0"/>
                                          </p:val>
                                        </p:tav>
                                        <p:tav tm="100000">
                                          <p:val>
                                            <p:strVal val="#ppt_w"/>
                                          </p:val>
                                        </p:tav>
                                      </p:tavLst>
                                    </p:anim>
                                    <p:anim calcmode="lin" valueType="num">
                                      <p:cBhvr>
                                        <p:cTn id="137" dur="500" fill="hold"/>
                                        <p:tgtEl>
                                          <p:spTgt spid="53281"/>
                                        </p:tgtEl>
                                        <p:attrNameLst>
                                          <p:attrName>ppt_h</p:attrName>
                                        </p:attrNameLst>
                                      </p:cBhvr>
                                      <p:tavLst>
                                        <p:tav tm="0">
                                          <p:val>
                                            <p:fltVal val="0"/>
                                          </p:val>
                                        </p:tav>
                                        <p:tav tm="100000">
                                          <p:val>
                                            <p:strVal val="#ppt_h"/>
                                          </p:val>
                                        </p:tav>
                                      </p:tavLst>
                                    </p:anim>
                                  </p:childTnLst>
                                </p:cTn>
                              </p:par>
                              <p:par>
                                <p:cTn id="138" presetID="23" presetClass="entr" presetSubtype="16" fill="hold" grpId="0" nodeType="withEffect">
                                  <p:stCondLst>
                                    <p:cond delay="0"/>
                                  </p:stCondLst>
                                  <p:childTnLst>
                                    <p:set>
                                      <p:cBhvr>
                                        <p:cTn id="139" dur="1" fill="hold">
                                          <p:stCondLst>
                                            <p:cond delay="0"/>
                                          </p:stCondLst>
                                        </p:cTn>
                                        <p:tgtEl>
                                          <p:spTgt spid="53282"/>
                                        </p:tgtEl>
                                        <p:attrNameLst>
                                          <p:attrName>style.visibility</p:attrName>
                                        </p:attrNameLst>
                                      </p:cBhvr>
                                      <p:to>
                                        <p:strVal val="visible"/>
                                      </p:to>
                                    </p:set>
                                    <p:anim calcmode="lin" valueType="num">
                                      <p:cBhvr>
                                        <p:cTn id="140" dur="500" fill="hold"/>
                                        <p:tgtEl>
                                          <p:spTgt spid="53282"/>
                                        </p:tgtEl>
                                        <p:attrNameLst>
                                          <p:attrName>ppt_w</p:attrName>
                                        </p:attrNameLst>
                                      </p:cBhvr>
                                      <p:tavLst>
                                        <p:tav tm="0">
                                          <p:val>
                                            <p:fltVal val="0"/>
                                          </p:val>
                                        </p:tav>
                                        <p:tav tm="100000">
                                          <p:val>
                                            <p:strVal val="#ppt_w"/>
                                          </p:val>
                                        </p:tav>
                                      </p:tavLst>
                                    </p:anim>
                                    <p:anim calcmode="lin" valueType="num">
                                      <p:cBhvr>
                                        <p:cTn id="141" dur="500" fill="hold"/>
                                        <p:tgtEl>
                                          <p:spTgt spid="53282"/>
                                        </p:tgtEl>
                                        <p:attrNameLst>
                                          <p:attrName>ppt_h</p:attrName>
                                        </p:attrNameLst>
                                      </p:cBhvr>
                                      <p:tavLst>
                                        <p:tav tm="0">
                                          <p:val>
                                            <p:fltVal val="0"/>
                                          </p:val>
                                        </p:tav>
                                        <p:tav tm="100000">
                                          <p:val>
                                            <p:strVal val="#ppt_h"/>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53251"/>
                                        </p:tgtEl>
                                        <p:attrNameLst>
                                          <p:attrName>style.visibility</p:attrName>
                                        </p:attrNameLst>
                                      </p:cBhvr>
                                      <p:to>
                                        <p:strVal val="visible"/>
                                      </p:to>
                                    </p:set>
                                    <p:anim calcmode="lin" valueType="num">
                                      <p:cBhvr additive="base">
                                        <p:cTn id="146" dur="500" fill="hold"/>
                                        <p:tgtEl>
                                          <p:spTgt spid="53251"/>
                                        </p:tgtEl>
                                        <p:attrNameLst>
                                          <p:attrName>ppt_x</p:attrName>
                                        </p:attrNameLst>
                                      </p:cBhvr>
                                      <p:tavLst>
                                        <p:tav tm="0">
                                          <p:val>
                                            <p:strVal val="#ppt_x"/>
                                          </p:val>
                                        </p:tav>
                                        <p:tav tm="100000">
                                          <p:val>
                                            <p:strVal val="#ppt_x"/>
                                          </p:val>
                                        </p:tav>
                                      </p:tavLst>
                                    </p:anim>
                                    <p:anim calcmode="lin" valueType="num">
                                      <p:cBhvr additive="base">
                                        <p:cTn id="147"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3" presetClass="entr" presetSubtype="16" fill="hold" grpId="0" nodeType="clickEffect">
                                  <p:stCondLst>
                                    <p:cond delay="0"/>
                                  </p:stCondLst>
                                  <p:childTnLst>
                                    <p:set>
                                      <p:cBhvr>
                                        <p:cTn id="151" dur="1" fill="hold">
                                          <p:stCondLst>
                                            <p:cond delay="0"/>
                                          </p:stCondLst>
                                        </p:cTn>
                                        <p:tgtEl>
                                          <p:spTgt spid="53257"/>
                                        </p:tgtEl>
                                        <p:attrNameLst>
                                          <p:attrName>style.visibility</p:attrName>
                                        </p:attrNameLst>
                                      </p:cBhvr>
                                      <p:to>
                                        <p:strVal val="visible"/>
                                      </p:to>
                                    </p:set>
                                    <p:anim calcmode="lin" valueType="num">
                                      <p:cBhvr>
                                        <p:cTn id="152" dur="500" fill="hold"/>
                                        <p:tgtEl>
                                          <p:spTgt spid="53257"/>
                                        </p:tgtEl>
                                        <p:attrNameLst>
                                          <p:attrName>ppt_w</p:attrName>
                                        </p:attrNameLst>
                                      </p:cBhvr>
                                      <p:tavLst>
                                        <p:tav tm="0">
                                          <p:val>
                                            <p:fltVal val="0"/>
                                          </p:val>
                                        </p:tav>
                                        <p:tav tm="100000">
                                          <p:val>
                                            <p:strVal val="#ppt_w"/>
                                          </p:val>
                                        </p:tav>
                                      </p:tavLst>
                                    </p:anim>
                                    <p:anim calcmode="lin" valueType="num">
                                      <p:cBhvr>
                                        <p:cTn id="153" dur="500" fill="hold"/>
                                        <p:tgtEl>
                                          <p:spTgt spid="53257"/>
                                        </p:tgtEl>
                                        <p:attrNameLst>
                                          <p:attrName>ppt_h</p:attrName>
                                        </p:attrNameLst>
                                      </p:cBhvr>
                                      <p:tavLst>
                                        <p:tav tm="0">
                                          <p:val>
                                            <p:fltVal val="0"/>
                                          </p:val>
                                        </p:tav>
                                        <p:tav tm="100000">
                                          <p:val>
                                            <p:strVal val="#ppt_h"/>
                                          </p:val>
                                        </p:tav>
                                      </p:tavLst>
                                    </p:anim>
                                  </p:childTnLst>
                                </p:cTn>
                              </p:par>
                              <p:par>
                                <p:cTn id="154" presetID="22" presetClass="entr" presetSubtype="4" fill="hold" grpId="0" nodeType="withEffect">
                                  <p:stCondLst>
                                    <p:cond delay="0"/>
                                  </p:stCondLst>
                                  <p:childTnLst>
                                    <p:set>
                                      <p:cBhvr>
                                        <p:cTn id="155" dur="1" fill="hold">
                                          <p:stCondLst>
                                            <p:cond delay="0"/>
                                          </p:stCondLst>
                                        </p:cTn>
                                        <p:tgtEl>
                                          <p:spTgt spid="53253"/>
                                        </p:tgtEl>
                                        <p:attrNameLst>
                                          <p:attrName>style.visibility</p:attrName>
                                        </p:attrNameLst>
                                      </p:cBhvr>
                                      <p:to>
                                        <p:strVal val="visible"/>
                                      </p:to>
                                    </p:set>
                                    <p:animEffect transition="in" filter="wipe(down)">
                                      <p:cBhvr>
                                        <p:cTn id="156" dur="500"/>
                                        <p:tgtEl>
                                          <p:spTgt spid="53253"/>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wipe(down)">
                                      <p:cBhvr>
                                        <p:cTn id="159" dur="500"/>
                                        <p:tgtEl>
                                          <p:spTgt spid="40"/>
                                        </p:tgtEl>
                                      </p:cBhvr>
                                    </p:animEffect>
                                  </p:childTnLst>
                                </p:cTn>
                              </p:par>
                            </p:childTnLst>
                          </p:cTn>
                        </p:par>
                      </p:childTnLst>
                    </p:cTn>
                  </p:par>
                  <p:par>
                    <p:cTn id="160" fill="hold">
                      <p:stCondLst>
                        <p:cond delay="indefinite"/>
                      </p:stCondLst>
                      <p:childTnLst>
                        <p:par>
                          <p:cTn id="161" fill="hold">
                            <p:stCondLst>
                              <p:cond delay="0"/>
                            </p:stCondLst>
                            <p:childTnLst>
                              <p:par>
                                <p:cTn id="162" presetID="23" presetClass="entr" presetSubtype="16" fill="hold" grpId="0" nodeType="clickEffect">
                                  <p:stCondLst>
                                    <p:cond delay="0"/>
                                  </p:stCondLst>
                                  <p:childTnLst>
                                    <p:set>
                                      <p:cBhvr>
                                        <p:cTn id="163" dur="1" fill="hold">
                                          <p:stCondLst>
                                            <p:cond delay="0"/>
                                          </p:stCondLst>
                                        </p:cTn>
                                        <p:tgtEl>
                                          <p:spTgt spid="53258"/>
                                        </p:tgtEl>
                                        <p:attrNameLst>
                                          <p:attrName>style.visibility</p:attrName>
                                        </p:attrNameLst>
                                      </p:cBhvr>
                                      <p:to>
                                        <p:strVal val="visible"/>
                                      </p:to>
                                    </p:set>
                                    <p:anim calcmode="lin" valueType="num">
                                      <p:cBhvr>
                                        <p:cTn id="164" dur="500" fill="hold"/>
                                        <p:tgtEl>
                                          <p:spTgt spid="53258"/>
                                        </p:tgtEl>
                                        <p:attrNameLst>
                                          <p:attrName>ppt_w</p:attrName>
                                        </p:attrNameLst>
                                      </p:cBhvr>
                                      <p:tavLst>
                                        <p:tav tm="0">
                                          <p:val>
                                            <p:fltVal val="0"/>
                                          </p:val>
                                        </p:tav>
                                        <p:tav tm="100000">
                                          <p:val>
                                            <p:strVal val="#ppt_w"/>
                                          </p:val>
                                        </p:tav>
                                      </p:tavLst>
                                    </p:anim>
                                    <p:anim calcmode="lin" valueType="num">
                                      <p:cBhvr>
                                        <p:cTn id="165" dur="500" fill="hold"/>
                                        <p:tgtEl>
                                          <p:spTgt spid="53258"/>
                                        </p:tgtEl>
                                        <p:attrNameLst>
                                          <p:attrName>ppt_h</p:attrName>
                                        </p:attrNameLst>
                                      </p:cBhvr>
                                      <p:tavLst>
                                        <p:tav tm="0">
                                          <p:val>
                                            <p:fltVal val="0"/>
                                          </p:val>
                                        </p:tav>
                                        <p:tav tm="100000">
                                          <p:val>
                                            <p:strVal val="#ppt_h"/>
                                          </p:val>
                                        </p:tav>
                                      </p:tavLst>
                                    </p:anim>
                                  </p:childTnLst>
                                </p:cTn>
                              </p:par>
                              <p:par>
                                <p:cTn id="166" presetID="22" presetClass="entr" presetSubtype="4" fill="hold" grpId="0" nodeType="withEffect">
                                  <p:stCondLst>
                                    <p:cond delay="0"/>
                                  </p:stCondLst>
                                  <p:childTnLst>
                                    <p:set>
                                      <p:cBhvr>
                                        <p:cTn id="167" dur="1" fill="hold">
                                          <p:stCondLst>
                                            <p:cond delay="0"/>
                                          </p:stCondLst>
                                        </p:cTn>
                                        <p:tgtEl>
                                          <p:spTgt spid="53254"/>
                                        </p:tgtEl>
                                        <p:attrNameLst>
                                          <p:attrName>style.visibility</p:attrName>
                                        </p:attrNameLst>
                                      </p:cBhvr>
                                      <p:to>
                                        <p:strVal val="visible"/>
                                      </p:to>
                                    </p:set>
                                    <p:animEffect transition="in" filter="wipe(down)">
                                      <p:cBhvr>
                                        <p:cTn id="168" dur="500"/>
                                        <p:tgtEl>
                                          <p:spTgt spid="53254"/>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53255"/>
                                        </p:tgtEl>
                                        <p:attrNameLst>
                                          <p:attrName>style.visibility</p:attrName>
                                        </p:attrNameLst>
                                      </p:cBhvr>
                                      <p:to>
                                        <p:strVal val="visible"/>
                                      </p:to>
                                    </p:set>
                                    <p:animEffect transition="in" filter="wipe(down)">
                                      <p:cBhvr>
                                        <p:cTn id="171" dur="500"/>
                                        <p:tgtEl>
                                          <p:spTgt spid="53255"/>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53256"/>
                                        </p:tgtEl>
                                        <p:attrNameLst>
                                          <p:attrName>style.visibility</p:attrName>
                                        </p:attrNameLst>
                                      </p:cBhvr>
                                      <p:to>
                                        <p:strVal val="visible"/>
                                      </p:to>
                                    </p:set>
                                    <p:animEffect transition="in" filter="wipe(down)">
                                      <p:cBhvr>
                                        <p:cTn id="174" dur="500"/>
                                        <p:tgtEl>
                                          <p:spTgt spid="53256"/>
                                        </p:tgtEl>
                                      </p:cBhvr>
                                    </p:animEffect>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nodeType="clickEffect">
                                  <p:stCondLst>
                                    <p:cond delay="0"/>
                                  </p:stCondLst>
                                  <p:childTnLst>
                                    <p:set>
                                      <p:cBhvr>
                                        <p:cTn id="178" dur="1" fill="hold">
                                          <p:stCondLst>
                                            <p:cond delay="0"/>
                                          </p:stCondLst>
                                        </p:cTn>
                                        <p:tgtEl>
                                          <p:spTgt spid="53284"/>
                                        </p:tgtEl>
                                        <p:attrNameLst>
                                          <p:attrName>style.visibility</p:attrName>
                                        </p:attrNameLst>
                                      </p:cBhvr>
                                      <p:to>
                                        <p:strVal val="visible"/>
                                      </p:to>
                                    </p:set>
                                    <p:anim calcmode="lin" valueType="num">
                                      <p:cBhvr additive="base">
                                        <p:cTn id="179" dur="500" fill="hold"/>
                                        <p:tgtEl>
                                          <p:spTgt spid="53284"/>
                                        </p:tgtEl>
                                        <p:attrNameLst>
                                          <p:attrName>ppt_x</p:attrName>
                                        </p:attrNameLst>
                                      </p:cBhvr>
                                      <p:tavLst>
                                        <p:tav tm="0">
                                          <p:val>
                                            <p:strVal val="#ppt_x"/>
                                          </p:val>
                                        </p:tav>
                                        <p:tav tm="100000">
                                          <p:val>
                                            <p:strVal val="#ppt_x"/>
                                          </p:val>
                                        </p:tav>
                                      </p:tavLst>
                                    </p:anim>
                                    <p:anim calcmode="lin" valueType="num">
                                      <p:cBhvr additive="base">
                                        <p:cTn id="180" dur="500" fill="hold"/>
                                        <p:tgtEl>
                                          <p:spTgt spid="53284"/>
                                        </p:tgtEl>
                                        <p:attrNameLst>
                                          <p:attrName>ppt_y</p:attrName>
                                        </p:attrNameLst>
                                      </p:cBhvr>
                                      <p:tavLst>
                                        <p:tav tm="0">
                                          <p:val>
                                            <p:strVal val="1+#ppt_h/2"/>
                                          </p:val>
                                        </p:tav>
                                        <p:tav tm="100000">
                                          <p:val>
                                            <p:strVal val="#ppt_y"/>
                                          </p:val>
                                        </p:tav>
                                      </p:tavLst>
                                    </p:anim>
                                  </p:childTnLst>
                                </p:cTn>
                              </p:par>
                            </p:childTnLst>
                          </p:cTn>
                        </p:par>
                        <p:par>
                          <p:cTn id="181" fill="hold">
                            <p:stCondLst>
                              <p:cond delay="500"/>
                            </p:stCondLst>
                            <p:childTnLst>
                              <p:par>
                                <p:cTn id="182" presetID="17" presetClass="entr" presetSubtype="10" fill="hold" grpId="0" nodeType="afterEffect">
                                  <p:stCondLst>
                                    <p:cond delay="0"/>
                                  </p:stCondLst>
                                  <p:childTnLst>
                                    <p:set>
                                      <p:cBhvr>
                                        <p:cTn id="183" dur="1" fill="hold">
                                          <p:stCondLst>
                                            <p:cond delay="0"/>
                                          </p:stCondLst>
                                        </p:cTn>
                                        <p:tgtEl>
                                          <p:spTgt spid="36"/>
                                        </p:tgtEl>
                                        <p:attrNameLst>
                                          <p:attrName>style.visibility</p:attrName>
                                        </p:attrNameLst>
                                      </p:cBhvr>
                                      <p:to>
                                        <p:strVal val="visible"/>
                                      </p:to>
                                    </p:set>
                                    <p:anim calcmode="lin" valueType="num">
                                      <p:cBhvr>
                                        <p:cTn id="184" dur="500" fill="hold"/>
                                        <p:tgtEl>
                                          <p:spTgt spid="36"/>
                                        </p:tgtEl>
                                        <p:attrNameLst>
                                          <p:attrName>ppt_w</p:attrName>
                                        </p:attrNameLst>
                                      </p:cBhvr>
                                      <p:tavLst>
                                        <p:tav tm="0">
                                          <p:val>
                                            <p:fltVal val="0"/>
                                          </p:val>
                                        </p:tav>
                                        <p:tav tm="100000">
                                          <p:val>
                                            <p:strVal val="#ppt_w"/>
                                          </p:val>
                                        </p:tav>
                                      </p:tavLst>
                                    </p:anim>
                                    <p:anim calcmode="lin" valueType="num">
                                      <p:cBhvr>
                                        <p:cTn id="185" dur="5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P spid="53253" grpId="0" animBg="1"/>
      <p:bldP spid="53254" grpId="0" animBg="1"/>
      <p:bldP spid="53255" grpId="0" animBg="1"/>
      <p:bldP spid="53256" grpId="0" animBg="1"/>
      <p:bldP spid="53257" grpId="0"/>
      <p:bldP spid="53258" grpId="0"/>
      <p:bldP spid="53259" grpId="0" animBg="1"/>
      <p:bldP spid="53260" grpId="0" animBg="1"/>
      <p:bldP spid="53266" grpId="0" animBg="1"/>
      <p:bldP spid="53267" grpId="0" animBg="1"/>
      <p:bldP spid="53268" grpId="0" animBg="1"/>
      <p:bldP spid="53269" grpId="0" animBg="1"/>
      <p:bldP spid="53270" grpId="0" animBg="1"/>
      <p:bldP spid="53271" grpId="0" animBg="1"/>
      <p:bldP spid="53272" grpId="0" animBg="1"/>
      <p:bldP spid="53273" grpId="0" animBg="1"/>
      <p:bldP spid="53274" grpId="0" animBg="1"/>
      <p:bldP spid="53275" grpId="0" animBg="1"/>
      <p:bldP spid="53276" grpId="0" animBg="1"/>
      <p:bldP spid="53277" grpId="0" animBg="1"/>
      <p:bldP spid="53278" grpId="0" animBg="1"/>
      <p:bldP spid="53279" grpId="0" animBg="1"/>
      <p:bldP spid="53280" grpId="0" animBg="1"/>
      <p:bldP spid="53281" grpId="0" animBg="1"/>
      <p:bldP spid="53282" grpId="0" animBg="1"/>
      <p:bldP spid="53283" grpId="0" animBg="1"/>
      <p:bldP spid="36" grpId="0"/>
      <p:bldP spid="37" grpId="0"/>
      <p:bldP spid="38" grpId="0"/>
      <p:bldP spid="39" grpId="0"/>
      <p:bldP spid="40" grpId="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sz="half" idx="1"/>
          </p:nvPr>
        </p:nvSpPr>
        <p:spPr>
          <a:xfrm>
            <a:off x="0" y="908050"/>
            <a:ext cx="9324975" cy="576263"/>
          </a:xfrm>
        </p:spPr>
        <p:txBody>
          <a:bodyPr/>
          <a:lstStyle/>
          <a:p>
            <a:pPr algn="l" rtl="0" eaLnBrk="1" hangingPunct="1">
              <a:buFontTx/>
              <a:buNone/>
            </a:pPr>
            <a:r>
              <a:rPr lang="en-US" sz="2800" dirty="0" smtClean="0"/>
              <a:t>1- Thin and thick blood films to demonstrate the parasite.</a:t>
            </a:r>
          </a:p>
        </p:txBody>
      </p:sp>
      <p:sp>
        <p:nvSpPr>
          <p:cNvPr id="65540" name="Text Box 4"/>
          <p:cNvSpPr txBox="1">
            <a:spLocks noChangeArrowheads="1"/>
          </p:cNvSpPr>
          <p:nvPr/>
        </p:nvSpPr>
        <p:spPr bwMode="auto">
          <a:xfrm>
            <a:off x="3492500" y="1484313"/>
            <a:ext cx="2305050" cy="457200"/>
          </a:xfrm>
          <a:prstGeom prst="rect">
            <a:avLst/>
          </a:prstGeom>
          <a:noFill/>
          <a:ln w="9525">
            <a:noFill/>
            <a:miter lim="800000"/>
            <a:headEnd/>
            <a:tailEnd/>
          </a:ln>
        </p:spPr>
        <p:txBody>
          <a:bodyPr>
            <a:spAutoFit/>
          </a:bodyPr>
          <a:lstStyle/>
          <a:p>
            <a:pPr algn="ctr" rtl="0">
              <a:spcBef>
                <a:spcPct val="50000"/>
              </a:spcBef>
            </a:pPr>
            <a:r>
              <a:rPr lang="en-US" sz="2400">
                <a:solidFill>
                  <a:srgbClr val="006600"/>
                </a:solidFill>
              </a:rPr>
              <a:t>Thin blood film</a:t>
            </a:r>
          </a:p>
        </p:txBody>
      </p:sp>
      <p:sp>
        <p:nvSpPr>
          <p:cNvPr id="65541" name="Text Box 5"/>
          <p:cNvSpPr txBox="1">
            <a:spLocks noChangeArrowheads="1"/>
          </p:cNvSpPr>
          <p:nvPr/>
        </p:nvSpPr>
        <p:spPr bwMode="auto">
          <a:xfrm>
            <a:off x="3563938" y="4076700"/>
            <a:ext cx="2376487" cy="457200"/>
          </a:xfrm>
          <a:prstGeom prst="rect">
            <a:avLst/>
          </a:prstGeom>
          <a:noFill/>
          <a:ln w="9525">
            <a:noFill/>
            <a:miter lim="800000"/>
            <a:headEnd/>
            <a:tailEnd/>
          </a:ln>
        </p:spPr>
        <p:txBody>
          <a:bodyPr>
            <a:spAutoFit/>
          </a:bodyPr>
          <a:lstStyle/>
          <a:p>
            <a:pPr algn="ctr" rtl="0">
              <a:spcBef>
                <a:spcPct val="50000"/>
              </a:spcBef>
            </a:pPr>
            <a:r>
              <a:rPr lang="en-US" sz="2400">
                <a:solidFill>
                  <a:srgbClr val="008000"/>
                </a:solidFill>
              </a:rPr>
              <a:t>Thick blood film</a:t>
            </a:r>
          </a:p>
        </p:txBody>
      </p:sp>
      <p:pic>
        <p:nvPicPr>
          <p:cNvPr id="65542" name="Picture 6" descr="P"/>
          <p:cNvPicPr>
            <a:picLocks noGrp="1" noChangeAspect="1" noChangeArrowheads="1"/>
          </p:cNvPicPr>
          <p:nvPr>
            <p:ph sz="quarter" idx="3"/>
          </p:nvPr>
        </p:nvPicPr>
        <p:blipFill>
          <a:blip r:embed="rId2" cstate="print">
            <a:lum bright="-36000" contrast="42000"/>
          </a:blip>
          <a:srcRect/>
          <a:stretch>
            <a:fillRect/>
          </a:stretch>
        </p:blipFill>
        <p:spPr>
          <a:xfrm>
            <a:off x="395288" y="1484313"/>
            <a:ext cx="2592387" cy="1747837"/>
          </a:xfrm>
          <a:noFill/>
        </p:spPr>
      </p:pic>
      <p:pic>
        <p:nvPicPr>
          <p:cNvPr id="65543" name="Picture 7" descr="thick blood film P"/>
          <p:cNvPicPr>
            <a:picLocks noChangeAspect="1" noChangeArrowheads="1"/>
          </p:cNvPicPr>
          <p:nvPr/>
        </p:nvPicPr>
        <p:blipFill>
          <a:blip r:embed="rId3" cstate="print">
            <a:lum bright="-36000" contrast="36000"/>
          </a:blip>
          <a:srcRect/>
          <a:stretch>
            <a:fillRect/>
          </a:stretch>
        </p:blipFill>
        <p:spPr bwMode="auto">
          <a:xfrm>
            <a:off x="395288" y="3789363"/>
            <a:ext cx="2592387" cy="1868487"/>
          </a:xfrm>
          <a:prstGeom prst="rect">
            <a:avLst/>
          </a:prstGeom>
          <a:noFill/>
          <a:ln w="9525">
            <a:noFill/>
            <a:miter lim="800000"/>
            <a:headEnd/>
            <a:tailEnd/>
          </a:ln>
        </p:spPr>
      </p:pic>
      <p:pic>
        <p:nvPicPr>
          <p:cNvPr id="65544" name="Picture 8" descr="thin and thick blood films"/>
          <p:cNvPicPr>
            <a:picLocks noGrp="1" noChangeAspect="1" noChangeArrowheads="1"/>
          </p:cNvPicPr>
          <p:nvPr>
            <p:ph sz="quarter" idx="2"/>
          </p:nvPr>
        </p:nvPicPr>
        <p:blipFill>
          <a:blip r:embed="rId4" cstate="print"/>
          <a:srcRect/>
          <a:stretch>
            <a:fillRect/>
          </a:stretch>
        </p:blipFill>
        <p:spPr>
          <a:xfrm>
            <a:off x="3419475" y="4508500"/>
            <a:ext cx="2593975" cy="962025"/>
          </a:xfrm>
        </p:spPr>
      </p:pic>
      <p:pic>
        <p:nvPicPr>
          <p:cNvPr id="65545" name="Picture 9" descr="blood film thin"/>
          <p:cNvPicPr>
            <a:picLocks noChangeAspect="1" noChangeArrowheads="1"/>
          </p:cNvPicPr>
          <p:nvPr/>
        </p:nvPicPr>
        <p:blipFill>
          <a:blip r:embed="rId5" cstate="print"/>
          <a:srcRect/>
          <a:stretch>
            <a:fillRect/>
          </a:stretch>
        </p:blipFill>
        <p:spPr bwMode="auto">
          <a:xfrm>
            <a:off x="3348038" y="1844675"/>
            <a:ext cx="2592387" cy="957263"/>
          </a:xfrm>
          <a:prstGeom prst="rect">
            <a:avLst/>
          </a:prstGeom>
          <a:noFill/>
          <a:ln w="9525">
            <a:noFill/>
            <a:miter lim="800000"/>
            <a:headEnd/>
            <a:tailEnd/>
          </a:ln>
        </p:spPr>
      </p:pic>
      <p:sp>
        <p:nvSpPr>
          <p:cNvPr id="14345" name="TextBox 9"/>
          <p:cNvSpPr txBox="1">
            <a:spLocks noChangeArrowheads="1"/>
          </p:cNvSpPr>
          <p:nvPr/>
        </p:nvSpPr>
        <p:spPr bwMode="auto">
          <a:xfrm>
            <a:off x="323850" y="5661025"/>
            <a:ext cx="2735263" cy="831850"/>
          </a:xfrm>
          <a:prstGeom prst="rect">
            <a:avLst/>
          </a:prstGeom>
          <a:noFill/>
          <a:ln w="9525">
            <a:noFill/>
            <a:miter lim="800000"/>
            <a:headEnd/>
            <a:tailEnd/>
          </a:ln>
        </p:spPr>
        <p:txBody>
          <a:bodyPr>
            <a:spAutoFit/>
          </a:bodyPr>
          <a:lstStyle/>
          <a:p>
            <a:pPr algn="ctr" rtl="0"/>
            <a:r>
              <a:rPr lang="en-US" sz="2400"/>
              <a:t>Giemsa stained blood films</a:t>
            </a:r>
          </a:p>
        </p:txBody>
      </p:sp>
      <p:sp>
        <p:nvSpPr>
          <p:cNvPr id="11" name="Rectangle 2"/>
          <p:cNvSpPr txBox="1">
            <a:spLocks noChangeArrowheads="1"/>
          </p:cNvSpPr>
          <p:nvPr/>
        </p:nvSpPr>
        <p:spPr bwMode="auto">
          <a:xfrm>
            <a:off x="250825" y="188913"/>
            <a:ext cx="8642350" cy="706437"/>
          </a:xfrm>
          <a:prstGeom prst="rect">
            <a:avLst/>
          </a:prstGeom>
          <a:gradFill rotWithShape="1">
            <a:gsLst>
              <a:gs pos="0">
                <a:srgbClr val="CC0000"/>
              </a:gs>
              <a:gs pos="50000">
                <a:schemeClr val="bg1"/>
              </a:gs>
              <a:gs pos="100000">
                <a:srgbClr val="CC0000"/>
              </a:gs>
            </a:gsLst>
            <a:lin ang="5400000" scaled="1"/>
          </a:gradFill>
          <a:ln w="9525">
            <a:noFill/>
            <a:miter lim="800000"/>
            <a:headEnd/>
            <a:tailEnd/>
          </a:ln>
        </p:spPr>
        <p:txBody>
          <a:bodyPr anchor="ctr"/>
          <a:lstStyle/>
          <a:p>
            <a:pPr algn="ctr" rtl="0">
              <a:defRPr/>
            </a:pPr>
            <a:r>
              <a:rPr lang="en-US" sz="3200" b="1" kern="0" dirty="0">
                <a:solidFill>
                  <a:schemeClr val="tx2"/>
                </a:solidFill>
                <a:effectLst>
                  <a:outerShdw blurRad="38100" dist="38100" dir="2700000" algn="tl">
                    <a:srgbClr val="000000">
                      <a:alpha val="43137"/>
                    </a:srgbClr>
                  </a:outerShdw>
                </a:effectLst>
                <a:latin typeface="+mj-lt"/>
                <a:ea typeface="+mj-ea"/>
                <a:cs typeface="+mj-cs"/>
              </a:rPr>
              <a:t>Diagnosis</a:t>
            </a:r>
            <a:r>
              <a:rPr lang="en-US" sz="3200" kern="0" dirty="0">
                <a:solidFill>
                  <a:schemeClr val="tx2"/>
                </a:solidFill>
                <a:latin typeface="+mj-lt"/>
                <a:ea typeface="+mj-ea"/>
                <a:cs typeface="+mj-cs"/>
              </a:rPr>
              <a:t> </a:t>
            </a:r>
          </a:p>
        </p:txBody>
      </p:sp>
      <p:sp>
        <p:nvSpPr>
          <p:cNvPr id="12" name="TextBox 11"/>
          <p:cNvSpPr txBox="1">
            <a:spLocks noChangeArrowheads="1"/>
          </p:cNvSpPr>
          <p:nvPr/>
        </p:nvSpPr>
        <p:spPr bwMode="auto">
          <a:xfrm>
            <a:off x="3276600" y="2781300"/>
            <a:ext cx="2735263" cy="830263"/>
          </a:xfrm>
          <a:prstGeom prst="rect">
            <a:avLst/>
          </a:prstGeom>
          <a:noFill/>
          <a:ln w="9525">
            <a:noFill/>
            <a:miter lim="800000"/>
            <a:headEnd/>
            <a:tailEnd/>
          </a:ln>
        </p:spPr>
        <p:txBody>
          <a:bodyPr>
            <a:spAutoFit/>
          </a:bodyPr>
          <a:lstStyle/>
          <a:p>
            <a:pPr algn="ctr" rtl="0"/>
            <a:r>
              <a:rPr lang="en-US" sz="2400"/>
              <a:t>One drop of blood spread on a slide</a:t>
            </a:r>
          </a:p>
        </p:txBody>
      </p:sp>
      <p:sp>
        <p:nvSpPr>
          <p:cNvPr id="14348" name="TextBox 12"/>
          <p:cNvSpPr txBox="1">
            <a:spLocks noChangeArrowheads="1"/>
          </p:cNvSpPr>
          <p:nvPr/>
        </p:nvSpPr>
        <p:spPr bwMode="auto">
          <a:xfrm>
            <a:off x="3276600" y="5445125"/>
            <a:ext cx="2879725" cy="1200150"/>
          </a:xfrm>
          <a:prstGeom prst="rect">
            <a:avLst/>
          </a:prstGeom>
          <a:noFill/>
          <a:ln w="9525">
            <a:noFill/>
            <a:miter lim="800000"/>
            <a:headEnd/>
            <a:tailEnd/>
          </a:ln>
        </p:spPr>
        <p:txBody>
          <a:bodyPr>
            <a:spAutoFit/>
          </a:bodyPr>
          <a:lstStyle/>
          <a:p>
            <a:pPr algn="ctr" rtl="0"/>
            <a:r>
              <a:rPr lang="en-US" sz="2400"/>
              <a:t>4 drops of blood spread in a small circle on a slide</a:t>
            </a:r>
          </a:p>
        </p:txBody>
      </p:sp>
      <p:pic>
        <p:nvPicPr>
          <p:cNvPr id="14349" name="Picture 13" descr="C:\Users\azza\Desktop\finger prick4.jpg"/>
          <p:cNvPicPr>
            <a:picLocks noChangeAspect="1" noChangeArrowheads="1"/>
          </p:cNvPicPr>
          <p:nvPr/>
        </p:nvPicPr>
        <p:blipFill>
          <a:blip r:embed="rId6" cstate="print">
            <a:lum bright="-10000" contrast="10000"/>
          </a:blip>
          <a:srcRect/>
          <a:stretch>
            <a:fillRect/>
          </a:stretch>
        </p:blipFill>
        <p:spPr bwMode="auto">
          <a:xfrm>
            <a:off x="6516688" y="1557338"/>
            <a:ext cx="2251075" cy="1685925"/>
          </a:xfrm>
          <a:prstGeom prst="rect">
            <a:avLst/>
          </a:prstGeom>
          <a:noFill/>
          <a:ln w="9525">
            <a:noFill/>
            <a:miter lim="800000"/>
            <a:headEnd/>
            <a:tailEnd/>
          </a:ln>
        </p:spPr>
      </p:pic>
      <p:pic>
        <p:nvPicPr>
          <p:cNvPr id="14350" name="Picture 14" descr="C:\Users\azza\Desktop\finger prick.jpg"/>
          <p:cNvPicPr>
            <a:picLocks noChangeAspect="1" noChangeArrowheads="1"/>
          </p:cNvPicPr>
          <p:nvPr/>
        </p:nvPicPr>
        <p:blipFill>
          <a:blip r:embed="rId7" cstate="print">
            <a:lum bright="-10000" contrast="10000"/>
          </a:blip>
          <a:srcRect/>
          <a:stretch>
            <a:fillRect/>
          </a:stretch>
        </p:blipFill>
        <p:spPr bwMode="auto">
          <a:xfrm>
            <a:off x="6443663" y="4221163"/>
            <a:ext cx="2403475" cy="1598612"/>
          </a:xfrm>
          <a:prstGeom prst="rect">
            <a:avLst/>
          </a:prstGeom>
          <a:noFill/>
          <a:ln w="9525">
            <a:noFill/>
            <a:miter lim="800000"/>
            <a:headEnd/>
            <a:tailEnd/>
          </a:ln>
        </p:spPr>
      </p:pic>
      <p:sp>
        <p:nvSpPr>
          <p:cNvPr id="15" name="TextBox 14"/>
          <p:cNvSpPr txBox="1">
            <a:spLocks noChangeArrowheads="1"/>
          </p:cNvSpPr>
          <p:nvPr/>
        </p:nvSpPr>
        <p:spPr bwMode="auto">
          <a:xfrm>
            <a:off x="6516688" y="3213100"/>
            <a:ext cx="2232025" cy="461963"/>
          </a:xfrm>
          <a:prstGeom prst="rect">
            <a:avLst/>
          </a:prstGeom>
          <a:noFill/>
          <a:ln w="9525">
            <a:noFill/>
            <a:miter lim="800000"/>
            <a:headEnd/>
            <a:tailEnd/>
          </a:ln>
        </p:spPr>
        <p:txBody>
          <a:bodyPr>
            <a:spAutoFit/>
          </a:bodyPr>
          <a:lstStyle/>
          <a:p>
            <a:pPr algn="ctr" rtl="0"/>
            <a:r>
              <a:rPr lang="en-US" sz="2400"/>
              <a:t>Finger prick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 calcmode="lin" valueType="num">
                                      <p:cBhvr>
                                        <p:cTn id="12" dur="5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55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4349"/>
                                        </p:tgtEl>
                                        <p:attrNameLst>
                                          <p:attrName>style.visibility</p:attrName>
                                        </p:attrNameLst>
                                      </p:cBhvr>
                                      <p:to>
                                        <p:strVal val="visible"/>
                                      </p:to>
                                    </p:set>
                                    <p:anim calcmode="lin" valueType="num">
                                      <p:cBhvr>
                                        <p:cTn id="18" dur="500" fill="hold"/>
                                        <p:tgtEl>
                                          <p:spTgt spid="14349"/>
                                        </p:tgtEl>
                                        <p:attrNameLst>
                                          <p:attrName>ppt_w</p:attrName>
                                        </p:attrNameLst>
                                      </p:cBhvr>
                                      <p:tavLst>
                                        <p:tav tm="0">
                                          <p:val>
                                            <p:fltVal val="0"/>
                                          </p:val>
                                        </p:tav>
                                        <p:tav tm="100000">
                                          <p:val>
                                            <p:strVal val="#ppt_w"/>
                                          </p:val>
                                        </p:tav>
                                      </p:tavLst>
                                    </p:anim>
                                    <p:anim calcmode="lin" valueType="num">
                                      <p:cBhvr>
                                        <p:cTn id="19" dur="500" fill="hold"/>
                                        <p:tgtEl>
                                          <p:spTgt spid="14349"/>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23" presetClass="entr" presetSubtype="16" fill="hold" nodeType="afterEffect">
                                  <p:stCondLst>
                                    <p:cond delay="0"/>
                                  </p:stCondLst>
                                  <p:childTnLst>
                                    <p:set>
                                      <p:cBhvr>
                                        <p:cTn id="27" dur="1" fill="hold">
                                          <p:stCondLst>
                                            <p:cond delay="0"/>
                                          </p:stCondLst>
                                        </p:cTn>
                                        <p:tgtEl>
                                          <p:spTgt spid="14350"/>
                                        </p:tgtEl>
                                        <p:attrNameLst>
                                          <p:attrName>style.visibility</p:attrName>
                                        </p:attrNameLst>
                                      </p:cBhvr>
                                      <p:to>
                                        <p:strVal val="visible"/>
                                      </p:to>
                                    </p:set>
                                    <p:anim calcmode="lin" valueType="num">
                                      <p:cBhvr>
                                        <p:cTn id="28" dur="500" fill="hold"/>
                                        <p:tgtEl>
                                          <p:spTgt spid="14350"/>
                                        </p:tgtEl>
                                        <p:attrNameLst>
                                          <p:attrName>ppt_w</p:attrName>
                                        </p:attrNameLst>
                                      </p:cBhvr>
                                      <p:tavLst>
                                        <p:tav tm="0">
                                          <p:val>
                                            <p:fltVal val="0"/>
                                          </p:val>
                                        </p:tav>
                                        <p:tav tm="100000">
                                          <p:val>
                                            <p:strVal val="#ppt_w"/>
                                          </p:val>
                                        </p:tav>
                                      </p:tavLst>
                                    </p:anim>
                                    <p:anim calcmode="lin" valueType="num">
                                      <p:cBhvr>
                                        <p:cTn id="29" dur="500" fill="hold"/>
                                        <p:tgtEl>
                                          <p:spTgt spid="14350"/>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65545"/>
                                        </p:tgtEl>
                                        <p:attrNameLst>
                                          <p:attrName>style.visibility</p:attrName>
                                        </p:attrNameLst>
                                      </p:cBhvr>
                                      <p:to>
                                        <p:strVal val="visible"/>
                                      </p:to>
                                    </p:set>
                                    <p:anim calcmode="lin" valueType="num">
                                      <p:cBhvr>
                                        <p:cTn id="34" dur="500" fill="hold"/>
                                        <p:tgtEl>
                                          <p:spTgt spid="65545"/>
                                        </p:tgtEl>
                                        <p:attrNameLst>
                                          <p:attrName>ppt_w</p:attrName>
                                        </p:attrNameLst>
                                      </p:cBhvr>
                                      <p:tavLst>
                                        <p:tav tm="0">
                                          <p:val>
                                            <p:fltVal val="0"/>
                                          </p:val>
                                        </p:tav>
                                        <p:tav tm="100000">
                                          <p:val>
                                            <p:strVal val="#ppt_w"/>
                                          </p:val>
                                        </p:tav>
                                      </p:tavLst>
                                    </p:anim>
                                    <p:anim calcmode="lin" valueType="num">
                                      <p:cBhvr>
                                        <p:cTn id="35" dur="500" fill="hold"/>
                                        <p:tgtEl>
                                          <p:spTgt spid="65545"/>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17" presetClass="entr" presetSubtype="10" fill="hold" grpId="0" nodeType="afterEffect">
                                  <p:stCondLst>
                                    <p:cond delay="0"/>
                                  </p:stCondLst>
                                  <p:childTnLst>
                                    <p:set>
                                      <p:cBhvr>
                                        <p:cTn id="38" dur="1" fill="hold">
                                          <p:stCondLst>
                                            <p:cond delay="0"/>
                                          </p:stCondLst>
                                        </p:cTn>
                                        <p:tgtEl>
                                          <p:spTgt spid="65540"/>
                                        </p:tgtEl>
                                        <p:attrNameLst>
                                          <p:attrName>style.visibility</p:attrName>
                                        </p:attrNameLst>
                                      </p:cBhvr>
                                      <p:to>
                                        <p:strVal val="visible"/>
                                      </p:to>
                                    </p:set>
                                    <p:anim calcmode="lin" valueType="num">
                                      <p:cBhvr>
                                        <p:cTn id="39" dur="500" fill="hold"/>
                                        <p:tgtEl>
                                          <p:spTgt spid="65540"/>
                                        </p:tgtEl>
                                        <p:attrNameLst>
                                          <p:attrName>ppt_w</p:attrName>
                                        </p:attrNameLst>
                                      </p:cBhvr>
                                      <p:tavLst>
                                        <p:tav tm="0">
                                          <p:val>
                                            <p:fltVal val="0"/>
                                          </p:val>
                                        </p:tav>
                                        <p:tav tm="100000">
                                          <p:val>
                                            <p:strVal val="#ppt_w"/>
                                          </p:val>
                                        </p:tav>
                                      </p:tavLst>
                                    </p:anim>
                                    <p:anim calcmode="lin" valueType="num">
                                      <p:cBhvr>
                                        <p:cTn id="40" dur="500" fill="hold"/>
                                        <p:tgtEl>
                                          <p:spTgt spid="65540"/>
                                        </p:tgtEl>
                                        <p:attrNameLst>
                                          <p:attrName>ppt_h</p:attrName>
                                        </p:attrNameLst>
                                      </p:cBhvr>
                                      <p:tavLst>
                                        <p:tav tm="0">
                                          <p:val>
                                            <p:strVal val="#ppt_h"/>
                                          </p:val>
                                        </p:tav>
                                        <p:tav tm="100000">
                                          <p:val>
                                            <p:strVal val="#ppt_h"/>
                                          </p:val>
                                        </p:tav>
                                      </p:tavLst>
                                    </p:anim>
                                  </p:childTnLst>
                                </p:cTn>
                              </p:par>
                            </p:childTnLst>
                          </p:cTn>
                        </p:par>
                        <p:par>
                          <p:cTn id="41" fill="hold">
                            <p:stCondLst>
                              <p:cond delay="1000"/>
                            </p:stCondLst>
                            <p:childTnLst>
                              <p:par>
                                <p:cTn id="42" presetID="17" presetClass="entr" presetSubtype="1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65544"/>
                                        </p:tgtEl>
                                        <p:attrNameLst>
                                          <p:attrName>style.visibility</p:attrName>
                                        </p:attrNameLst>
                                      </p:cBhvr>
                                      <p:to>
                                        <p:strVal val="visible"/>
                                      </p:to>
                                    </p:set>
                                    <p:anim calcmode="lin" valueType="num">
                                      <p:cBhvr>
                                        <p:cTn id="50" dur="500" fill="hold"/>
                                        <p:tgtEl>
                                          <p:spTgt spid="65544"/>
                                        </p:tgtEl>
                                        <p:attrNameLst>
                                          <p:attrName>ppt_w</p:attrName>
                                        </p:attrNameLst>
                                      </p:cBhvr>
                                      <p:tavLst>
                                        <p:tav tm="0">
                                          <p:val>
                                            <p:fltVal val="0"/>
                                          </p:val>
                                        </p:tav>
                                        <p:tav tm="100000">
                                          <p:val>
                                            <p:strVal val="#ppt_w"/>
                                          </p:val>
                                        </p:tav>
                                      </p:tavLst>
                                    </p:anim>
                                    <p:anim calcmode="lin" valueType="num">
                                      <p:cBhvr>
                                        <p:cTn id="51" dur="500" fill="hold"/>
                                        <p:tgtEl>
                                          <p:spTgt spid="65544"/>
                                        </p:tgtEl>
                                        <p:attrNameLst>
                                          <p:attrName>ppt_h</p:attrName>
                                        </p:attrNameLst>
                                      </p:cBhvr>
                                      <p:tavLst>
                                        <p:tav tm="0">
                                          <p:val>
                                            <p:fltVal val="0"/>
                                          </p:val>
                                        </p:tav>
                                        <p:tav tm="100000">
                                          <p:val>
                                            <p:strVal val="#ppt_h"/>
                                          </p:val>
                                        </p:tav>
                                      </p:tavLst>
                                    </p:anim>
                                  </p:childTnLst>
                                </p:cTn>
                              </p:par>
                            </p:childTnLst>
                          </p:cTn>
                        </p:par>
                        <p:par>
                          <p:cTn id="52" fill="hold">
                            <p:stCondLst>
                              <p:cond delay="500"/>
                            </p:stCondLst>
                            <p:childTnLst>
                              <p:par>
                                <p:cTn id="53" presetID="17" presetClass="entr" presetSubtype="10" fill="hold" grpId="0" nodeType="afterEffect">
                                  <p:stCondLst>
                                    <p:cond delay="0"/>
                                  </p:stCondLst>
                                  <p:childTnLst>
                                    <p:set>
                                      <p:cBhvr>
                                        <p:cTn id="54" dur="1" fill="hold">
                                          <p:stCondLst>
                                            <p:cond delay="0"/>
                                          </p:stCondLst>
                                        </p:cTn>
                                        <p:tgtEl>
                                          <p:spTgt spid="65541"/>
                                        </p:tgtEl>
                                        <p:attrNameLst>
                                          <p:attrName>style.visibility</p:attrName>
                                        </p:attrNameLst>
                                      </p:cBhvr>
                                      <p:to>
                                        <p:strVal val="visible"/>
                                      </p:to>
                                    </p:set>
                                    <p:anim calcmode="lin" valueType="num">
                                      <p:cBhvr>
                                        <p:cTn id="55" dur="500" fill="hold"/>
                                        <p:tgtEl>
                                          <p:spTgt spid="65541"/>
                                        </p:tgtEl>
                                        <p:attrNameLst>
                                          <p:attrName>ppt_w</p:attrName>
                                        </p:attrNameLst>
                                      </p:cBhvr>
                                      <p:tavLst>
                                        <p:tav tm="0">
                                          <p:val>
                                            <p:fltVal val="0"/>
                                          </p:val>
                                        </p:tav>
                                        <p:tav tm="100000">
                                          <p:val>
                                            <p:strVal val="#ppt_w"/>
                                          </p:val>
                                        </p:tav>
                                      </p:tavLst>
                                    </p:anim>
                                    <p:anim calcmode="lin" valueType="num">
                                      <p:cBhvr>
                                        <p:cTn id="56" dur="500" fill="hold"/>
                                        <p:tgtEl>
                                          <p:spTgt spid="65541"/>
                                        </p:tgtEl>
                                        <p:attrNameLst>
                                          <p:attrName>ppt_h</p:attrName>
                                        </p:attrNameLst>
                                      </p:cBhvr>
                                      <p:tavLst>
                                        <p:tav tm="0">
                                          <p:val>
                                            <p:strVal val="#ppt_h"/>
                                          </p:val>
                                        </p:tav>
                                        <p:tav tm="100000">
                                          <p:val>
                                            <p:strVal val="#ppt_h"/>
                                          </p:val>
                                        </p:tav>
                                      </p:tavLst>
                                    </p:anim>
                                  </p:childTnLst>
                                </p:cTn>
                              </p:par>
                            </p:childTnLst>
                          </p:cTn>
                        </p:par>
                        <p:par>
                          <p:cTn id="57" fill="hold">
                            <p:stCondLst>
                              <p:cond delay="1000"/>
                            </p:stCondLst>
                            <p:childTnLst>
                              <p:par>
                                <p:cTn id="58" presetID="17" presetClass="entr" presetSubtype="10" fill="hold" grpId="0" nodeType="afterEffect">
                                  <p:stCondLst>
                                    <p:cond delay="0"/>
                                  </p:stCondLst>
                                  <p:childTnLst>
                                    <p:set>
                                      <p:cBhvr>
                                        <p:cTn id="59" dur="1" fill="hold">
                                          <p:stCondLst>
                                            <p:cond delay="0"/>
                                          </p:stCondLst>
                                        </p:cTn>
                                        <p:tgtEl>
                                          <p:spTgt spid="14348"/>
                                        </p:tgtEl>
                                        <p:attrNameLst>
                                          <p:attrName>style.visibility</p:attrName>
                                        </p:attrNameLst>
                                      </p:cBhvr>
                                      <p:to>
                                        <p:strVal val="visible"/>
                                      </p:to>
                                    </p:set>
                                    <p:anim calcmode="lin" valueType="num">
                                      <p:cBhvr>
                                        <p:cTn id="60" dur="500" fill="hold"/>
                                        <p:tgtEl>
                                          <p:spTgt spid="14348"/>
                                        </p:tgtEl>
                                        <p:attrNameLst>
                                          <p:attrName>ppt_w</p:attrName>
                                        </p:attrNameLst>
                                      </p:cBhvr>
                                      <p:tavLst>
                                        <p:tav tm="0">
                                          <p:val>
                                            <p:fltVal val="0"/>
                                          </p:val>
                                        </p:tav>
                                        <p:tav tm="100000">
                                          <p:val>
                                            <p:strVal val="#ppt_w"/>
                                          </p:val>
                                        </p:tav>
                                      </p:tavLst>
                                    </p:anim>
                                    <p:anim calcmode="lin" valueType="num">
                                      <p:cBhvr>
                                        <p:cTn id="61" dur="500" fill="hold"/>
                                        <p:tgtEl>
                                          <p:spTgt spid="14348"/>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65542"/>
                                        </p:tgtEl>
                                        <p:attrNameLst>
                                          <p:attrName>style.visibility</p:attrName>
                                        </p:attrNameLst>
                                      </p:cBhvr>
                                      <p:to>
                                        <p:strVal val="visible"/>
                                      </p:to>
                                    </p:set>
                                    <p:anim calcmode="lin" valueType="num">
                                      <p:cBhvr>
                                        <p:cTn id="66" dur="500" fill="hold"/>
                                        <p:tgtEl>
                                          <p:spTgt spid="65542"/>
                                        </p:tgtEl>
                                        <p:attrNameLst>
                                          <p:attrName>ppt_w</p:attrName>
                                        </p:attrNameLst>
                                      </p:cBhvr>
                                      <p:tavLst>
                                        <p:tav tm="0">
                                          <p:val>
                                            <p:fltVal val="0"/>
                                          </p:val>
                                        </p:tav>
                                        <p:tav tm="100000">
                                          <p:val>
                                            <p:strVal val="#ppt_w"/>
                                          </p:val>
                                        </p:tav>
                                      </p:tavLst>
                                    </p:anim>
                                    <p:anim calcmode="lin" valueType="num">
                                      <p:cBhvr>
                                        <p:cTn id="67" dur="500" fill="hold"/>
                                        <p:tgtEl>
                                          <p:spTgt spid="65542"/>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65543"/>
                                        </p:tgtEl>
                                        <p:attrNameLst>
                                          <p:attrName>style.visibility</p:attrName>
                                        </p:attrNameLst>
                                      </p:cBhvr>
                                      <p:to>
                                        <p:strVal val="visible"/>
                                      </p:to>
                                    </p:set>
                                    <p:anim calcmode="lin" valueType="num">
                                      <p:cBhvr>
                                        <p:cTn id="72" dur="500" fill="hold"/>
                                        <p:tgtEl>
                                          <p:spTgt spid="65543"/>
                                        </p:tgtEl>
                                        <p:attrNameLst>
                                          <p:attrName>ppt_w</p:attrName>
                                        </p:attrNameLst>
                                      </p:cBhvr>
                                      <p:tavLst>
                                        <p:tav tm="0">
                                          <p:val>
                                            <p:fltVal val="0"/>
                                          </p:val>
                                        </p:tav>
                                        <p:tav tm="100000">
                                          <p:val>
                                            <p:strVal val="#ppt_w"/>
                                          </p:val>
                                        </p:tav>
                                      </p:tavLst>
                                    </p:anim>
                                    <p:anim calcmode="lin" valueType="num">
                                      <p:cBhvr>
                                        <p:cTn id="73" dur="500" fill="hold"/>
                                        <p:tgtEl>
                                          <p:spTgt spid="65543"/>
                                        </p:tgtEl>
                                        <p:attrNameLst>
                                          <p:attrName>ppt_h</p:attrName>
                                        </p:attrNameLst>
                                      </p:cBhvr>
                                      <p:tavLst>
                                        <p:tav tm="0">
                                          <p:val>
                                            <p:fltVal val="0"/>
                                          </p:val>
                                        </p:tav>
                                        <p:tav tm="100000">
                                          <p:val>
                                            <p:strVal val="#ppt_h"/>
                                          </p:val>
                                        </p:tav>
                                      </p:tavLst>
                                    </p:anim>
                                  </p:childTnLst>
                                </p:cTn>
                              </p:par>
                            </p:childTnLst>
                          </p:cTn>
                        </p:par>
                        <p:par>
                          <p:cTn id="74" fill="hold">
                            <p:stCondLst>
                              <p:cond delay="500"/>
                            </p:stCondLst>
                            <p:childTnLst>
                              <p:par>
                                <p:cTn id="75" presetID="17" presetClass="entr" presetSubtype="10" fill="hold" grpId="0" nodeType="afterEffect">
                                  <p:stCondLst>
                                    <p:cond delay="0"/>
                                  </p:stCondLst>
                                  <p:childTnLst>
                                    <p:set>
                                      <p:cBhvr>
                                        <p:cTn id="76" dur="1" fill="hold">
                                          <p:stCondLst>
                                            <p:cond delay="0"/>
                                          </p:stCondLst>
                                        </p:cTn>
                                        <p:tgtEl>
                                          <p:spTgt spid="14345"/>
                                        </p:tgtEl>
                                        <p:attrNameLst>
                                          <p:attrName>style.visibility</p:attrName>
                                        </p:attrNameLst>
                                      </p:cBhvr>
                                      <p:to>
                                        <p:strVal val="visible"/>
                                      </p:to>
                                    </p:set>
                                    <p:anim calcmode="lin" valueType="num">
                                      <p:cBhvr>
                                        <p:cTn id="77" dur="500" fill="hold"/>
                                        <p:tgtEl>
                                          <p:spTgt spid="14345"/>
                                        </p:tgtEl>
                                        <p:attrNameLst>
                                          <p:attrName>ppt_w</p:attrName>
                                        </p:attrNameLst>
                                      </p:cBhvr>
                                      <p:tavLst>
                                        <p:tav tm="0">
                                          <p:val>
                                            <p:fltVal val="0"/>
                                          </p:val>
                                        </p:tav>
                                        <p:tav tm="100000">
                                          <p:val>
                                            <p:strVal val="#ppt_w"/>
                                          </p:val>
                                        </p:tav>
                                      </p:tavLst>
                                    </p:anim>
                                    <p:anim calcmode="lin" valueType="num">
                                      <p:cBhvr>
                                        <p:cTn id="78" dur="500" fill="hold"/>
                                        <p:tgtEl>
                                          <p:spTgt spid="143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p:bldP spid="14345" grpId="0"/>
      <p:bldP spid="11" grpId="0" animBg="1"/>
      <p:bldP spid="12" grpId="0"/>
      <p:bldP spid="14348"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403350" y="188913"/>
            <a:ext cx="1511300" cy="523875"/>
          </a:xfrm>
          <a:prstGeom prst="rect">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rtl="0">
              <a:spcBef>
                <a:spcPct val="50000"/>
              </a:spcBef>
              <a:defRPr/>
            </a:pPr>
            <a:r>
              <a:rPr lang="en-US" sz="2800" i="1" dirty="0"/>
              <a:t>P. vivax</a:t>
            </a:r>
          </a:p>
        </p:txBody>
      </p:sp>
      <p:sp>
        <p:nvSpPr>
          <p:cNvPr id="64515" name="Text Box 3"/>
          <p:cNvSpPr txBox="1">
            <a:spLocks noChangeArrowheads="1"/>
          </p:cNvSpPr>
          <p:nvPr/>
        </p:nvSpPr>
        <p:spPr bwMode="auto">
          <a:xfrm>
            <a:off x="3059113" y="188913"/>
            <a:ext cx="1512887" cy="523875"/>
          </a:xfrm>
          <a:prstGeom prst="rect">
            <a:avLst/>
          </a:prstGeom>
          <a:solidFill>
            <a:srgbClr val="FFC000"/>
          </a:solidFill>
          <a:ln>
            <a:solidFill>
              <a:srgbClr val="FFC000"/>
            </a:solidFill>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rtl="0">
              <a:spcBef>
                <a:spcPct val="50000"/>
              </a:spcBef>
              <a:defRPr/>
            </a:pPr>
            <a:r>
              <a:rPr lang="en-US" sz="2800" i="1" dirty="0"/>
              <a:t>P. ovale</a:t>
            </a:r>
          </a:p>
        </p:txBody>
      </p:sp>
      <p:sp>
        <p:nvSpPr>
          <p:cNvPr id="64516" name="Text Box 4"/>
          <p:cNvSpPr txBox="1">
            <a:spLocks noChangeArrowheads="1"/>
          </p:cNvSpPr>
          <p:nvPr/>
        </p:nvSpPr>
        <p:spPr bwMode="auto">
          <a:xfrm>
            <a:off x="4643438" y="188913"/>
            <a:ext cx="1944687" cy="523875"/>
          </a:xfrm>
          <a:prstGeom prst="rect">
            <a:avLst/>
          </a:prstGeom>
          <a:solidFill>
            <a:srgbClr val="FFC000"/>
          </a:solidFill>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rtl="0">
              <a:spcBef>
                <a:spcPct val="50000"/>
              </a:spcBef>
              <a:defRPr/>
            </a:pPr>
            <a:r>
              <a:rPr lang="en-US" sz="2800" i="1" dirty="0"/>
              <a:t>P. malariae</a:t>
            </a:r>
          </a:p>
        </p:txBody>
      </p:sp>
      <p:sp>
        <p:nvSpPr>
          <p:cNvPr id="64517" name="Text Box 5"/>
          <p:cNvSpPr txBox="1">
            <a:spLocks noChangeArrowheads="1"/>
          </p:cNvSpPr>
          <p:nvPr/>
        </p:nvSpPr>
        <p:spPr bwMode="auto">
          <a:xfrm>
            <a:off x="6659563" y="188913"/>
            <a:ext cx="2232025" cy="523875"/>
          </a:xfrm>
          <a:prstGeom prst="rect">
            <a:avLst/>
          </a:prstGeom>
          <a:solidFill>
            <a:srgbClr val="FFC000"/>
          </a:solidFill>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rtl="0">
              <a:spcBef>
                <a:spcPct val="50000"/>
              </a:spcBef>
              <a:defRPr/>
            </a:pPr>
            <a:r>
              <a:rPr lang="en-US" sz="2800" i="1" dirty="0"/>
              <a:t>P. falciparum</a:t>
            </a:r>
          </a:p>
        </p:txBody>
      </p:sp>
      <p:pic>
        <p:nvPicPr>
          <p:cNvPr id="64518" name="Picture 6" descr="P"/>
          <p:cNvPicPr>
            <a:picLocks noGrp="1" noChangeAspect="1" noChangeArrowheads="1"/>
          </p:cNvPicPr>
          <p:nvPr>
            <p:ph sz="quarter" idx="1"/>
          </p:nvPr>
        </p:nvPicPr>
        <p:blipFill>
          <a:blip r:embed="rId2" cstate="print">
            <a:lum bright="-36000" contrast="66000"/>
          </a:blip>
          <a:srcRect/>
          <a:stretch>
            <a:fillRect/>
          </a:stretch>
        </p:blipFill>
        <p:spPr>
          <a:xfrm>
            <a:off x="7235825" y="1628775"/>
            <a:ext cx="633413" cy="647700"/>
          </a:xfrm>
          <a:noFill/>
        </p:spPr>
      </p:pic>
      <p:pic>
        <p:nvPicPr>
          <p:cNvPr id="64519" name="Picture 7" descr="P"/>
          <p:cNvPicPr>
            <a:picLocks noGrp="1" noChangeAspect="1" noChangeArrowheads="1"/>
          </p:cNvPicPr>
          <p:nvPr>
            <p:ph sz="quarter" idx="2"/>
          </p:nvPr>
        </p:nvPicPr>
        <p:blipFill>
          <a:blip r:embed="rId3" cstate="print">
            <a:lum bright="-18000" contrast="36000"/>
          </a:blip>
          <a:srcRect/>
          <a:stretch>
            <a:fillRect/>
          </a:stretch>
        </p:blipFill>
        <p:spPr>
          <a:xfrm>
            <a:off x="7235825" y="2924175"/>
            <a:ext cx="701675" cy="722313"/>
          </a:xfrm>
          <a:noFill/>
        </p:spPr>
      </p:pic>
      <p:pic>
        <p:nvPicPr>
          <p:cNvPr id="64520" name="Picture 8" descr="P"/>
          <p:cNvPicPr>
            <a:picLocks noGrp="1" noChangeAspect="1" noChangeArrowheads="1"/>
          </p:cNvPicPr>
          <p:nvPr>
            <p:ph sz="quarter" idx="3"/>
          </p:nvPr>
        </p:nvPicPr>
        <p:blipFill>
          <a:blip r:embed="rId4" cstate="print">
            <a:lum bright="-36000" contrast="54000"/>
          </a:blip>
          <a:srcRect/>
          <a:stretch>
            <a:fillRect/>
          </a:stretch>
        </p:blipFill>
        <p:spPr>
          <a:xfrm>
            <a:off x="7235825" y="4221163"/>
            <a:ext cx="712788" cy="719137"/>
          </a:xfrm>
          <a:noFill/>
        </p:spPr>
      </p:pic>
      <p:pic>
        <p:nvPicPr>
          <p:cNvPr id="64521" name="Picture 9" descr="P"/>
          <p:cNvPicPr>
            <a:picLocks noGrp="1" noChangeAspect="1" noChangeArrowheads="1"/>
          </p:cNvPicPr>
          <p:nvPr>
            <p:ph sz="quarter" idx="4"/>
          </p:nvPr>
        </p:nvPicPr>
        <p:blipFill>
          <a:blip r:embed="rId5" cstate="print">
            <a:lum bright="-36000" contrast="60000"/>
          </a:blip>
          <a:srcRect/>
          <a:stretch>
            <a:fillRect/>
          </a:stretch>
        </p:blipFill>
        <p:spPr>
          <a:xfrm>
            <a:off x="7235825" y="5876925"/>
            <a:ext cx="376238" cy="801688"/>
          </a:xfrm>
          <a:noFill/>
        </p:spPr>
      </p:pic>
      <p:pic>
        <p:nvPicPr>
          <p:cNvPr id="64522" name="Picture 10" descr="P"/>
          <p:cNvPicPr>
            <a:picLocks noChangeAspect="1" noChangeArrowheads="1"/>
          </p:cNvPicPr>
          <p:nvPr/>
        </p:nvPicPr>
        <p:blipFill>
          <a:blip r:embed="rId6" cstate="print">
            <a:lum bright="-42000" contrast="66000"/>
          </a:blip>
          <a:srcRect/>
          <a:stretch>
            <a:fillRect/>
          </a:stretch>
        </p:blipFill>
        <p:spPr bwMode="auto">
          <a:xfrm>
            <a:off x="7885113" y="5948363"/>
            <a:ext cx="336550" cy="647700"/>
          </a:xfrm>
          <a:prstGeom prst="rect">
            <a:avLst/>
          </a:prstGeom>
          <a:noFill/>
          <a:ln w="9525">
            <a:noFill/>
            <a:miter lim="800000"/>
            <a:headEnd/>
            <a:tailEnd/>
          </a:ln>
        </p:spPr>
      </p:pic>
      <p:pic>
        <p:nvPicPr>
          <p:cNvPr id="64523" name="Picture 11" descr="P"/>
          <p:cNvPicPr>
            <a:picLocks noChangeAspect="1" noChangeArrowheads="1"/>
          </p:cNvPicPr>
          <p:nvPr/>
        </p:nvPicPr>
        <p:blipFill>
          <a:blip r:embed="rId7" cstate="print">
            <a:lum bright="-42000" contrast="72000"/>
          </a:blip>
          <a:srcRect/>
          <a:stretch>
            <a:fillRect/>
          </a:stretch>
        </p:blipFill>
        <p:spPr bwMode="auto">
          <a:xfrm>
            <a:off x="5435600" y="1628775"/>
            <a:ext cx="636588" cy="647700"/>
          </a:xfrm>
          <a:prstGeom prst="rect">
            <a:avLst/>
          </a:prstGeom>
          <a:noFill/>
          <a:ln w="9525">
            <a:noFill/>
            <a:miter lim="800000"/>
            <a:headEnd/>
            <a:tailEnd/>
          </a:ln>
        </p:spPr>
      </p:pic>
      <p:pic>
        <p:nvPicPr>
          <p:cNvPr id="64524" name="Picture 12" descr="P"/>
          <p:cNvPicPr>
            <a:picLocks noChangeAspect="1" noChangeArrowheads="1"/>
          </p:cNvPicPr>
          <p:nvPr/>
        </p:nvPicPr>
        <p:blipFill>
          <a:blip r:embed="rId8" cstate="print">
            <a:lum bright="-30000" contrast="48000"/>
          </a:blip>
          <a:srcRect/>
          <a:stretch>
            <a:fillRect/>
          </a:stretch>
        </p:blipFill>
        <p:spPr bwMode="auto">
          <a:xfrm>
            <a:off x="5508625" y="2924175"/>
            <a:ext cx="635000" cy="649288"/>
          </a:xfrm>
          <a:prstGeom prst="rect">
            <a:avLst/>
          </a:prstGeom>
          <a:noFill/>
          <a:ln w="9525">
            <a:noFill/>
            <a:miter lim="800000"/>
            <a:headEnd/>
            <a:tailEnd/>
          </a:ln>
        </p:spPr>
      </p:pic>
      <p:pic>
        <p:nvPicPr>
          <p:cNvPr id="64525" name="Picture 13" descr="P"/>
          <p:cNvPicPr>
            <a:picLocks noChangeAspect="1" noChangeArrowheads="1"/>
          </p:cNvPicPr>
          <p:nvPr/>
        </p:nvPicPr>
        <p:blipFill>
          <a:blip r:embed="rId9" cstate="print">
            <a:lum bright="-30000" contrast="48000"/>
          </a:blip>
          <a:srcRect/>
          <a:stretch>
            <a:fillRect/>
          </a:stretch>
        </p:blipFill>
        <p:spPr bwMode="auto">
          <a:xfrm>
            <a:off x="5435600" y="4365625"/>
            <a:ext cx="636588" cy="647700"/>
          </a:xfrm>
          <a:prstGeom prst="rect">
            <a:avLst/>
          </a:prstGeom>
          <a:noFill/>
          <a:ln w="9525">
            <a:noFill/>
            <a:miter lim="800000"/>
            <a:headEnd/>
            <a:tailEnd/>
          </a:ln>
        </p:spPr>
      </p:pic>
      <p:pic>
        <p:nvPicPr>
          <p:cNvPr id="64526" name="Picture 14" descr="P"/>
          <p:cNvPicPr>
            <a:picLocks noChangeAspect="1" noChangeArrowheads="1"/>
          </p:cNvPicPr>
          <p:nvPr/>
        </p:nvPicPr>
        <p:blipFill>
          <a:blip r:embed="rId10" cstate="print">
            <a:lum bright="-36000" contrast="54000"/>
          </a:blip>
          <a:srcRect/>
          <a:stretch>
            <a:fillRect/>
          </a:stretch>
        </p:blipFill>
        <p:spPr bwMode="auto">
          <a:xfrm>
            <a:off x="5867400" y="5949950"/>
            <a:ext cx="636588" cy="647700"/>
          </a:xfrm>
          <a:prstGeom prst="rect">
            <a:avLst/>
          </a:prstGeom>
          <a:noFill/>
          <a:ln w="9525">
            <a:noFill/>
            <a:miter lim="800000"/>
            <a:headEnd/>
            <a:tailEnd/>
          </a:ln>
        </p:spPr>
      </p:pic>
      <p:pic>
        <p:nvPicPr>
          <p:cNvPr id="64527" name="Picture 15" descr="P"/>
          <p:cNvPicPr>
            <a:picLocks noChangeAspect="1" noChangeArrowheads="1"/>
          </p:cNvPicPr>
          <p:nvPr/>
        </p:nvPicPr>
        <p:blipFill>
          <a:blip r:embed="rId11" cstate="print">
            <a:lum bright="-36000" contrast="54000"/>
          </a:blip>
          <a:srcRect/>
          <a:stretch>
            <a:fillRect/>
          </a:stretch>
        </p:blipFill>
        <p:spPr bwMode="auto">
          <a:xfrm>
            <a:off x="5076825" y="5949950"/>
            <a:ext cx="642938" cy="647700"/>
          </a:xfrm>
          <a:prstGeom prst="rect">
            <a:avLst/>
          </a:prstGeom>
          <a:noFill/>
          <a:ln w="9525">
            <a:noFill/>
            <a:miter lim="800000"/>
            <a:headEnd/>
            <a:tailEnd/>
          </a:ln>
        </p:spPr>
      </p:pic>
      <p:pic>
        <p:nvPicPr>
          <p:cNvPr id="64528" name="Picture 16" descr="P"/>
          <p:cNvPicPr>
            <a:picLocks noChangeAspect="1" noChangeArrowheads="1"/>
          </p:cNvPicPr>
          <p:nvPr/>
        </p:nvPicPr>
        <p:blipFill>
          <a:blip r:embed="rId12" cstate="print">
            <a:lum bright="-12000" contrast="24000"/>
          </a:blip>
          <a:srcRect/>
          <a:stretch>
            <a:fillRect/>
          </a:stretch>
        </p:blipFill>
        <p:spPr bwMode="auto">
          <a:xfrm>
            <a:off x="3492500" y="1484313"/>
            <a:ext cx="774700" cy="873125"/>
          </a:xfrm>
          <a:prstGeom prst="rect">
            <a:avLst/>
          </a:prstGeom>
          <a:noFill/>
          <a:ln w="9525">
            <a:noFill/>
            <a:miter lim="800000"/>
            <a:headEnd/>
            <a:tailEnd/>
          </a:ln>
        </p:spPr>
      </p:pic>
      <p:pic>
        <p:nvPicPr>
          <p:cNvPr id="64529" name="Picture 17" descr="P"/>
          <p:cNvPicPr>
            <a:picLocks noChangeAspect="1" noChangeArrowheads="1"/>
          </p:cNvPicPr>
          <p:nvPr/>
        </p:nvPicPr>
        <p:blipFill>
          <a:blip r:embed="rId13" cstate="print">
            <a:lum bright="-18000" contrast="36000"/>
          </a:blip>
          <a:srcRect/>
          <a:stretch>
            <a:fillRect/>
          </a:stretch>
        </p:blipFill>
        <p:spPr bwMode="auto">
          <a:xfrm>
            <a:off x="1619250" y="1557338"/>
            <a:ext cx="844550" cy="865187"/>
          </a:xfrm>
          <a:prstGeom prst="rect">
            <a:avLst/>
          </a:prstGeom>
          <a:noFill/>
          <a:ln w="9525">
            <a:noFill/>
            <a:miter lim="800000"/>
            <a:headEnd/>
            <a:tailEnd/>
          </a:ln>
        </p:spPr>
      </p:pic>
      <p:pic>
        <p:nvPicPr>
          <p:cNvPr id="64530" name="Picture 18" descr="P"/>
          <p:cNvPicPr>
            <a:picLocks noChangeAspect="1" noChangeArrowheads="1"/>
          </p:cNvPicPr>
          <p:nvPr/>
        </p:nvPicPr>
        <p:blipFill>
          <a:blip r:embed="rId14" cstate="print">
            <a:lum bright="-18000" contrast="30000"/>
          </a:blip>
          <a:srcRect/>
          <a:stretch>
            <a:fillRect/>
          </a:stretch>
        </p:blipFill>
        <p:spPr bwMode="auto">
          <a:xfrm>
            <a:off x="1835150" y="2781300"/>
            <a:ext cx="849313" cy="863600"/>
          </a:xfrm>
          <a:prstGeom prst="rect">
            <a:avLst/>
          </a:prstGeom>
          <a:noFill/>
          <a:ln w="9525">
            <a:noFill/>
            <a:miter lim="800000"/>
            <a:headEnd/>
            <a:tailEnd/>
          </a:ln>
        </p:spPr>
      </p:pic>
      <p:pic>
        <p:nvPicPr>
          <p:cNvPr id="64531" name="Picture 19" descr="P"/>
          <p:cNvPicPr>
            <a:picLocks noChangeAspect="1" noChangeArrowheads="1"/>
          </p:cNvPicPr>
          <p:nvPr/>
        </p:nvPicPr>
        <p:blipFill>
          <a:blip r:embed="rId15" cstate="print">
            <a:lum bright="-30000" contrast="48000"/>
          </a:blip>
          <a:srcRect/>
          <a:stretch>
            <a:fillRect/>
          </a:stretch>
        </p:blipFill>
        <p:spPr bwMode="auto">
          <a:xfrm>
            <a:off x="1835150" y="4292600"/>
            <a:ext cx="847725" cy="863600"/>
          </a:xfrm>
          <a:prstGeom prst="rect">
            <a:avLst/>
          </a:prstGeom>
          <a:noFill/>
          <a:ln w="9525">
            <a:noFill/>
            <a:miter lim="800000"/>
            <a:headEnd/>
            <a:tailEnd/>
          </a:ln>
        </p:spPr>
      </p:pic>
      <p:pic>
        <p:nvPicPr>
          <p:cNvPr id="64532" name="Picture 20" descr="P"/>
          <p:cNvPicPr>
            <a:picLocks noChangeAspect="1" noChangeArrowheads="1"/>
          </p:cNvPicPr>
          <p:nvPr/>
        </p:nvPicPr>
        <p:blipFill>
          <a:blip r:embed="rId16" cstate="print">
            <a:lum bright="-18000" contrast="30000"/>
          </a:blip>
          <a:srcRect/>
          <a:stretch>
            <a:fillRect/>
          </a:stretch>
        </p:blipFill>
        <p:spPr bwMode="auto">
          <a:xfrm>
            <a:off x="2411413" y="5876925"/>
            <a:ext cx="825500" cy="833438"/>
          </a:xfrm>
          <a:prstGeom prst="rect">
            <a:avLst/>
          </a:prstGeom>
          <a:noFill/>
          <a:ln w="9525">
            <a:noFill/>
            <a:miter lim="800000"/>
            <a:headEnd/>
            <a:tailEnd/>
          </a:ln>
        </p:spPr>
      </p:pic>
      <p:pic>
        <p:nvPicPr>
          <p:cNvPr id="64533" name="Picture 21" descr="P"/>
          <p:cNvPicPr>
            <a:picLocks noChangeAspect="1" noChangeArrowheads="1"/>
          </p:cNvPicPr>
          <p:nvPr/>
        </p:nvPicPr>
        <p:blipFill>
          <a:blip r:embed="rId17" cstate="print">
            <a:lum bright="-18000" contrast="30000"/>
          </a:blip>
          <a:srcRect/>
          <a:stretch>
            <a:fillRect/>
          </a:stretch>
        </p:blipFill>
        <p:spPr bwMode="auto">
          <a:xfrm>
            <a:off x="1547813" y="5876925"/>
            <a:ext cx="841375" cy="863600"/>
          </a:xfrm>
          <a:prstGeom prst="rect">
            <a:avLst/>
          </a:prstGeom>
          <a:noFill/>
          <a:ln w="9525">
            <a:noFill/>
            <a:miter lim="800000"/>
            <a:headEnd/>
            <a:tailEnd/>
          </a:ln>
        </p:spPr>
      </p:pic>
      <p:sp>
        <p:nvSpPr>
          <p:cNvPr id="64534" name="Text Box 22"/>
          <p:cNvSpPr txBox="1">
            <a:spLocks noChangeArrowheads="1"/>
          </p:cNvSpPr>
          <p:nvPr/>
        </p:nvSpPr>
        <p:spPr bwMode="auto">
          <a:xfrm rot="1860000">
            <a:off x="53975" y="1692275"/>
            <a:ext cx="936625" cy="466725"/>
          </a:xfrm>
          <a:prstGeom prst="rect">
            <a:avLst/>
          </a:prstGeom>
          <a:noFill/>
          <a:ln w="9525">
            <a:solidFill>
              <a:srgbClr val="008000"/>
            </a:solidFill>
            <a:miter lim="800000"/>
            <a:headEnd/>
            <a:tailEnd/>
          </a:ln>
        </p:spPr>
        <p:txBody>
          <a:bodyPr>
            <a:spAutoFit/>
          </a:bodyPr>
          <a:lstStyle/>
          <a:p>
            <a:pPr algn="ctr" rtl="0">
              <a:spcBef>
                <a:spcPct val="50000"/>
              </a:spcBef>
            </a:pPr>
            <a:r>
              <a:rPr lang="en-US" sz="2400">
                <a:solidFill>
                  <a:srgbClr val="008000"/>
                </a:solidFill>
              </a:rPr>
              <a:t>Ring</a:t>
            </a:r>
          </a:p>
        </p:txBody>
      </p:sp>
      <p:sp>
        <p:nvSpPr>
          <p:cNvPr id="64535" name="Text Box 23"/>
          <p:cNvSpPr txBox="1">
            <a:spLocks noChangeArrowheads="1"/>
          </p:cNvSpPr>
          <p:nvPr/>
        </p:nvSpPr>
        <p:spPr bwMode="auto">
          <a:xfrm rot="1860000">
            <a:off x="-9525" y="2857500"/>
            <a:ext cx="1827213" cy="466725"/>
          </a:xfrm>
          <a:prstGeom prst="rect">
            <a:avLst/>
          </a:prstGeom>
          <a:noFill/>
          <a:ln w="9525">
            <a:solidFill>
              <a:srgbClr val="008000"/>
            </a:solidFill>
            <a:miter lim="800000"/>
            <a:headEnd/>
            <a:tailEnd/>
          </a:ln>
        </p:spPr>
        <p:txBody>
          <a:bodyPr>
            <a:spAutoFit/>
          </a:bodyPr>
          <a:lstStyle/>
          <a:p>
            <a:pPr algn="ctr" rtl="0">
              <a:spcBef>
                <a:spcPct val="50000"/>
              </a:spcBef>
            </a:pPr>
            <a:r>
              <a:rPr lang="en-US" sz="2400">
                <a:solidFill>
                  <a:srgbClr val="008000"/>
                </a:solidFill>
              </a:rPr>
              <a:t>Trophozoite</a:t>
            </a:r>
          </a:p>
        </p:txBody>
      </p:sp>
      <p:sp>
        <p:nvSpPr>
          <p:cNvPr id="64536" name="Text Box 24"/>
          <p:cNvSpPr txBox="1">
            <a:spLocks noChangeArrowheads="1"/>
          </p:cNvSpPr>
          <p:nvPr/>
        </p:nvSpPr>
        <p:spPr bwMode="auto">
          <a:xfrm rot="1860000">
            <a:off x="12700" y="4073525"/>
            <a:ext cx="1512888" cy="466725"/>
          </a:xfrm>
          <a:prstGeom prst="rect">
            <a:avLst/>
          </a:prstGeom>
          <a:noFill/>
          <a:ln w="9525">
            <a:solidFill>
              <a:srgbClr val="008000"/>
            </a:solidFill>
            <a:miter lim="800000"/>
            <a:headEnd/>
            <a:tailEnd/>
          </a:ln>
        </p:spPr>
        <p:txBody>
          <a:bodyPr>
            <a:spAutoFit/>
          </a:bodyPr>
          <a:lstStyle/>
          <a:p>
            <a:pPr algn="ctr" rtl="0">
              <a:spcBef>
                <a:spcPct val="50000"/>
              </a:spcBef>
            </a:pPr>
            <a:r>
              <a:rPr lang="en-US" sz="2400">
                <a:solidFill>
                  <a:srgbClr val="008000"/>
                </a:solidFill>
              </a:rPr>
              <a:t>Schizont</a:t>
            </a:r>
          </a:p>
        </p:txBody>
      </p:sp>
      <p:sp>
        <p:nvSpPr>
          <p:cNvPr id="64537" name="Text Box 25"/>
          <p:cNvSpPr txBox="1">
            <a:spLocks noChangeArrowheads="1"/>
          </p:cNvSpPr>
          <p:nvPr/>
        </p:nvSpPr>
        <p:spPr bwMode="auto">
          <a:xfrm rot="1860000">
            <a:off x="-15875" y="5038725"/>
            <a:ext cx="1908175" cy="466725"/>
          </a:xfrm>
          <a:prstGeom prst="rect">
            <a:avLst/>
          </a:prstGeom>
          <a:noFill/>
          <a:ln w="9525">
            <a:solidFill>
              <a:srgbClr val="008000"/>
            </a:solidFill>
            <a:miter lim="800000"/>
            <a:headEnd/>
            <a:tailEnd/>
          </a:ln>
        </p:spPr>
        <p:txBody>
          <a:bodyPr>
            <a:spAutoFit/>
          </a:bodyPr>
          <a:lstStyle/>
          <a:p>
            <a:pPr rtl="0">
              <a:spcBef>
                <a:spcPct val="50000"/>
              </a:spcBef>
            </a:pPr>
            <a:r>
              <a:rPr lang="en-US" sz="2400">
                <a:solidFill>
                  <a:srgbClr val="008000"/>
                </a:solidFill>
              </a:rPr>
              <a:t>Gametocyte</a:t>
            </a:r>
          </a:p>
        </p:txBody>
      </p:sp>
      <p:sp>
        <p:nvSpPr>
          <p:cNvPr id="64538" name="Text Box 26"/>
          <p:cNvSpPr txBox="1">
            <a:spLocks noChangeArrowheads="1"/>
          </p:cNvSpPr>
          <p:nvPr/>
        </p:nvSpPr>
        <p:spPr bwMode="auto">
          <a:xfrm>
            <a:off x="2555875" y="5445125"/>
            <a:ext cx="503238" cy="457200"/>
          </a:xfrm>
          <a:prstGeom prst="rect">
            <a:avLst/>
          </a:prstGeom>
          <a:noFill/>
          <a:ln w="9525">
            <a:noFill/>
            <a:miter lim="800000"/>
            <a:headEnd/>
            <a:tailEnd/>
          </a:ln>
        </p:spPr>
        <p:txBody>
          <a:bodyPr>
            <a:spAutoFit/>
          </a:bodyPr>
          <a:lstStyle/>
          <a:p>
            <a:pPr algn="ctr" rtl="0">
              <a:spcBef>
                <a:spcPct val="50000"/>
              </a:spcBef>
            </a:pPr>
            <a:r>
              <a:rPr lang="en-US" sz="2400"/>
              <a:t>♂</a:t>
            </a:r>
          </a:p>
        </p:txBody>
      </p:sp>
      <p:sp>
        <p:nvSpPr>
          <p:cNvPr id="64539" name="Text Box 27"/>
          <p:cNvSpPr txBox="1">
            <a:spLocks noChangeArrowheads="1"/>
          </p:cNvSpPr>
          <p:nvPr/>
        </p:nvSpPr>
        <p:spPr bwMode="auto">
          <a:xfrm>
            <a:off x="1692275" y="5445125"/>
            <a:ext cx="576263" cy="457200"/>
          </a:xfrm>
          <a:prstGeom prst="rect">
            <a:avLst/>
          </a:prstGeom>
          <a:noFill/>
          <a:ln w="9525">
            <a:noFill/>
            <a:miter lim="800000"/>
            <a:headEnd/>
            <a:tailEnd/>
          </a:ln>
        </p:spPr>
        <p:txBody>
          <a:bodyPr>
            <a:spAutoFit/>
          </a:bodyPr>
          <a:lstStyle/>
          <a:p>
            <a:pPr algn="ctr" rtl="0">
              <a:spcBef>
                <a:spcPct val="50000"/>
              </a:spcBef>
            </a:pPr>
            <a:r>
              <a:rPr lang="en-US" sz="2400"/>
              <a:t>♀</a:t>
            </a:r>
          </a:p>
        </p:txBody>
      </p:sp>
      <p:sp>
        <p:nvSpPr>
          <p:cNvPr id="64540" name="Text Box 28"/>
          <p:cNvSpPr txBox="1">
            <a:spLocks noChangeArrowheads="1"/>
          </p:cNvSpPr>
          <p:nvPr/>
        </p:nvSpPr>
        <p:spPr bwMode="auto">
          <a:xfrm>
            <a:off x="5148263" y="5445125"/>
            <a:ext cx="576262" cy="457200"/>
          </a:xfrm>
          <a:prstGeom prst="rect">
            <a:avLst/>
          </a:prstGeom>
          <a:noFill/>
          <a:ln w="9525">
            <a:noFill/>
            <a:miter lim="800000"/>
            <a:headEnd/>
            <a:tailEnd/>
          </a:ln>
        </p:spPr>
        <p:txBody>
          <a:bodyPr>
            <a:spAutoFit/>
          </a:bodyPr>
          <a:lstStyle/>
          <a:p>
            <a:pPr algn="ctr" rtl="0">
              <a:spcBef>
                <a:spcPct val="50000"/>
              </a:spcBef>
            </a:pPr>
            <a:r>
              <a:rPr lang="en-US" sz="2400"/>
              <a:t>♀</a:t>
            </a:r>
          </a:p>
        </p:txBody>
      </p:sp>
      <p:sp>
        <p:nvSpPr>
          <p:cNvPr id="64541" name="Text Box 29"/>
          <p:cNvSpPr txBox="1">
            <a:spLocks noChangeArrowheads="1"/>
          </p:cNvSpPr>
          <p:nvPr/>
        </p:nvSpPr>
        <p:spPr bwMode="auto">
          <a:xfrm>
            <a:off x="7092950" y="5445125"/>
            <a:ext cx="504825" cy="457200"/>
          </a:xfrm>
          <a:prstGeom prst="rect">
            <a:avLst/>
          </a:prstGeom>
          <a:noFill/>
          <a:ln w="9525">
            <a:noFill/>
            <a:miter lim="800000"/>
            <a:headEnd/>
            <a:tailEnd/>
          </a:ln>
        </p:spPr>
        <p:txBody>
          <a:bodyPr>
            <a:spAutoFit/>
          </a:bodyPr>
          <a:lstStyle/>
          <a:p>
            <a:pPr algn="ctr" rtl="0">
              <a:spcBef>
                <a:spcPct val="50000"/>
              </a:spcBef>
            </a:pPr>
            <a:r>
              <a:rPr lang="en-US" sz="2400"/>
              <a:t>♀</a:t>
            </a:r>
          </a:p>
        </p:txBody>
      </p:sp>
      <p:sp>
        <p:nvSpPr>
          <p:cNvPr id="64542" name="Text Box 30"/>
          <p:cNvSpPr txBox="1">
            <a:spLocks noChangeArrowheads="1"/>
          </p:cNvSpPr>
          <p:nvPr/>
        </p:nvSpPr>
        <p:spPr bwMode="auto">
          <a:xfrm>
            <a:off x="3419475" y="5300663"/>
            <a:ext cx="576263" cy="457200"/>
          </a:xfrm>
          <a:prstGeom prst="rect">
            <a:avLst/>
          </a:prstGeom>
          <a:noFill/>
          <a:ln w="9525">
            <a:noFill/>
            <a:miter lim="800000"/>
            <a:headEnd/>
            <a:tailEnd/>
          </a:ln>
        </p:spPr>
        <p:txBody>
          <a:bodyPr>
            <a:spAutoFit/>
          </a:bodyPr>
          <a:lstStyle/>
          <a:p>
            <a:pPr algn="ctr" rtl="0">
              <a:spcBef>
                <a:spcPct val="50000"/>
              </a:spcBef>
            </a:pPr>
            <a:r>
              <a:rPr lang="en-US" sz="2400"/>
              <a:t>♀</a:t>
            </a:r>
          </a:p>
        </p:txBody>
      </p:sp>
      <p:sp>
        <p:nvSpPr>
          <p:cNvPr id="64543" name="Text Box 31"/>
          <p:cNvSpPr txBox="1">
            <a:spLocks noChangeArrowheads="1"/>
          </p:cNvSpPr>
          <p:nvPr/>
        </p:nvSpPr>
        <p:spPr bwMode="auto">
          <a:xfrm>
            <a:off x="4211638" y="5300663"/>
            <a:ext cx="503237" cy="457200"/>
          </a:xfrm>
          <a:prstGeom prst="rect">
            <a:avLst/>
          </a:prstGeom>
          <a:noFill/>
          <a:ln w="9525">
            <a:noFill/>
            <a:miter lim="800000"/>
            <a:headEnd/>
            <a:tailEnd/>
          </a:ln>
        </p:spPr>
        <p:txBody>
          <a:bodyPr>
            <a:spAutoFit/>
          </a:bodyPr>
          <a:lstStyle/>
          <a:p>
            <a:pPr algn="ctr" rtl="0">
              <a:spcBef>
                <a:spcPct val="50000"/>
              </a:spcBef>
            </a:pPr>
            <a:r>
              <a:rPr lang="en-US" sz="2400"/>
              <a:t>♂</a:t>
            </a:r>
          </a:p>
        </p:txBody>
      </p:sp>
      <p:sp>
        <p:nvSpPr>
          <p:cNvPr id="64544" name="Text Box 32"/>
          <p:cNvSpPr txBox="1">
            <a:spLocks noChangeArrowheads="1"/>
          </p:cNvSpPr>
          <p:nvPr/>
        </p:nvSpPr>
        <p:spPr bwMode="auto">
          <a:xfrm>
            <a:off x="7812088" y="5445125"/>
            <a:ext cx="503237" cy="457200"/>
          </a:xfrm>
          <a:prstGeom prst="rect">
            <a:avLst/>
          </a:prstGeom>
          <a:noFill/>
          <a:ln w="9525">
            <a:noFill/>
            <a:miter lim="800000"/>
            <a:headEnd/>
            <a:tailEnd/>
          </a:ln>
        </p:spPr>
        <p:txBody>
          <a:bodyPr>
            <a:spAutoFit/>
          </a:bodyPr>
          <a:lstStyle/>
          <a:p>
            <a:pPr algn="ctr" rtl="0">
              <a:spcBef>
                <a:spcPct val="50000"/>
              </a:spcBef>
            </a:pPr>
            <a:r>
              <a:rPr lang="en-US" sz="2400"/>
              <a:t>♂</a:t>
            </a:r>
          </a:p>
        </p:txBody>
      </p:sp>
      <p:sp>
        <p:nvSpPr>
          <p:cNvPr id="64545" name="Text Box 33"/>
          <p:cNvSpPr txBox="1">
            <a:spLocks noChangeArrowheads="1"/>
          </p:cNvSpPr>
          <p:nvPr/>
        </p:nvSpPr>
        <p:spPr bwMode="auto">
          <a:xfrm>
            <a:off x="5940425" y="5445125"/>
            <a:ext cx="503238" cy="457200"/>
          </a:xfrm>
          <a:prstGeom prst="rect">
            <a:avLst/>
          </a:prstGeom>
          <a:noFill/>
          <a:ln w="9525">
            <a:noFill/>
            <a:miter lim="800000"/>
            <a:headEnd/>
            <a:tailEnd/>
          </a:ln>
        </p:spPr>
        <p:txBody>
          <a:bodyPr>
            <a:spAutoFit/>
          </a:bodyPr>
          <a:lstStyle/>
          <a:p>
            <a:pPr algn="ctr" rtl="0">
              <a:spcBef>
                <a:spcPct val="50000"/>
              </a:spcBef>
            </a:pPr>
            <a:r>
              <a:rPr lang="en-US" sz="2400"/>
              <a:t>♂</a:t>
            </a:r>
          </a:p>
        </p:txBody>
      </p:sp>
      <p:pic>
        <p:nvPicPr>
          <p:cNvPr id="64546" name="Picture 34" descr="Pl"/>
          <p:cNvPicPr>
            <a:picLocks noChangeAspect="1" noChangeArrowheads="1"/>
          </p:cNvPicPr>
          <p:nvPr/>
        </p:nvPicPr>
        <p:blipFill>
          <a:blip r:embed="rId18" cstate="print">
            <a:lum bright="-36000" contrast="60000"/>
          </a:blip>
          <a:srcRect/>
          <a:stretch>
            <a:fillRect/>
          </a:stretch>
        </p:blipFill>
        <p:spPr bwMode="auto">
          <a:xfrm>
            <a:off x="4067175" y="5732463"/>
            <a:ext cx="649288" cy="949325"/>
          </a:xfrm>
          <a:prstGeom prst="rect">
            <a:avLst/>
          </a:prstGeom>
          <a:noFill/>
          <a:ln w="9525">
            <a:noFill/>
            <a:miter lim="800000"/>
            <a:headEnd/>
            <a:tailEnd/>
          </a:ln>
        </p:spPr>
      </p:pic>
      <p:pic>
        <p:nvPicPr>
          <p:cNvPr id="64547" name="Picture 35" descr="Pl"/>
          <p:cNvPicPr>
            <a:picLocks noChangeAspect="1" noChangeArrowheads="1"/>
          </p:cNvPicPr>
          <p:nvPr/>
        </p:nvPicPr>
        <p:blipFill>
          <a:blip r:embed="rId19" cstate="print">
            <a:lum bright="-36000" contrast="60000"/>
          </a:blip>
          <a:srcRect/>
          <a:stretch>
            <a:fillRect/>
          </a:stretch>
        </p:blipFill>
        <p:spPr bwMode="auto">
          <a:xfrm>
            <a:off x="3348038" y="5732463"/>
            <a:ext cx="690562" cy="947737"/>
          </a:xfrm>
          <a:prstGeom prst="rect">
            <a:avLst/>
          </a:prstGeom>
          <a:noFill/>
          <a:ln w="9525">
            <a:noFill/>
            <a:miter lim="800000"/>
            <a:headEnd/>
            <a:tailEnd/>
          </a:ln>
        </p:spPr>
      </p:pic>
      <p:pic>
        <p:nvPicPr>
          <p:cNvPr id="64548" name="Picture 36" descr="Pl"/>
          <p:cNvPicPr>
            <a:picLocks noChangeAspect="1" noChangeArrowheads="1"/>
          </p:cNvPicPr>
          <p:nvPr/>
        </p:nvPicPr>
        <p:blipFill>
          <a:blip r:embed="rId20" cstate="print">
            <a:lum bright="-36000" contrast="60000"/>
          </a:blip>
          <a:srcRect/>
          <a:stretch>
            <a:fillRect/>
          </a:stretch>
        </p:blipFill>
        <p:spPr bwMode="auto">
          <a:xfrm>
            <a:off x="3563938" y="4292600"/>
            <a:ext cx="792162" cy="958850"/>
          </a:xfrm>
          <a:prstGeom prst="rect">
            <a:avLst/>
          </a:prstGeom>
          <a:noFill/>
          <a:ln w="9525">
            <a:noFill/>
            <a:miter lim="800000"/>
            <a:headEnd/>
            <a:tailEnd/>
          </a:ln>
        </p:spPr>
      </p:pic>
      <p:pic>
        <p:nvPicPr>
          <p:cNvPr id="64549" name="Picture 37" descr="Pl"/>
          <p:cNvPicPr>
            <a:picLocks noChangeAspect="1" noChangeArrowheads="1"/>
          </p:cNvPicPr>
          <p:nvPr/>
        </p:nvPicPr>
        <p:blipFill>
          <a:blip r:embed="rId21" cstate="print">
            <a:lum bright="-36000" contrast="60000"/>
          </a:blip>
          <a:srcRect/>
          <a:stretch>
            <a:fillRect/>
          </a:stretch>
        </p:blipFill>
        <p:spPr bwMode="auto">
          <a:xfrm>
            <a:off x="3492500" y="2759075"/>
            <a:ext cx="719138" cy="939800"/>
          </a:xfrm>
          <a:prstGeom prst="rect">
            <a:avLst/>
          </a:prstGeom>
          <a:noFill/>
          <a:ln w="9525">
            <a:noFill/>
            <a:miter lim="800000"/>
            <a:headEnd/>
            <a:tailEnd/>
          </a:ln>
        </p:spPr>
      </p:pic>
      <p:sp>
        <p:nvSpPr>
          <p:cNvPr id="64550" name="Text Box 38"/>
          <p:cNvSpPr txBox="1">
            <a:spLocks noChangeArrowheads="1"/>
          </p:cNvSpPr>
          <p:nvPr/>
        </p:nvSpPr>
        <p:spPr bwMode="auto">
          <a:xfrm>
            <a:off x="1692275" y="3644900"/>
            <a:ext cx="2447925" cy="461963"/>
          </a:xfrm>
          <a:prstGeom prst="rect">
            <a:avLst/>
          </a:prstGeom>
          <a:noFill/>
          <a:ln w="9525">
            <a:noFill/>
            <a:miter lim="800000"/>
            <a:headEnd/>
            <a:tailEnd/>
          </a:ln>
        </p:spPr>
        <p:txBody>
          <a:bodyPr>
            <a:spAutoFit/>
          </a:bodyPr>
          <a:lstStyle/>
          <a:p>
            <a:pPr algn="ctr" rtl="0">
              <a:spcBef>
                <a:spcPct val="50000"/>
              </a:spcBef>
            </a:pPr>
            <a:r>
              <a:rPr lang="en-US" sz="2400"/>
              <a:t>Schuffner’s dots</a:t>
            </a:r>
          </a:p>
        </p:txBody>
      </p:sp>
      <p:sp>
        <p:nvSpPr>
          <p:cNvPr id="64551" name="Text Box 39"/>
          <p:cNvSpPr txBox="1">
            <a:spLocks noChangeArrowheads="1"/>
          </p:cNvSpPr>
          <p:nvPr/>
        </p:nvSpPr>
        <p:spPr bwMode="auto">
          <a:xfrm>
            <a:off x="4284663" y="3573463"/>
            <a:ext cx="2376487" cy="461962"/>
          </a:xfrm>
          <a:prstGeom prst="rect">
            <a:avLst/>
          </a:prstGeom>
          <a:noFill/>
          <a:ln w="9525">
            <a:noFill/>
            <a:miter lim="800000"/>
            <a:headEnd/>
            <a:tailEnd/>
          </a:ln>
        </p:spPr>
        <p:txBody>
          <a:bodyPr>
            <a:spAutoFit/>
          </a:bodyPr>
          <a:lstStyle/>
          <a:p>
            <a:pPr algn="ctr" rtl="0">
              <a:spcBef>
                <a:spcPct val="50000"/>
              </a:spcBef>
            </a:pPr>
            <a:r>
              <a:rPr lang="en-US" sz="2400"/>
              <a:t>Ziemann’s dots</a:t>
            </a:r>
          </a:p>
        </p:txBody>
      </p:sp>
      <p:sp>
        <p:nvSpPr>
          <p:cNvPr id="64552" name="Text Box 40"/>
          <p:cNvSpPr txBox="1">
            <a:spLocks noChangeArrowheads="1"/>
          </p:cNvSpPr>
          <p:nvPr/>
        </p:nvSpPr>
        <p:spPr bwMode="auto">
          <a:xfrm>
            <a:off x="6588125" y="3573463"/>
            <a:ext cx="2232025" cy="461962"/>
          </a:xfrm>
          <a:prstGeom prst="rect">
            <a:avLst/>
          </a:prstGeom>
          <a:noFill/>
          <a:ln w="9525">
            <a:noFill/>
            <a:miter lim="800000"/>
            <a:headEnd/>
            <a:tailEnd/>
          </a:ln>
        </p:spPr>
        <p:txBody>
          <a:bodyPr>
            <a:spAutoFit/>
          </a:bodyPr>
          <a:lstStyle/>
          <a:p>
            <a:pPr algn="ctr" rtl="0">
              <a:spcBef>
                <a:spcPct val="50000"/>
              </a:spcBef>
            </a:pPr>
            <a:r>
              <a:rPr lang="en-US" sz="2400"/>
              <a:t>Maurer’s clefts</a:t>
            </a:r>
          </a:p>
        </p:txBody>
      </p:sp>
      <p:sp>
        <p:nvSpPr>
          <p:cNvPr id="64553" name="Text Box 41"/>
          <p:cNvSpPr txBox="1">
            <a:spLocks noChangeArrowheads="1"/>
          </p:cNvSpPr>
          <p:nvPr/>
        </p:nvSpPr>
        <p:spPr bwMode="auto">
          <a:xfrm>
            <a:off x="3276600" y="2349500"/>
            <a:ext cx="2663825" cy="461963"/>
          </a:xfrm>
          <a:prstGeom prst="rect">
            <a:avLst/>
          </a:prstGeom>
          <a:noFill/>
          <a:ln w="9525">
            <a:noFill/>
            <a:miter lim="800000"/>
            <a:headEnd/>
            <a:tailEnd/>
          </a:ln>
        </p:spPr>
        <p:txBody>
          <a:bodyPr>
            <a:spAutoFit/>
          </a:bodyPr>
          <a:lstStyle/>
          <a:p>
            <a:pPr algn="ctr" rtl="0">
              <a:spcBef>
                <a:spcPct val="50000"/>
              </a:spcBef>
            </a:pPr>
            <a:r>
              <a:rPr lang="en-US" sz="2400">
                <a:solidFill>
                  <a:srgbClr val="993300"/>
                </a:solidFill>
              </a:rPr>
              <a:t>Malaria pigments</a:t>
            </a:r>
          </a:p>
        </p:txBody>
      </p:sp>
      <p:sp>
        <p:nvSpPr>
          <p:cNvPr id="64554" name="Line 42"/>
          <p:cNvSpPr>
            <a:spLocks noChangeShapeType="1"/>
          </p:cNvSpPr>
          <p:nvPr/>
        </p:nvSpPr>
        <p:spPr bwMode="auto">
          <a:xfrm flipH="1" flipV="1">
            <a:off x="2124075" y="3500438"/>
            <a:ext cx="288925" cy="288925"/>
          </a:xfrm>
          <a:prstGeom prst="line">
            <a:avLst/>
          </a:prstGeom>
          <a:noFill/>
          <a:ln w="9525">
            <a:solidFill>
              <a:schemeClr val="tx1"/>
            </a:solidFill>
            <a:round/>
            <a:headEnd/>
            <a:tailEnd type="triangle" w="med" len="med"/>
          </a:ln>
        </p:spPr>
        <p:txBody>
          <a:bodyPr/>
          <a:lstStyle/>
          <a:p>
            <a:endParaRPr lang="ar-SA"/>
          </a:p>
        </p:txBody>
      </p:sp>
      <p:sp>
        <p:nvSpPr>
          <p:cNvPr id="64555" name="Line 43"/>
          <p:cNvSpPr>
            <a:spLocks noChangeShapeType="1"/>
          </p:cNvSpPr>
          <p:nvPr/>
        </p:nvSpPr>
        <p:spPr bwMode="auto">
          <a:xfrm flipH="1">
            <a:off x="2411413" y="2781300"/>
            <a:ext cx="936625" cy="646113"/>
          </a:xfrm>
          <a:prstGeom prst="line">
            <a:avLst/>
          </a:prstGeom>
          <a:noFill/>
          <a:ln w="9525">
            <a:solidFill>
              <a:srgbClr val="993300"/>
            </a:solidFill>
            <a:round/>
            <a:headEnd/>
            <a:tailEnd type="triangle" w="med" len="med"/>
          </a:ln>
        </p:spPr>
        <p:txBody>
          <a:bodyPr/>
          <a:lstStyle/>
          <a:p>
            <a:endParaRPr lang="ar-SA"/>
          </a:p>
        </p:txBody>
      </p:sp>
      <p:sp>
        <p:nvSpPr>
          <p:cNvPr id="64556" name="Line 44"/>
          <p:cNvSpPr>
            <a:spLocks noChangeShapeType="1"/>
          </p:cNvSpPr>
          <p:nvPr/>
        </p:nvSpPr>
        <p:spPr bwMode="auto">
          <a:xfrm flipH="1">
            <a:off x="3924300" y="2781300"/>
            <a:ext cx="503238" cy="503238"/>
          </a:xfrm>
          <a:prstGeom prst="line">
            <a:avLst/>
          </a:prstGeom>
          <a:noFill/>
          <a:ln w="9525">
            <a:solidFill>
              <a:srgbClr val="993300"/>
            </a:solidFill>
            <a:round/>
            <a:headEnd/>
            <a:tailEnd type="triangle" w="med" len="med"/>
          </a:ln>
        </p:spPr>
        <p:txBody>
          <a:bodyPr/>
          <a:lstStyle/>
          <a:p>
            <a:endParaRPr lang="ar-SA"/>
          </a:p>
        </p:txBody>
      </p:sp>
      <p:sp>
        <p:nvSpPr>
          <p:cNvPr id="64557" name="Line 45"/>
          <p:cNvSpPr>
            <a:spLocks noChangeShapeType="1"/>
          </p:cNvSpPr>
          <p:nvPr/>
        </p:nvSpPr>
        <p:spPr bwMode="auto">
          <a:xfrm flipV="1">
            <a:off x="3348038" y="3429000"/>
            <a:ext cx="358775" cy="360363"/>
          </a:xfrm>
          <a:prstGeom prst="line">
            <a:avLst/>
          </a:prstGeom>
          <a:noFill/>
          <a:ln w="9525">
            <a:solidFill>
              <a:schemeClr val="tx1"/>
            </a:solidFill>
            <a:round/>
            <a:headEnd/>
            <a:tailEnd type="triangle" w="med" len="med"/>
          </a:ln>
        </p:spPr>
        <p:txBody>
          <a:bodyPr/>
          <a:lstStyle/>
          <a:p>
            <a:endParaRPr lang="ar-SA"/>
          </a:p>
        </p:txBody>
      </p:sp>
      <p:sp>
        <p:nvSpPr>
          <p:cNvPr id="64558" name="Line 46"/>
          <p:cNvSpPr>
            <a:spLocks noChangeShapeType="1"/>
          </p:cNvSpPr>
          <p:nvPr/>
        </p:nvSpPr>
        <p:spPr bwMode="auto">
          <a:xfrm flipV="1">
            <a:off x="5508625" y="3429000"/>
            <a:ext cx="287338" cy="215900"/>
          </a:xfrm>
          <a:prstGeom prst="line">
            <a:avLst/>
          </a:prstGeom>
          <a:noFill/>
          <a:ln w="9525">
            <a:solidFill>
              <a:schemeClr val="tx1"/>
            </a:solidFill>
            <a:round/>
            <a:headEnd/>
            <a:tailEnd type="triangle" w="med" len="med"/>
          </a:ln>
        </p:spPr>
        <p:txBody>
          <a:bodyPr/>
          <a:lstStyle/>
          <a:p>
            <a:endParaRPr lang="ar-SA"/>
          </a:p>
        </p:txBody>
      </p:sp>
      <p:sp>
        <p:nvSpPr>
          <p:cNvPr id="64559" name="Line 47"/>
          <p:cNvSpPr>
            <a:spLocks noChangeShapeType="1"/>
          </p:cNvSpPr>
          <p:nvPr/>
        </p:nvSpPr>
        <p:spPr bwMode="auto">
          <a:xfrm flipV="1">
            <a:off x="7164388" y="3284538"/>
            <a:ext cx="215900" cy="431800"/>
          </a:xfrm>
          <a:prstGeom prst="line">
            <a:avLst/>
          </a:prstGeom>
          <a:noFill/>
          <a:ln w="9525">
            <a:solidFill>
              <a:schemeClr val="tx1"/>
            </a:solidFill>
            <a:round/>
            <a:headEnd/>
            <a:tailEnd type="triangle" w="med" len="med"/>
          </a:ln>
        </p:spPr>
        <p:txBody>
          <a:bodyPr/>
          <a:lstStyle/>
          <a:p>
            <a:endParaRPr lang="ar-SA"/>
          </a:p>
        </p:txBody>
      </p:sp>
      <p:sp>
        <p:nvSpPr>
          <p:cNvPr id="64560" name="Line 48"/>
          <p:cNvSpPr>
            <a:spLocks noChangeShapeType="1"/>
          </p:cNvSpPr>
          <p:nvPr/>
        </p:nvSpPr>
        <p:spPr bwMode="auto">
          <a:xfrm>
            <a:off x="5148263" y="2852738"/>
            <a:ext cx="503237" cy="431800"/>
          </a:xfrm>
          <a:prstGeom prst="line">
            <a:avLst/>
          </a:prstGeom>
          <a:noFill/>
          <a:ln w="9525">
            <a:solidFill>
              <a:srgbClr val="993300"/>
            </a:solidFill>
            <a:round/>
            <a:headEnd/>
            <a:tailEnd type="triangle" w="med" len="med"/>
          </a:ln>
        </p:spPr>
        <p:txBody>
          <a:bodyPr/>
          <a:lstStyle/>
          <a:p>
            <a:endParaRPr lang="ar-SA"/>
          </a:p>
        </p:txBody>
      </p:sp>
      <p:sp>
        <p:nvSpPr>
          <p:cNvPr id="64561" name="Line 49"/>
          <p:cNvSpPr>
            <a:spLocks noChangeShapeType="1"/>
          </p:cNvSpPr>
          <p:nvPr/>
        </p:nvSpPr>
        <p:spPr bwMode="auto">
          <a:xfrm>
            <a:off x="5867400" y="2781300"/>
            <a:ext cx="1728788" cy="504825"/>
          </a:xfrm>
          <a:prstGeom prst="line">
            <a:avLst/>
          </a:prstGeom>
          <a:noFill/>
          <a:ln w="9525">
            <a:solidFill>
              <a:srgbClr val="993300"/>
            </a:solidFill>
            <a:round/>
            <a:headEnd/>
            <a:tailEnd type="triangle" w="med" len="med"/>
          </a:ln>
        </p:spPr>
        <p:txBody>
          <a:bodyPr/>
          <a:lstStyle/>
          <a:p>
            <a:endParaRPr lang="ar-SA"/>
          </a:p>
        </p:txBody>
      </p:sp>
      <p:sp>
        <p:nvSpPr>
          <p:cNvPr id="64562" name="Text Box 50"/>
          <p:cNvSpPr txBox="1">
            <a:spLocks noChangeArrowheads="1"/>
          </p:cNvSpPr>
          <p:nvPr/>
        </p:nvSpPr>
        <p:spPr bwMode="auto">
          <a:xfrm>
            <a:off x="8101013" y="2708275"/>
            <a:ext cx="504825" cy="1108075"/>
          </a:xfrm>
          <a:prstGeom prst="rect">
            <a:avLst/>
          </a:prstGeom>
          <a:noFill/>
          <a:ln w="9525">
            <a:noFill/>
            <a:miter lim="800000"/>
            <a:headEnd/>
            <a:tailEnd/>
          </a:ln>
        </p:spPr>
        <p:txBody>
          <a:bodyPr>
            <a:spAutoFit/>
          </a:bodyPr>
          <a:lstStyle/>
          <a:p>
            <a:pPr algn="ctr" rtl="0">
              <a:spcBef>
                <a:spcPct val="50000"/>
              </a:spcBef>
            </a:pPr>
            <a:r>
              <a:rPr lang="en-US" sz="6600"/>
              <a:t>X</a:t>
            </a:r>
          </a:p>
        </p:txBody>
      </p:sp>
      <p:sp>
        <p:nvSpPr>
          <p:cNvPr id="64563" name="Text Box 51"/>
          <p:cNvSpPr txBox="1">
            <a:spLocks noChangeArrowheads="1"/>
          </p:cNvSpPr>
          <p:nvPr/>
        </p:nvSpPr>
        <p:spPr bwMode="auto">
          <a:xfrm>
            <a:off x="8027988" y="4076700"/>
            <a:ext cx="504825" cy="1108075"/>
          </a:xfrm>
          <a:prstGeom prst="rect">
            <a:avLst/>
          </a:prstGeom>
          <a:noFill/>
          <a:ln w="9525">
            <a:noFill/>
            <a:miter lim="800000"/>
            <a:headEnd/>
            <a:tailEnd/>
          </a:ln>
        </p:spPr>
        <p:txBody>
          <a:bodyPr>
            <a:spAutoFit/>
          </a:bodyPr>
          <a:lstStyle/>
          <a:p>
            <a:pPr algn="ctr" rtl="0">
              <a:spcBef>
                <a:spcPct val="50000"/>
              </a:spcBef>
            </a:pPr>
            <a:r>
              <a:rPr lang="en-US" sz="6600"/>
              <a:t>X</a:t>
            </a:r>
          </a:p>
        </p:txBody>
      </p:sp>
      <p:sp>
        <p:nvSpPr>
          <p:cNvPr id="52" name="TextBox 51"/>
          <p:cNvSpPr txBox="1">
            <a:spLocks noChangeArrowheads="1"/>
          </p:cNvSpPr>
          <p:nvPr/>
        </p:nvSpPr>
        <p:spPr bwMode="auto">
          <a:xfrm>
            <a:off x="1476375" y="692150"/>
            <a:ext cx="1511300" cy="831850"/>
          </a:xfrm>
          <a:prstGeom prst="rect">
            <a:avLst/>
          </a:prstGeom>
          <a:noFill/>
          <a:ln w="9525">
            <a:noFill/>
            <a:miter lim="800000"/>
            <a:headEnd/>
            <a:tailEnd/>
          </a:ln>
        </p:spPr>
        <p:txBody>
          <a:bodyPr>
            <a:spAutoFit/>
          </a:bodyPr>
          <a:lstStyle/>
          <a:p>
            <a:pPr algn="ctr" rtl="0"/>
            <a:r>
              <a:rPr lang="en-US" sz="2400"/>
              <a:t>Enlarged, rounded</a:t>
            </a:r>
          </a:p>
        </p:txBody>
      </p:sp>
      <p:sp>
        <p:nvSpPr>
          <p:cNvPr id="53" name="TextBox 52"/>
          <p:cNvSpPr txBox="1">
            <a:spLocks noChangeArrowheads="1"/>
          </p:cNvSpPr>
          <p:nvPr/>
        </p:nvSpPr>
        <p:spPr bwMode="auto">
          <a:xfrm rot="1860000">
            <a:off x="120650" y="679450"/>
            <a:ext cx="1296988" cy="830263"/>
          </a:xfrm>
          <a:prstGeom prst="rect">
            <a:avLst/>
          </a:prstGeom>
          <a:noFill/>
          <a:ln w="9525">
            <a:solidFill>
              <a:schemeClr val="tx1"/>
            </a:solidFill>
            <a:miter lim="800000"/>
            <a:headEnd/>
            <a:tailEnd/>
          </a:ln>
        </p:spPr>
        <p:txBody>
          <a:bodyPr>
            <a:spAutoFit/>
          </a:bodyPr>
          <a:lstStyle/>
          <a:p>
            <a:pPr algn="ctr"/>
            <a:r>
              <a:rPr lang="en-US" sz="2400"/>
              <a:t>Infected RBC</a:t>
            </a:r>
          </a:p>
        </p:txBody>
      </p:sp>
      <p:sp>
        <p:nvSpPr>
          <p:cNvPr id="55" name="TextBox 54"/>
          <p:cNvSpPr txBox="1">
            <a:spLocks noChangeArrowheads="1"/>
          </p:cNvSpPr>
          <p:nvPr/>
        </p:nvSpPr>
        <p:spPr bwMode="auto">
          <a:xfrm>
            <a:off x="3059113" y="692150"/>
            <a:ext cx="1584325" cy="831850"/>
          </a:xfrm>
          <a:prstGeom prst="rect">
            <a:avLst/>
          </a:prstGeom>
          <a:noFill/>
          <a:ln w="9525">
            <a:noFill/>
            <a:miter lim="800000"/>
            <a:headEnd/>
            <a:tailEnd/>
          </a:ln>
        </p:spPr>
        <p:txBody>
          <a:bodyPr>
            <a:spAutoFit/>
          </a:bodyPr>
          <a:lstStyle/>
          <a:p>
            <a:pPr algn="ctr" rtl="0"/>
            <a:r>
              <a:rPr lang="en-US" sz="2400"/>
              <a:t>Enlarged, oval</a:t>
            </a:r>
          </a:p>
        </p:txBody>
      </p:sp>
      <p:sp>
        <p:nvSpPr>
          <p:cNvPr id="56" name="TextBox 55"/>
          <p:cNvSpPr txBox="1">
            <a:spLocks noChangeArrowheads="1"/>
          </p:cNvSpPr>
          <p:nvPr/>
        </p:nvSpPr>
        <p:spPr bwMode="auto">
          <a:xfrm>
            <a:off x="5148263" y="1052513"/>
            <a:ext cx="3168650" cy="461962"/>
          </a:xfrm>
          <a:prstGeom prst="rect">
            <a:avLst/>
          </a:prstGeom>
          <a:noFill/>
          <a:ln w="9525">
            <a:noFill/>
            <a:miter lim="800000"/>
            <a:headEnd/>
            <a:tailEnd/>
          </a:ln>
        </p:spPr>
        <p:txBody>
          <a:bodyPr>
            <a:spAutoFit/>
          </a:bodyPr>
          <a:lstStyle/>
          <a:p>
            <a:pPr algn="ctr" rtl="0"/>
            <a:r>
              <a:rPr lang="en-US" sz="2400"/>
              <a:t>Normal size &amp; shape</a:t>
            </a:r>
          </a:p>
        </p:txBody>
      </p:sp>
      <p:sp>
        <p:nvSpPr>
          <p:cNvPr id="61" name="Right Brace 60"/>
          <p:cNvSpPr>
            <a:spLocks/>
          </p:cNvSpPr>
          <p:nvPr/>
        </p:nvSpPr>
        <p:spPr bwMode="auto">
          <a:xfrm rot="5400000">
            <a:off x="6516687" y="-242887"/>
            <a:ext cx="360363" cy="2376488"/>
          </a:xfrm>
          <a:prstGeom prst="rightBrace">
            <a:avLst>
              <a:gd name="adj1" fmla="val 8335"/>
              <a:gd name="adj2" fmla="val 50000"/>
            </a:avLst>
          </a:prstGeom>
          <a:noFill/>
          <a:ln w="19050" algn="ctr">
            <a:solidFill>
              <a:schemeClr val="tx1"/>
            </a:solidFill>
            <a:round/>
            <a:headEnd/>
            <a:tailEnd/>
          </a:ln>
        </p:spPr>
        <p:txBody>
          <a:bodyPr/>
          <a:lstStyle/>
          <a:p>
            <a:endParaRPr lang="en-US"/>
          </a:p>
        </p:txBody>
      </p:sp>
      <p:sp>
        <p:nvSpPr>
          <p:cNvPr id="62" name="TextBox 61"/>
          <p:cNvSpPr txBox="1">
            <a:spLocks noChangeArrowheads="1"/>
          </p:cNvSpPr>
          <p:nvPr/>
        </p:nvSpPr>
        <p:spPr bwMode="auto">
          <a:xfrm>
            <a:off x="7812088" y="1628775"/>
            <a:ext cx="1187450" cy="646113"/>
          </a:xfrm>
          <a:prstGeom prst="rect">
            <a:avLst/>
          </a:prstGeom>
          <a:noFill/>
          <a:ln w="9525">
            <a:noFill/>
            <a:miter lim="800000"/>
            <a:headEnd/>
            <a:tailEnd/>
          </a:ln>
        </p:spPr>
        <p:txBody>
          <a:bodyPr>
            <a:spAutoFit/>
          </a:bodyPr>
          <a:lstStyle/>
          <a:p>
            <a:pPr rtl="0"/>
            <a:r>
              <a:rPr lang="en-US">
                <a:solidFill>
                  <a:srgbClr val="000099"/>
                </a:solidFill>
              </a:rPr>
              <a:t>Ring 1/6 RBC size</a:t>
            </a:r>
          </a:p>
        </p:txBody>
      </p:sp>
      <p:sp>
        <p:nvSpPr>
          <p:cNvPr id="63" name="TextBox 62"/>
          <p:cNvSpPr txBox="1">
            <a:spLocks noChangeArrowheads="1"/>
          </p:cNvSpPr>
          <p:nvPr/>
        </p:nvSpPr>
        <p:spPr bwMode="auto">
          <a:xfrm>
            <a:off x="2411413" y="1628775"/>
            <a:ext cx="1187450" cy="646113"/>
          </a:xfrm>
          <a:prstGeom prst="rect">
            <a:avLst/>
          </a:prstGeom>
          <a:noFill/>
          <a:ln w="9525">
            <a:noFill/>
            <a:miter lim="800000"/>
            <a:headEnd/>
            <a:tailEnd/>
          </a:ln>
        </p:spPr>
        <p:txBody>
          <a:bodyPr>
            <a:spAutoFit/>
          </a:bodyPr>
          <a:lstStyle/>
          <a:p>
            <a:pPr rtl="0"/>
            <a:r>
              <a:rPr lang="en-US">
                <a:solidFill>
                  <a:srgbClr val="000099"/>
                </a:solidFill>
              </a:rPr>
              <a:t>Ring 1/3 RBC size</a:t>
            </a:r>
          </a:p>
        </p:txBody>
      </p:sp>
      <p:sp>
        <p:nvSpPr>
          <p:cNvPr id="64" name="TextBox 63"/>
          <p:cNvSpPr txBox="1">
            <a:spLocks noChangeArrowheads="1"/>
          </p:cNvSpPr>
          <p:nvPr/>
        </p:nvSpPr>
        <p:spPr bwMode="auto">
          <a:xfrm>
            <a:off x="4140200" y="1628775"/>
            <a:ext cx="1187450" cy="646113"/>
          </a:xfrm>
          <a:prstGeom prst="rect">
            <a:avLst/>
          </a:prstGeom>
          <a:noFill/>
          <a:ln w="9525">
            <a:noFill/>
            <a:miter lim="800000"/>
            <a:headEnd/>
            <a:tailEnd/>
          </a:ln>
        </p:spPr>
        <p:txBody>
          <a:bodyPr>
            <a:spAutoFit/>
          </a:bodyPr>
          <a:lstStyle/>
          <a:p>
            <a:pPr rtl="0"/>
            <a:r>
              <a:rPr lang="en-US">
                <a:solidFill>
                  <a:srgbClr val="000099"/>
                </a:solidFill>
              </a:rPr>
              <a:t>Ring 1/3 RBC size</a:t>
            </a:r>
          </a:p>
        </p:txBody>
      </p:sp>
      <p:sp>
        <p:nvSpPr>
          <p:cNvPr id="65" name="TextBox 64"/>
          <p:cNvSpPr txBox="1">
            <a:spLocks noChangeArrowheads="1"/>
          </p:cNvSpPr>
          <p:nvPr/>
        </p:nvSpPr>
        <p:spPr bwMode="auto">
          <a:xfrm>
            <a:off x="6011863" y="1628775"/>
            <a:ext cx="1187450" cy="646113"/>
          </a:xfrm>
          <a:prstGeom prst="rect">
            <a:avLst/>
          </a:prstGeom>
          <a:noFill/>
          <a:ln w="9525">
            <a:noFill/>
            <a:miter lim="800000"/>
            <a:headEnd/>
            <a:tailEnd/>
          </a:ln>
        </p:spPr>
        <p:txBody>
          <a:bodyPr>
            <a:spAutoFit/>
          </a:bodyPr>
          <a:lstStyle/>
          <a:p>
            <a:pPr rtl="0"/>
            <a:r>
              <a:rPr lang="en-US">
                <a:solidFill>
                  <a:srgbClr val="000099"/>
                </a:solidFill>
              </a:rPr>
              <a:t>Ring 1/3 RBC size</a:t>
            </a:r>
          </a:p>
        </p:txBody>
      </p:sp>
      <p:sp>
        <p:nvSpPr>
          <p:cNvPr id="66" name="TextBox 65"/>
          <p:cNvSpPr txBox="1">
            <a:spLocks noChangeArrowheads="1"/>
          </p:cNvSpPr>
          <p:nvPr/>
        </p:nvSpPr>
        <p:spPr bwMode="auto">
          <a:xfrm>
            <a:off x="7164388" y="2205038"/>
            <a:ext cx="1979612" cy="368300"/>
          </a:xfrm>
          <a:prstGeom prst="rect">
            <a:avLst/>
          </a:prstGeom>
          <a:noFill/>
          <a:ln w="9525">
            <a:noFill/>
            <a:miter lim="800000"/>
            <a:headEnd/>
            <a:tailEnd/>
          </a:ln>
        </p:spPr>
        <p:txBody>
          <a:bodyPr>
            <a:spAutoFit/>
          </a:bodyPr>
          <a:lstStyle/>
          <a:p>
            <a:pPr algn="ctr" rtl="0"/>
            <a:r>
              <a:rPr lang="en-US">
                <a:solidFill>
                  <a:srgbClr val="000099"/>
                </a:solidFill>
              </a:rPr>
              <a:t>Multiple rings</a:t>
            </a:r>
          </a:p>
        </p:txBody>
      </p:sp>
      <p:sp>
        <p:nvSpPr>
          <p:cNvPr id="67" name="TextBox 66"/>
          <p:cNvSpPr txBox="1">
            <a:spLocks noChangeArrowheads="1"/>
          </p:cNvSpPr>
          <p:nvPr/>
        </p:nvSpPr>
        <p:spPr bwMode="auto">
          <a:xfrm>
            <a:off x="6948488" y="4868863"/>
            <a:ext cx="2195512" cy="708025"/>
          </a:xfrm>
          <a:prstGeom prst="rect">
            <a:avLst/>
          </a:prstGeom>
          <a:noFill/>
          <a:ln w="9525">
            <a:noFill/>
            <a:miter lim="800000"/>
            <a:headEnd/>
            <a:tailEnd/>
          </a:ln>
        </p:spPr>
        <p:txBody>
          <a:bodyPr>
            <a:spAutoFit/>
          </a:bodyPr>
          <a:lstStyle/>
          <a:p>
            <a:pPr algn="ctr" rtl="0"/>
            <a:r>
              <a:rPr lang="en-US" sz="2000"/>
              <a:t>Not seen in peripheral blood</a:t>
            </a:r>
          </a:p>
        </p:txBody>
      </p:sp>
      <p:sp>
        <p:nvSpPr>
          <p:cNvPr id="69" name="TextBox 68"/>
          <p:cNvSpPr txBox="1"/>
          <p:nvPr/>
        </p:nvSpPr>
        <p:spPr>
          <a:xfrm>
            <a:off x="2699792" y="4869160"/>
            <a:ext cx="504056" cy="369332"/>
          </a:xfrm>
          <a:prstGeom prst="rect">
            <a:avLst/>
          </a:prstGeom>
          <a:noFill/>
        </p:spPr>
        <p:txBody>
          <a:bodyPr wrap="square" rtlCol="1">
            <a:spAutoFit/>
          </a:bodyPr>
          <a:lstStyle/>
          <a:p>
            <a:pPr algn="ctr" rtl="0"/>
            <a:r>
              <a:rPr lang="en-US" dirty="0" smtClean="0"/>
              <a:t>16</a:t>
            </a:r>
            <a:endParaRPr lang="ar-SA" dirty="0"/>
          </a:p>
        </p:txBody>
      </p:sp>
      <p:sp>
        <p:nvSpPr>
          <p:cNvPr id="70" name="TextBox 69"/>
          <p:cNvSpPr txBox="1"/>
          <p:nvPr/>
        </p:nvSpPr>
        <p:spPr>
          <a:xfrm>
            <a:off x="4427984" y="4797152"/>
            <a:ext cx="576064" cy="369332"/>
          </a:xfrm>
          <a:prstGeom prst="rect">
            <a:avLst/>
          </a:prstGeom>
          <a:noFill/>
        </p:spPr>
        <p:txBody>
          <a:bodyPr wrap="square" rtlCol="1">
            <a:spAutoFit/>
          </a:bodyPr>
          <a:lstStyle/>
          <a:p>
            <a:pPr algn="ctr"/>
            <a:r>
              <a:rPr lang="en-US" dirty="0" smtClean="0"/>
              <a:t>8</a:t>
            </a:r>
            <a:endParaRPr lang="ar-SA" dirty="0"/>
          </a:p>
        </p:txBody>
      </p:sp>
      <p:sp>
        <p:nvSpPr>
          <p:cNvPr id="71" name="TextBox 70"/>
          <p:cNvSpPr txBox="1"/>
          <p:nvPr/>
        </p:nvSpPr>
        <p:spPr>
          <a:xfrm>
            <a:off x="6156176" y="4725144"/>
            <a:ext cx="576064" cy="369332"/>
          </a:xfrm>
          <a:prstGeom prst="rect">
            <a:avLst/>
          </a:prstGeom>
          <a:noFill/>
        </p:spPr>
        <p:txBody>
          <a:bodyPr wrap="square" rtlCol="1">
            <a:spAutoFit/>
          </a:bodyPr>
          <a:lstStyle/>
          <a:p>
            <a:pPr algn="ctr"/>
            <a:r>
              <a:rPr lang="en-US" dirty="0" smtClean="0"/>
              <a:t>8</a:t>
            </a:r>
            <a:endParaRPr lang="ar-SA" dirty="0"/>
          </a:p>
        </p:txBody>
      </p:sp>
      <p:sp>
        <p:nvSpPr>
          <p:cNvPr id="72" name="TextBox 71"/>
          <p:cNvSpPr txBox="1"/>
          <p:nvPr/>
        </p:nvSpPr>
        <p:spPr>
          <a:xfrm>
            <a:off x="6732240" y="4581128"/>
            <a:ext cx="472763" cy="369332"/>
          </a:xfrm>
          <a:prstGeom prst="rect">
            <a:avLst/>
          </a:prstGeom>
          <a:noFill/>
        </p:spPr>
        <p:txBody>
          <a:bodyPr wrap="square" rtlCol="1">
            <a:spAutoFit/>
          </a:bodyPr>
          <a:lstStyle/>
          <a:p>
            <a:pPr algn="ctr"/>
            <a:r>
              <a:rPr lang="en-US" dirty="0" smtClean="0"/>
              <a:t>24</a:t>
            </a:r>
            <a:endParaRPr lang="ar-SA"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4515"/>
                                        </p:tgtEl>
                                        <p:attrNameLst>
                                          <p:attrName>style.visibility</p:attrName>
                                        </p:attrNameLst>
                                      </p:cBhvr>
                                      <p:to>
                                        <p:strVal val="visible"/>
                                      </p:to>
                                    </p:set>
                                    <p:anim calcmode="lin" valueType="num">
                                      <p:cBhvr>
                                        <p:cTn id="12" dur="500" fill="hold"/>
                                        <p:tgtEl>
                                          <p:spTgt spid="64515"/>
                                        </p:tgtEl>
                                        <p:attrNameLst>
                                          <p:attrName>ppt_w</p:attrName>
                                        </p:attrNameLst>
                                      </p:cBhvr>
                                      <p:tavLst>
                                        <p:tav tm="0">
                                          <p:val>
                                            <p:fltVal val="0"/>
                                          </p:val>
                                        </p:tav>
                                        <p:tav tm="100000">
                                          <p:val>
                                            <p:strVal val="#ppt_w"/>
                                          </p:val>
                                        </p:tav>
                                      </p:tavLst>
                                    </p:anim>
                                    <p:anim calcmode="lin" valueType="num">
                                      <p:cBhvr>
                                        <p:cTn id="13" dur="500" fill="hold"/>
                                        <p:tgtEl>
                                          <p:spTgt spid="6451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4516"/>
                                        </p:tgtEl>
                                        <p:attrNameLst>
                                          <p:attrName>style.visibility</p:attrName>
                                        </p:attrNameLst>
                                      </p:cBhvr>
                                      <p:to>
                                        <p:strVal val="visible"/>
                                      </p:to>
                                    </p:set>
                                    <p:anim calcmode="lin" valueType="num">
                                      <p:cBhvr>
                                        <p:cTn id="17" dur="500" fill="hold"/>
                                        <p:tgtEl>
                                          <p:spTgt spid="64516"/>
                                        </p:tgtEl>
                                        <p:attrNameLst>
                                          <p:attrName>ppt_w</p:attrName>
                                        </p:attrNameLst>
                                      </p:cBhvr>
                                      <p:tavLst>
                                        <p:tav tm="0">
                                          <p:val>
                                            <p:fltVal val="0"/>
                                          </p:val>
                                        </p:tav>
                                        <p:tav tm="100000">
                                          <p:val>
                                            <p:strVal val="#ppt_w"/>
                                          </p:val>
                                        </p:tav>
                                      </p:tavLst>
                                    </p:anim>
                                    <p:anim calcmode="lin" valueType="num">
                                      <p:cBhvr>
                                        <p:cTn id="18" dur="500" fill="hold"/>
                                        <p:tgtEl>
                                          <p:spTgt spid="64516"/>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64517"/>
                                        </p:tgtEl>
                                        <p:attrNameLst>
                                          <p:attrName>style.visibility</p:attrName>
                                        </p:attrNameLst>
                                      </p:cBhvr>
                                      <p:to>
                                        <p:strVal val="visible"/>
                                      </p:to>
                                    </p:set>
                                    <p:anim calcmode="lin" valueType="num">
                                      <p:cBhvr>
                                        <p:cTn id="22" dur="500" fill="hold"/>
                                        <p:tgtEl>
                                          <p:spTgt spid="64517"/>
                                        </p:tgtEl>
                                        <p:attrNameLst>
                                          <p:attrName>ppt_w</p:attrName>
                                        </p:attrNameLst>
                                      </p:cBhvr>
                                      <p:tavLst>
                                        <p:tav tm="0">
                                          <p:val>
                                            <p:fltVal val="0"/>
                                          </p:val>
                                        </p:tav>
                                        <p:tav tm="100000">
                                          <p:val>
                                            <p:strVal val="#ppt_w"/>
                                          </p:val>
                                        </p:tav>
                                      </p:tavLst>
                                    </p:anim>
                                    <p:anim calcmode="lin" valueType="num">
                                      <p:cBhvr>
                                        <p:cTn id="23" dur="500" fill="hold"/>
                                        <p:tgtEl>
                                          <p:spTgt spid="6451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p:cTn id="34" dur="500" fill="hold"/>
                                        <p:tgtEl>
                                          <p:spTgt spid="52"/>
                                        </p:tgtEl>
                                        <p:attrNameLst>
                                          <p:attrName>ppt_w</p:attrName>
                                        </p:attrNameLst>
                                      </p:cBhvr>
                                      <p:tavLst>
                                        <p:tav tm="0">
                                          <p:val>
                                            <p:fltVal val="0"/>
                                          </p:val>
                                        </p:tav>
                                        <p:tav tm="100000">
                                          <p:val>
                                            <p:strVal val="#ppt_w"/>
                                          </p:val>
                                        </p:tav>
                                      </p:tavLst>
                                    </p:anim>
                                    <p:anim calcmode="lin" valueType="num">
                                      <p:cBhvr>
                                        <p:cTn id="35"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childTnLst>
                          </p:cTn>
                        </p:par>
                        <p:par>
                          <p:cTn id="47" fill="hold">
                            <p:stCondLst>
                              <p:cond delay="500"/>
                            </p:stCondLst>
                            <p:childTnLst>
                              <p:par>
                                <p:cTn id="48" presetID="17" presetClass="entr" presetSubtype="1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64534"/>
                                        </p:tgtEl>
                                        <p:attrNameLst>
                                          <p:attrName>style.visibility</p:attrName>
                                        </p:attrNameLst>
                                      </p:cBhvr>
                                      <p:to>
                                        <p:strVal val="visible"/>
                                      </p:to>
                                    </p:set>
                                    <p:anim calcmode="lin" valueType="num">
                                      <p:cBhvr>
                                        <p:cTn id="56" dur="500" fill="hold"/>
                                        <p:tgtEl>
                                          <p:spTgt spid="64534"/>
                                        </p:tgtEl>
                                        <p:attrNameLst>
                                          <p:attrName>ppt_w</p:attrName>
                                        </p:attrNameLst>
                                      </p:cBhvr>
                                      <p:tavLst>
                                        <p:tav tm="0">
                                          <p:val>
                                            <p:fltVal val="0"/>
                                          </p:val>
                                        </p:tav>
                                        <p:tav tm="100000">
                                          <p:val>
                                            <p:strVal val="#ppt_w"/>
                                          </p:val>
                                        </p:tav>
                                      </p:tavLst>
                                    </p:anim>
                                    <p:anim calcmode="lin" valueType="num">
                                      <p:cBhvr>
                                        <p:cTn id="57" dur="500" fill="hold"/>
                                        <p:tgtEl>
                                          <p:spTgt spid="64534"/>
                                        </p:tgtEl>
                                        <p:attrNameLst>
                                          <p:attrName>ppt_h</p:attrName>
                                        </p:attrNameLst>
                                      </p:cBhvr>
                                      <p:tavLst>
                                        <p:tav tm="0">
                                          <p:val>
                                            <p:strVal val="#ppt_h"/>
                                          </p:val>
                                        </p:tav>
                                        <p:tav tm="100000">
                                          <p:val>
                                            <p:strVal val="#ppt_h"/>
                                          </p:val>
                                        </p:tav>
                                      </p:tavLst>
                                    </p:anim>
                                  </p:childTnLst>
                                </p:cTn>
                              </p:par>
                            </p:childTnLst>
                          </p:cTn>
                        </p:par>
                        <p:par>
                          <p:cTn id="58" fill="hold">
                            <p:stCondLst>
                              <p:cond delay="500"/>
                            </p:stCondLst>
                            <p:childTnLst>
                              <p:par>
                                <p:cTn id="59" presetID="47" presetClass="entr" presetSubtype="0" fill="hold" nodeType="afterEffect">
                                  <p:stCondLst>
                                    <p:cond delay="0"/>
                                  </p:stCondLst>
                                  <p:childTnLst>
                                    <p:set>
                                      <p:cBhvr>
                                        <p:cTn id="60" dur="1" fill="hold">
                                          <p:stCondLst>
                                            <p:cond delay="0"/>
                                          </p:stCondLst>
                                        </p:cTn>
                                        <p:tgtEl>
                                          <p:spTgt spid="64529"/>
                                        </p:tgtEl>
                                        <p:attrNameLst>
                                          <p:attrName>style.visibility</p:attrName>
                                        </p:attrNameLst>
                                      </p:cBhvr>
                                      <p:to>
                                        <p:strVal val="visible"/>
                                      </p:to>
                                    </p:set>
                                    <p:animEffect transition="in" filter="fade">
                                      <p:cBhvr>
                                        <p:cTn id="61" dur="1000"/>
                                        <p:tgtEl>
                                          <p:spTgt spid="64529"/>
                                        </p:tgtEl>
                                      </p:cBhvr>
                                    </p:animEffect>
                                    <p:anim calcmode="lin" valueType="num">
                                      <p:cBhvr>
                                        <p:cTn id="62" dur="1000" fill="hold"/>
                                        <p:tgtEl>
                                          <p:spTgt spid="64529"/>
                                        </p:tgtEl>
                                        <p:attrNameLst>
                                          <p:attrName>ppt_x</p:attrName>
                                        </p:attrNameLst>
                                      </p:cBhvr>
                                      <p:tavLst>
                                        <p:tav tm="0">
                                          <p:val>
                                            <p:strVal val="#ppt_x"/>
                                          </p:val>
                                        </p:tav>
                                        <p:tav tm="100000">
                                          <p:val>
                                            <p:strVal val="#ppt_x"/>
                                          </p:val>
                                        </p:tav>
                                      </p:tavLst>
                                    </p:anim>
                                    <p:anim calcmode="lin" valueType="num">
                                      <p:cBhvr>
                                        <p:cTn id="63" dur="1000" fill="hold"/>
                                        <p:tgtEl>
                                          <p:spTgt spid="64529"/>
                                        </p:tgtEl>
                                        <p:attrNameLst>
                                          <p:attrName>ppt_y</p:attrName>
                                        </p:attrNameLst>
                                      </p:cBhvr>
                                      <p:tavLst>
                                        <p:tav tm="0">
                                          <p:val>
                                            <p:strVal val="#ppt_y-.1"/>
                                          </p:val>
                                        </p:tav>
                                        <p:tav tm="100000">
                                          <p:val>
                                            <p:strVal val="#ppt_y"/>
                                          </p:val>
                                        </p:tav>
                                      </p:tavLst>
                                    </p:anim>
                                  </p:childTnLst>
                                </p:cTn>
                              </p:par>
                            </p:childTnLst>
                          </p:cTn>
                        </p:par>
                        <p:par>
                          <p:cTn id="64" fill="hold">
                            <p:stCondLst>
                              <p:cond delay="1500"/>
                            </p:stCondLst>
                            <p:childTnLst>
                              <p:par>
                                <p:cTn id="65" presetID="2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64528"/>
                                        </p:tgtEl>
                                        <p:attrNameLst>
                                          <p:attrName>style.visibility</p:attrName>
                                        </p:attrNameLst>
                                      </p:cBhvr>
                                      <p:to>
                                        <p:strVal val="visible"/>
                                      </p:to>
                                    </p:set>
                                    <p:animEffect transition="in" filter="fade">
                                      <p:cBhvr>
                                        <p:cTn id="73" dur="1000"/>
                                        <p:tgtEl>
                                          <p:spTgt spid="64528"/>
                                        </p:tgtEl>
                                      </p:cBhvr>
                                    </p:animEffect>
                                    <p:anim calcmode="lin" valueType="num">
                                      <p:cBhvr>
                                        <p:cTn id="74" dur="1000" fill="hold"/>
                                        <p:tgtEl>
                                          <p:spTgt spid="64528"/>
                                        </p:tgtEl>
                                        <p:attrNameLst>
                                          <p:attrName>ppt_x</p:attrName>
                                        </p:attrNameLst>
                                      </p:cBhvr>
                                      <p:tavLst>
                                        <p:tav tm="0">
                                          <p:val>
                                            <p:strVal val="#ppt_x"/>
                                          </p:val>
                                        </p:tav>
                                        <p:tav tm="100000">
                                          <p:val>
                                            <p:strVal val="#ppt_x"/>
                                          </p:val>
                                        </p:tav>
                                      </p:tavLst>
                                    </p:anim>
                                    <p:anim calcmode="lin" valueType="num">
                                      <p:cBhvr>
                                        <p:cTn id="75" dur="1000" fill="hold"/>
                                        <p:tgtEl>
                                          <p:spTgt spid="64528"/>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3" presetClass="entr" presetSubtype="16" fill="hold" grpId="0" nodeType="after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64523"/>
                                        </p:tgtEl>
                                        <p:attrNameLst>
                                          <p:attrName>style.visibility</p:attrName>
                                        </p:attrNameLst>
                                      </p:cBhvr>
                                      <p:to>
                                        <p:strVal val="visible"/>
                                      </p:to>
                                    </p:set>
                                    <p:animEffect transition="in" filter="fade">
                                      <p:cBhvr>
                                        <p:cTn id="85" dur="1000"/>
                                        <p:tgtEl>
                                          <p:spTgt spid="64523"/>
                                        </p:tgtEl>
                                      </p:cBhvr>
                                    </p:animEffect>
                                    <p:anim calcmode="lin" valueType="num">
                                      <p:cBhvr>
                                        <p:cTn id="86" dur="1000" fill="hold"/>
                                        <p:tgtEl>
                                          <p:spTgt spid="64523"/>
                                        </p:tgtEl>
                                        <p:attrNameLst>
                                          <p:attrName>ppt_x</p:attrName>
                                        </p:attrNameLst>
                                      </p:cBhvr>
                                      <p:tavLst>
                                        <p:tav tm="0">
                                          <p:val>
                                            <p:strVal val="#ppt_x"/>
                                          </p:val>
                                        </p:tav>
                                        <p:tav tm="100000">
                                          <p:val>
                                            <p:strVal val="#ppt_x"/>
                                          </p:val>
                                        </p:tav>
                                      </p:tavLst>
                                    </p:anim>
                                    <p:anim calcmode="lin" valueType="num">
                                      <p:cBhvr>
                                        <p:cTn id="87" dur="1000" fill="hold"/>
                                        <p:tgtEl>
                                          <p:spTgt spid="64523"/>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23" presetClass="entr" presetSubtype="16"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p:cTn id="91" dur="500" fill="hold"/>
                                        <p:tgtEl>
                                          <p:spTgt spid="65"/>
                                        </p:tgtEl>
                                        <p:attrNameLst>
                                          <p:attrName>ppt_w</p:attrName>
                                        </p:attrNameLst>
                                      </p:cBhvr>
                                      <p:tavLst>
                                        <p:tav tm="0">
                                          <p:val>
                                            <p:fltVal val="0"/>
                                          </p:val>
                                        </p:tav>
                                        <p:tav tm="100000">
                                          <p:val>
                                            <p:strVal val="#ppt_w"/>
                                          </p:val>
                                        </p:tav>
                                      </p:tavLst>
                                    </p:anim>
                                    <p:anim calcmode="lin" valueType="num">
                                      <p:cBhvr>
                                        <p:cTn id="92" dur="500" fill="hold"/>
                                        <p:tgtEl>
                                          <p:spTgt spid="65"/>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64518"/>
                                        </p:tgtEl>
                                        <p:attrNameLst>
                                          <p:attrName>style.visibility</p:attrName>
                                        </p:attrNameLst>
                                      </p:cBhvr>
                                      <p:to>
                                        <p:strVal val="visible"/>
                                      </p:to>
                                    </p:set>
                                    <p:animEffect transition="in" filter="fade">
                                      <p:cBhvr>
                                        <p:cTn id="97" dur="1000"/>
                                        <p:tgtEl>
                                          <p:spTgt spid="64518"/>
                                        </p:tgtEl>
                                      </p:cBhvr>
                                    </p:animEffect>
                                    <p:anim calcmode="lin" valueType="num">
                                      <p:cBhvr>
                                        <p:cTn id="98" dur="1000" fill="hold"/>
                                        <p:tgtEl>
                                          <p:spTgt spid="64518"/>
                                        </p:tgtEl>
                                        <p:attrNameLst>
                                          <p:attrName>ppt_x</p:attrName>
                                        </p:attrNameLst>
                                      </p:cBhvr>
                                      <p:tavLst>
                                        <p:tav tm="0">
                                          <p:val>
                                            <p:strVal val="#ppt_x"/>
                                          </p:val>
                                        </p:tav>
                                        <p:tav tm="100000">
                                          <p:val>
                                            <p:strVal val="#ppt_x"/>
                                          </p:val>
                                        </p:tav>
                                      </p:tavLst>
                                    </p:anim>
                                    <p:anim calcmode="lin" valueType="num">
                                      <p:cBhvr>
                                        <p:cTn id="99" dur="1000" fill="hold"/>
                                        <p:tgtEl>
                                          <p:spTgt spid="64518"/>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23" presetClass="entr" presetSubtype="16"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p:cTn id="103" dur="500" fill="hold"/>
                                        <p:tgtEl>
                                          <p:spTgt spid="62"/>
                                        </p:tgtEl>
                                        <p:attrNameLst>
                                          <p:attrName>ppt_w</p:attrName>
                                        </p:attrNameLst>
                                      </p:cBhvr>
                                      <p:tavLst>
                                        <p:tav tm="0">
                                          <p:val>
                                            <p:fltVal val="0"/>
                                          </p:val>
                                        </p:tav>
                                        <p:tav tm="100000">
                                          <p:val>
                                            <p:strVal val="#ppt_w"/>
                                          </p:val>
                                        </p:tav>
                                      </p:tavLst>
                                    </p:anim>
                                    <p:anim calcmode="lin" valueType="num">
                                      <p:cBhvr>
                                        <p:cTn id="104" dur="500" fill="hold"/>
                                        <p:tgtEl>
                                          <p:spTgt spid="62"/>
                                        </p:tgtEl>
                                        <p:attrNameLst>
                                          <p:attrName>ppt_h</p:attrName>
                                        </p:attrNameLst>
                                      </p:cBhvr>
                                      <p:tavLst>
                                        <p:tav tm="0">
                                          <p:val>
                                            <p:fltVal val="0"/>
                                          </p:val>
                                        </p:tav>
                                        <p:tav tm="100000">
                                          <p:val>
                                            <p:strVal val="#ppt_h"/>
                                          </p:val>
                                        </p:tav>
                                      </p:tavLst>
                                    </p:anim>
                                  </p:childTnLst>
                                </p:cTn>
                              </p:par>
                            </p:childTnLst>
                          </p:cTn>
                        </p:par>
                        <p:par>
                          <p:cTn id="105" fill="hold">
                            <p:stCondLst>
                              <p:cond delay="1500"/>
                            </p:stCondLst>
                            <p:childTnLst>
                              <p:par>
                                <p:cTn id="106" presetID="23" presetClass="entr" presetSubtype="16"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500" fill="hold"/>
                                        <p:tgtEl>
                                          <p:spTgt spid="66"/>
                                        </p:tgtEl>
                                        <p:attrNameLst>
                                          <p:attrName>ppt_w</p:attrName>
                                        </p:attrNameLst>
                                      </p:cBhvr>
                                      <p:tavLst>
                                        <p:tav tm="0">
                                          <p:val>
                                            <p:fltVal val="0"/>
                                          </p:val>
                                        </p:tav>
                                        <p:tav tm="100000">
                                          <p:val>
                                            <p:strVal val="#ppt_w"/>
                                          </p:val>
                                        </p:tav>
                                      </p:tavLst>
                                    </p:anim>
                                    <p:anim calcmode="lin" valueType="num">
                                      <p:cBhvr>
                                        <p:cTn id="109" dur="500" fill="hold"/>
                                        <p:tgtEl>
                                          <p:spTgt spid="66"/>
                                        </p:tgtEl>
                                        <p:attrNameLst>
                                          <p:attrName>ppt_h</p:attrName>
                                        </p:attrNameLst>
                                      </p:cBhvr>
                                      <p:tavLst>
                                        <p:tav tm="0">
                                          <p:val>
                                            <p:fltVal val="0"/>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17" presetClass="entr" presetSubtype="10" fill="hold" grpId="0" nodeType="clickEffect">
                                  <p:stCondLst>
                                    <p:cond delay="0"/>
                                  </p:stCondLst>
                                  <p:childTnLst>
                                    <p:set>
                                      <p:cBhvr>
                                        <p:cTn id="113" dur="1" fill="hold">
                                          <p:stCondLst>
                                            <p:cond delay="0"/>
                                          </p:stCondLst>
                                        </p:cTn>
                                        <p:tgtEl>
                                          <p:spTgt spid="64535"/>
                                        </p:tgtEl>
                                        <p:attrNameLst>
                                          <p:attrName>style.visibility</p:attrName>
                                        </p:attrNameLst>
                                      </p:cBhvr>
                                      <p:to>
                                        <p:strVal val="visible"/>
                                      </p:to>
                                    </p:set>
                                    <p:anim calcmode="lin" valueType="num">
                                      <p:cBhvr>
                                        <p:cTn id="114" dur="500" fill="hold"/>
                                        <p:tgtEl>
                                          <p:spTgt spid="64535"/>
                                        </p:tgtEl>
                                        <p:attrNameLst>
                                          <p:attrName>ppt_w</p:attrName>
                                        </p:attrNameLst>
                                      </p:cBhvr>
                                      <p:tavLst>
                                        <p:tav tm="0">
                                          <p:val>
                                            <p:fltVal val="0"/>
                                          </p:val>
                                        </p:tav>
                                        <p:tav tm="100000">
                                          <p:val>
                                            <p:strVal val="#ppt_w"/>
                                          </p:val>
                                        </p:tav>
                                      </p:tavLst>
                                    </p:anim>
                                    <p:anim calcmode="lin" valueType="num">
                                      <p:cBhvr>
                                        <p:cTn id="115" dur="500" fill="hold"/>
                                        <p:tgtEl>
                                          <p:spTgt spid="64535"/>
                                        </p:tgtEl>
                                        <p:attrNameLst>
                                          <p:attrName>ppt_h</p:attrName>
                                        </p:attrNameLst>
                                      </p:cBhvr>
                                      <p:tavLst>
                                        <p:tav tm="0">
                                          <p:val>
                                            <p:strVal val="#ppt_h"/>
                                          </p:val>
                                        </p:tav>
                                        <p:tav tm="100000">
                                          <p:val>
                                            <p:strVal val="#ppt_h"/>
                                          </p:val>
                                        </p:tav>
                                      </p:tavLst>
                                    </p:anim>
                                  </p:childTnLst>
                                </p:cTn>
                              </p:par>
                            </p:childTnLst>
                          </p:cTn>
                        </p:par>
                        <p:par>
                          <p:cTn id="116" fill="hold">
                            <p:stCondLst>
                              <p:cond delay="500"/>
                            </p:stCondLst>
                            <p:childTnLst>
                              <p:par>
                                <p:cTn id="117" presetID="47" presetClass="entr" presetSubtype="0" fill="hold" nodeType="afterEffect">
                                  <p:stCondLst>
                                    <p:cond delay="0"/>
                                  </p:stCondLst>
                                  <p:childTnLst>
                                    <p:set>
                                      <p:cBhvr>
                                        <p:cTn id="118" dur="1" fill="hold">
                                          <p:stCondLst>
                                            <p:cond delay="0"/>
                                          </p:stCondLst>
                                        </p:cTn>
                                        <p:tgtEl>
                                          <p:spTgt spid="64530"/>
                                        </p:tgtEl>
                                        <p:attrNameLst>
                                          <p:attrName>style.visibility</p:attrName>
                                        </p:attrNameLst>
                                      </p:cBhvr>
                                      <p:to>
                                        <p:strVal val="visible"/>
                                      </p:to>
                                    </p:set>
                                    <p:animEffect transition="in" filter="fade">
                                      <p:cBhvr>
                                        <p:cTn id="119" dur="1000"/>
                                        <p:tgtEl>
                                          <p:spTgt spid="64530"/>
                                        </p:tgtEl>
                                      </p:cBhvr>
                                    </p:animEffect>
                                    <p:anim calcmode="lin" valueType="num">
                                      <p:cBhvr>
                                        <p:cTn id="120" dur="1000" fill="hold"/>
                                        <p:tgtEl>
                                          <p:spTgt spid="64530"/>
                                        </p:tgtEl>
                                        <p:attrNameLst>
                                          <p:attrName>ppt_x</p:attrName>
                                        </p:attrNameLst>
                                      </p:cBhvr>
                                      <p:tavLst>
                                        <p:tav tm="0">
                                          <p:val>
                                            <p:strVal val="#ppt_x"/>
                                          </p:val>
                                        </p:tav>
                                        <p:tav tm="100000">
                                          <p:val>
                                            <p:strVal val="#ppt_x"/>
                                          </p:val>
                                        </p:tav>
                                      </p:tavLst>
                                    </p:anim>
                                    <p:anim calcmode="lin" valueType="num">
                                      <p:cBhvr>
                                        <p:cTn id="121" dur="1000" fill="hold"/>
                                        <p:tgtEl>
                                          <p:spTgt spid="6453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7" presetClass="entr" presetSubtype="10" fill="hold" grpId="0" nodeType="clickEffect">
                                  <p:stCondLst>
                                    <p:cond delay="0"/>
                                  </p:stCondLst>
                                  <p:childTnLst>
                                    <p:set>
                                      <p:cBhvr>
                                        <p:cTn id="125" dur="1" fill="hold">
                                          <p:stCondLst>
                                            <p:cond delay="0"/>
                                          </p:stCondLst>
                                        </p:cTn>
                                        <p:tgtEl>
                                          <p:spTgt spid="64553"/>
                                        </p:tgtEl>
                                        <p:attrNameLst>
                                          <p:attrName>style.visibility</p:attrName>
                                        </p:attrNameLst>
                                      </p:cBhvr>
                                      <p:to>
                                        <p:strVal val="visible"/>
                                      </p:to>
                                    </p:set>
                                    <p:anim calcmode="lin" valueType="num">
                                      <p:cBhvr>
                                        <p:cTn id="126" dur="500" fill="hold"/>
                                        <p:tgtEl>
                                          <p:spTgt spid="64553"/>
                                        </p:tgtEl>
                                        <p:attrNameLst>
                                          <p:attrName>ppt_w</p:attrName>
                                        </p:attrNameLst>
                                      </p:cBhvr>
                                      <p:tavLst>
                                        <p:tav tm="0">
                                          <p:val>
                                            <p:fltVal val="0"/>
                                          </p:val>
                                        </p:tav>
                                        <p:tav tm="100000">
                                          <p:val>
                                            <p:strVal val="#ppt_w"/>
                                          </p:val>
                                        </p:tav>
                                      </p:tavLst>
                                    </p:anim>
                                    <p:anim calcmode="lin" valueType="num">
                                      <p:cBhvr>
                                        <p:cTn id="127" dur="500" fill="hold"/>
                                        <p:tgtEl>
                                          <p:spTgt spid="64553"/>
                                        </p:tgtEl>
                                        <p:attrNameLst>
                                          <p:attrName>ppt_h</p:attrName>
                                        </p:attrNameLst>
                                      </p:cBhvr>
                                      <p:tavLst>
                                        <p:tav tm="0">
                                          <p:val>
                                            <p:strVal val="#ppt_h"/>
                                          </p:val>
                                        </p:tav>
                                        <p:tav tm="100000">
                                          <p:val>
                                            <p:strVal val="#ppt_h"/>
                                          </p:val>
                                        </p:tav>
                                      </p:tavLst>
                                    </p:anim>
                                  </p:childTnLst>
                                </p:cTn>
                              </p:par>
                            </p:childTnLst>
                          </p:cTn>
                        </p:par>
                        <p:par>
                          <p:cTn id="128" fill="hold">
                            <p:stCondLst>
                              <p:cond delay="500"/>
                            </p:stCondLst>
                            <p:childTnLst>
                              <p:par>
                                <p:cTn id="129" presetID="22" presetClass="entr" presetSubtype="4" fill="hold" grpId="0" nodeType="afterEffect">
                                  <p:stCondLst>
                                    <p:cond delay="0"/>
                                  </p:stCondLst>
                                  <p:childTnLst>
                                    <p:set>
                                      <p:cBhvr>
                                        <p:cTn id="130" dur="1" fill="hold">
                                          <p:stCondLst>
                                            <p:cond delay="0"/>
                                          </p:stCondLst>
                                        </p:cTn>
                                        <p:tgtEl>
                                          <p:spTgt spid="64555"/>
                                        </p:tgtEl>
                                        <p:attrNameLst>
                                          <p:attrName>style.visibility</p:attrName>
                                        </p:attrNameLst>
                                      </p:cBhvr>
                                      <p:to>
                                        <p:strVal val="visible"/>
                                      </p:to>
                                    </p:set>
                                    <p:animEffect transition="in" filter="wipe(down)">
                                      <p:cBhvr>
                                        <p:cTn id="131" dur="500"/>
                                        <p:tgtEl>
                                          <p:spTgt spid="64555"/>
                                        </p:tgtEl>
                                      </p:cBhvr>
                                    </p:animEffect>
                                  </p:childTnLst>
                                </p:cTn>
                              </p:par>
                            </p:childTnLst>
                          </p:cTn>
                        </p:par>
                        <p:par>
                          <p:cTn id="132" fill="hold">
                            <p:stCondLst>
                              <p:cond delay="1000"/>
                            </p:stCondLst>
                            <p:childTnLst>
                              <p:par>
                                <p:cTn id="133" presetID="17" presetClass="entr" presetSubtype="10" fill="hold" grpId="0" nodeType="afterEffect">
                                  <p:stCondLst>
                                    <p:cond delay="0"/>
                                  </p:stCondLst>
                                  <p:childTnLst>
                                    <p:set>
                                      <p:cBhvr>
                                        <p:cTn id="134" dur="1" fill="hold">
                                          <p:stCondLst>
                                            <p:cond delay="0"/>
                                          </p:stCondLst>
                                        </p:cTn>
                                        <p:tgtEl>
                                          <p:spTgt spid="64550"/>
                                        </p:tgtEl>
                                        <p:attrNameLst>
                                          <p:attrName>style.visibility</p:attrName>
                                        </p:attrNameLst>
                                      </p:cBhvr>
                                      <p:to>
                                        <p:strVal val="visible"/>
                                      </p:to>
                                    </p:set>
                                    <p:anim calcmode="lin" valueType="num">
                                      <p:cBhvr>
                                        <p:cTn id="135" dur="500" fill="hold"/>
                                        <p:tgtEl>
                                          <p:spTgt spid="64550"/>
                                        </p:tgtEl>
                                        <p:attrNameLst>
                                          <p:attrName>ppt_w</p:attrName>
                                        </p:attrNameLst>
                                      </p:cBhvr>
                                      <p:tavLst>
                                        <p:tav tm="0">
                                          <p:val>
                                            <p:fltVal val="0"/>
                                          </p:val>
                                        </p:tav>
                                        <p:tav tm="100000">
                                          <p:val>
                                            <p:strVal val="#ppt_w"/>
                                          </p:val>
                                        </p:tav>
                                      </p:tavLst>
                                    </p:anim>
                                    <p:anim calcmode="lin" valueType="num">
                                      <p:cBhvr>
                                        <p:cTn id="136" dur="500" fill="hold"/>
                                        <p:tgtEl>
                                          <p:spTgt spid="64550"/>
                                        </p:tgtEl>
                                        <p:attrNameLst>
                                          <p:attrName>ppt_h</p:attrName>
                                        </p:attrNameLst>
                                      </p:cBhvr>
                                      <p:tavLst>
                                        <p:tav tm="0">
                                          <p:val>
                                            <p:strVal val="#ppt_h"/>
                                          </p:val>
                                        </p:tav>
                                        <p:tav tm="100000">
                                          <p:val>
                                            <p:strVal val="#ppt_h"/>
                                          </p:val>
                                        </p:tav>
                                      </p:tavLst>
                                    </p:anim>
                                  </p:childTnLst>
                                </p:cTn>
                              </p:par>
                            </p:childTnLst>
                          </p:cTn>
                        </p:par>
                        <p:par>
                          <p:cTn id="137" fill="hold">
                            <p:stCondLst>
                              <p:cond delay="1500"/>
                            </p:stCondLst>
                            <p:childTnLst>
                              <p:par>
                                <p:cTn id="138" presetID="22" presetClass="entr" presetSubtype="4" fill="hold" grpId="0" nodeType="afterEffect">
                                  <p:stCondLst>
                                    <p:cond delay="0"/>
                                  </p:stCondLst>
                                  <p:childTnLst>
                                    <p:set>
                                      <p:cBhvr>
                                        <p:cTn id="139" dur="1" fill="hold">
                                          <p:stCondLst>
                                            <p:cond delay="0"/>
                                          </p:stCondLst>
                                        </p:cTn>
                                        <p:tgtEl>
                                          <p:spTgt spid="64554"/>
                                        </p:tgtEl>
                                        <p:attrNameLst>
                                          <p:attrName>style.visibility</p:attrName>
                                        </p:attrNameLst>
                                      </p:cBhvr>
                                      <p:to>
                                        <p:strVal val="visible"/>
                                      </p:to>
                                    </p:set>
                                    <p:animEffect transition="in" filter="wipe(down)">
                                      <p:cBhvr>
                                        <p:cTn id="140" dur="500"/>
                                        <p:tgtEl>
                                          <p:spTgt spid="64554"/>
                                        </p:tgtEl>
                                      </p:cBhvr>
                                    </p:animEffect>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nodeType="clickEffect">
                                  <p:stCondLst>
                                    <p:cond delay="0"/>
                                  </p:stCondLst>
                                  <p:childTnLst>
                                    <p:set>
                                      <p:cBhvr>
                                        <p:cTn id="144" dur="1" fill="hold">
                                          <p:stCondLst>
                                            <p:cond delay="0"/>
                                          </p:stCondLst>
                                        </p:cTn>
                                        <p:tgtEl>
                                          <p:spTgt spid="64549"/>
                                        </p:tgtEl>
                                        <p:attrNameLst>
                                          <p:attrName>style.visibility</p:attrName>
                                        </p:attrNameLst>
                                      </p:cBhvr>
                                      <p:to>
                                        <p:strVal val="visible"/>
                                      </p:to>
                                    </p:set>
                                    <p:animEffect transition="in" filter="fade">
                                      <p:cBhvr>
                                        <p:cTn id="145" dur="1000"/>
                                        <p:tgtEl>
                                          <p:spTgt spid="64549"/>
                                        </p:tgtEl>
                                      </p:cBhvr>
                                    </p:animEffect>
                                    <p:anim calcmode="lin" valueType="num">
                                      <p:cBhvr>
                                        <p:cTn id="146" dur="1000" fill="hold"/>
                                        <p:tgtEl>
                                          <p:spTgt spid="64549"/>
                                        </p:tgtEl>
                                        <p:attrNameLst>
                                          <p:attrName>ppt_x</p:attrName>
                                        </p:attrNameLst>
                                      </p:cBhvr>
                                      <p:tavLst>
                                        <p:tav tm="0">
                                          <p:val>
                                            <p:strVal val="#ppt_x"/>
                                          </p:val>
                                        </p:tav>
                                        <p:tav tm="100000">
                                          <p:val>
                                            <p:strVal val="#ppt_x"/>
                                          </p:val>
                                        </p:tav>
                                      </p:tavLst>
                                    </p:anim>
                                    <p:anim calcmode="lin" valueType="num">
                                      <p:cBhvr>
                                        <p:cTn id="147" dur="1000" fill="hold"/>
                                        <p:tgtEl>
                                          <p:spTgt spid="64549"/>
                                        </p:tgtEl>
                                        <p:attrNameLst>
                                          <p:attrName>ppt_y</p:attrName>
                                        </p:attrNameLst>
                                      </p:cBhvr>
                                      <p:tavLst>
                                        <p:tav tm="0">
                                          <p:val>
                                            <p:strVal val="#ppt_y-.1"/>
                                          </p:val>
                                        </p:tav>
                                        <p:tav tm="100000">
                                          <p:val>
                                            <p:strVal val="#ppt_y"/>
                                          </p:val>
                                        </p:tav>
                                      </p:tavLst>
                                    </p:anim>
                                  </p:childTnLst>
                                </p:cTn>
                              </p:par>
                            </p:childTnLst>
                          </p:cTn>
                        </p:par>
                        <p:par>
                          <p:cTn id="148" fill="hold">
                            <p:stCondLst>
                              <p:cond delay="1000"/>
                            </p:stCondLst>
                            <p:childTnLst>
                              <p:par>
                                <p:cTn id="149" presetID="22" presetClass="entr" presetSubtype="4" fill="hold" grpId="0" nodeType="afterEffect">
                                  <p:stCondLst>
                                    <p:cond delay="0"/>
                                  </p:stCondLst>
                                  <p:childTnLst>
                                    <p:set>
                                      <p:cBhvr>
                                        <p:cTn id="150" dur="1" fill="hold">
                                          <p:stCondLst>
                                            <p:cond delay="0"/>
                                          </p:stCondLst>
                                        </p:cTn>
                                        <p:tgtEl>
                                          <p:spTgt spid="64556"/>
                                        </p:tgtEl>
                                        <p:attrNameLst>
                                          <p:attrName>style.visibility</p:attrName>
                                        </p:attrNameLst>
                                      </p:cBhvr>
                                      <p:to>
                                        <p:strVal val="visible"/>
                                      </p:to>
                                    </p:set>
                                    <p:animEffect transition="in" filter="wipe(down)">
                                      <p:cBhvr>
                                        <p:cTn id="151" dur="500"/>
                                        <p:tgtEl>
                                          <p:spTgt spid="64556"/>
                                        </p:tgtEl>
                                      </p:cBhvr>
                                    </p:animEffect>
                                  </p:childTnLst>
                                </p:cTn>
                              </p:par>
                            </p:childTnLst>
                          </p:cTn>
                        </p:par>
                        <p:par>
                          <p:cTn id="152" fill="hold">
                            <p:stCondLst>
                              <p:cond delay="1500"/>
                            </p:stCondLst>
                            <p:childTnLst>
                              <p:par>
                                <p:cTn id="153" presetID="22" presetClass="entr" presetSubtype="4" fill="hold" grpId="0" nodeType="afterEffect">
                                  <p:stCondLst>
                                    <p:cond delay="0"/>
                                  </p:stCondLst>
                                  <p:childTnLst>
                                    <p:set>
                                      <p:cBhvr>
                                        <p:cTn id="154" dur="1" fill="hold">
                                          <p:stCondLst>
                                            <p:cond delay="0"/>
                                          </p:stCondLst>
                                        </p:cTn>
                                        <p:tgtEl>
                                          <p:spTgt spid="64557"/>
                                        </p:tgtEl>
                                        <p:attrNameLst>
                                          <p:attrName>style.visibility</p:attrName>
                                        </p:attrNameLst>
                                      </p:cBhvr>
                                      <p:to>
                                        <p:strVal val="visible"/>
                                      </p:to>
                                    </p:set>
                                    <p:animEffect transition="in" filter="wipe(down)">
                                      <p:cBhvr>
                                        <p:cTn id="155" dur="500"/>
                                        <p:tgtEl>
                                          <p:spTgt spid="64557"/>
                                        </p:tgtEl>
                                      </p:cBhvr>
                                    </p:animEffect>
                                  </p:childTnLst>
                                </p:cTn>
                              </p:par>
                            </p:childTnLst>
                          </p:cTn>
                        </p:par>
                      </p:childTnLst>
                    </p:cTn>
                  </p:par>
                  <p:par>
                    <p:cTn id="156" fill="hold">
                      <p:stCondLst>
                        <p:cond delay="indefinite"/>
                      </p:stCondLst>
                      <p:childTnLst>
                        <p:par>
                          <p:cTn id="157" fill="hold">
                            <p:stCondLst>
                              <p:cond delay="0"/>
                            </p:stCondLst>
                            <p:childTnLst>
                              <p:par>
                                <p:cTn id="158" presetID="47" presetClass="entr" presetSubtype="0" fill="hold" nodeType="clickEffect">
                                  <p:stCondLst>
                                    <p:cond delay="0"/>
                                  </p:stCondLst>
                                  <p:childTnLst>
                                    <p:set>
                                      <p:cBhvr>
                                        <p:cTn id="159" dur="1" fill="hold">
                                          <p:stCondLst>
                                            <p:cond delay="0"/>
                                          </p:stCondLst>
                                        </p:cTn>
                                        <p:tgtEl>
                                          <p:spTgt spid="64524"/>
                                        </p:tgtEl>
                                        <p:attrNameLst>
                                          <p:attrName>style.visibility</p:attrName>
                                        </p:attrNameLst>
                                      </p:cBhvr>
                                      <p:to>
                                        <p:strVal val="visible"/>
                                      </p:to>
                                    </p:set>
                                    <p:animEffect transition="in" filter="fade">
                                      <p:cBhvr>
                                        <p:cTn id="160" dur="1000"/>
                                        <p:tgtEl>
                                          <p:spTgt spid="64524"/>
                                        </p:tgtEl>
                                      </p:cBhvr>
                                    </p:animEffect>
                                    <p:anim calcmode="lin" valueType="num">
                                      <p:cBhvr>
                                        <p:cTn id="161" dur="1000" fill="hold"/>
                                        <p:tgtEl>
                                          <p:spTgt spid="64524"/>
                                        </p:tgtEl>
                                        <p:attrNameLst>
                                          <p:attrName>ppt_x</p:attrName>
                                        </p:attrNameLst>
                                      </p:cBhvr>
                                      <p:tavLst>
                                        <p:tav tm="0">
                                          <p:val>
                                            <p:strVal val="#ppt_x"/>
                                          </p:val>
                                        </p:tav>
                                        <p:tav tm="100000">
                                          <p:val>
                                            <p:strVal val="#ppt_x"/>
                                          </p:val>
                                        </p:tav>
                                      </p:tavLst>
                                    </p:anim>
                                    <p:anim calcmode="lin" valueType="num">
                                      <p:cBhvr>
                                        <p:cTn id="162" dur="1000" fill="hold"/>
                                        <p:tgtEl>
                                          <p:spTgt spid="64524"/>
                                        </p:tgtEl>
                                        <p:attrNameLst>
                                          <p:attrName>ppt_y</p:attrName>
                                        </p:attrNameLst>
                                      </p:cBhvr>
                                      <p:tavLst>
                                        <p:tav tm="0">
                                          <p:val>
                                            <p:strVal val="#ppt_y-.1"/>
                                          </p:val>
                                        </p:tav>
                                        <p:tav tm="100000">
                                          <p:val>
                                            <p:strVal val="#ppt_y"/>
                                          </p:val>
                                        </p:tav>
                                      </p:tavLst>
                                    </p:anim>
                                  </p:childTnLst>
                                </p:cTn>
                              </p:par>
                            </p:childTnLst>
                          </p:cTn>
                        </p:par>
                        <p:par>
                          <p:cTn id="163" fill="hold">
                            <p:stCondLst>
                              <p:cond delay="1000"/>
                            </p:stCondLst>
                            <p:childTnLst>
                              <p:par>
                                <p:cTn id="164" presetID="22" presetClass="entr" presetSubtype="4" fill="hold" grpId="0" nodeType="afterEffect">
                                  <p:stCondLst>
                                    <p:cond delay="0"/>
                                  </p:stCondLst>
                                  <p:childTnLst>
                                    <p:set>
                                      <p:cBhvr>
                                        <p:cTn id="165" dur="1" fill="hold">
                                          <p:stCondLst>
                                            <p:cond delay="0"/>
                                          </p:stCondLst>
                                        </p:cTn>
                                        <p:tgtEl>
                                          <p:spTgt spid="64560"/>
                                        </p:tgtEl>
                                        <p:attrNameLst>
                                          <p:attrName>style.visibility</p:attrName>
                                        </p:attrNameLst>
                                      </p:cBhvr>
                                      <p:to>
                                        <p:strVal val="visible"/>
                                      </p:to>
                                    </p:set>
                                    <p:animEffect transition="in" filter="wipe(down)">
                                      <p:cBhvr>
                                        <p:cTn id="166" dur="500"/>
                                        <p:tgtEl>
                                          <p:spTgt spid="64560"/>
                                        </p:tgtEl>
                                      </p:cBhvr>
                                    </p:animEffect>
                                  </p:childTnLst>
                                </p:cTn>
                              </p:par>
                            </p:childTnLst>
                          </p:cTn>
                        </p:par>
                        <p:par>
                          <p:cTn id="167" fill="hold">
                            <p:stCondLst>
                              <p:cond delay="1500"/>
                            </p:stCondLst>
                            <p:childTnLst>
                              <p:par>
                                <p:cTn id="168" presetID="17" presetClass="entr" presetSubtype="10" fill="hold" grpId="0" nodeType="afterEffect">
                                  <p:stCondLst>
                                    <p:cond delay="0"/>
                                  </p:stCondLst>
                                  <p:childTnLst>
                                    <p:set>
                                      <p:cBhvr>
                                        <p:cTn id="169" dur="1" fill="hold">
                                          <p:stCondLst>
                                            <p:cond delay="0"/>
                                          </p:stCondLst>
                                        </p:cTn>
                                        <p:tgtEl>
                                          <p:spTgt spid="64551"/>
                                        </p:tgtEl>
                                        <p:attrNameLst>
                                          <p:attrName>style.visibility</p:attrName>
                                        </p:attrNameLst>
                                      </p:cBhvr>
                                      <p:to>
                                        <p:strVal val="visible"/>
                                      </p:to>
                                    </p:set>
                                    <p:anim calcmode="lin" valueType="num">
                                      <p:cBhvr>
                                        <p:cTn id="170" dur="500" fill="hold"/>
                                        <p:tgtEl>
                                          <p:spTgt spid="64551"/>
                                        </p:tgtEl>
                                        <p:attrNameLst>
                                          <p:attrName>ppt_w</p:attrName>
                                        </p:attrNameLst>
                                      </p:cBhvr>
                                      <p:tavLst>
                                        <p:tav tm="0">
                                          <p:val>
                                            <p:fltVal val="0"/>
                                          </p:val>
                                        </p:tav>
                                        <p:tav tm="100000">
                                          <p:val>
                                            <p:strVal val="#ppt_w"/>
                                          </p:val>
                                        </p:tav>
                                      </p:tavLst>
                                    </p:anim>
                                    <p:anim calcmode="lin" valueType="num">
                                      <p:cBhvr>
                                        <p:cTn id="171" dur="500" fill="hold"/>
                                        <p:tgtEl>
                                          <p:spTgt spid="64551"/>
                                        </p:tgtEl>
                                        <p:attrNameLst>
                                          <p:attrName>ppt_h</p:attrName>
                                        </p:attrNameLst>
                                      </p:cBhvr>
                                      <p:tavLst>
                                        <p:tav tm="0">
                                          <p:val>
                                            <p:strVal val="#ppt_h"/>
                                          </p:val>
                                        </p:tav>
                                        <p:tav tm="100000">
                                          <p:val>
                                            <p:strVal val="#ppt_h"/>
                                          </p:val>
                                        </p:tav>
                                      </p:tavLst>
                                    </p:anim>
                                  </p:childTnLst>
                                </p:cTn>
                              </p:par>
                            </p:childTnLst>
                          </p:cTn>
                        </p:par>
                        <p:par>
                          <p:cTn id="172" fill="hold">
                            <p:stCondLst>
                              <p:cond delay="2000"/>
                            </p:stCondLst>
                            <p:childTnLst>
                              <p:par>
                                <p:cTn id="173" presetID="22" presetClass="entr" presetSubtype="4" fill="hold" grpId="0" nodeType="afterEffect">
                                  <p:stCondLst>
                                    <p:cond delay="0"/>
                                  </p:stCondLst>
                                  <p:childTnLst>
                                    <p:set>
                                      <p:cBhvr>
                                        <p:cTn id="174" dur="1" fill="hold">
                                          <p:stCondLst>
                                            <p:cond delay="0"/>
                                          </p:stCondLst>
                                        </p:cTn>
                                        <p:tgtEl>
                                          <p:spTgt spid="64558"/>
                                        </p:tgtEl>
                                        <p:attrNameLst>
                                          <p:attrName>style.visibility</p:attrName>
                                        </p:attrNameLst>
                                      </p:cBhvr>
                                      <p:to>
                                        <p:strVal val="visible"/>
                                      </p:to>
                                    </p:set>
                                    <p:animEffect transition="in" filter="wipe(down)">
                                      <p:cBhvr>
                                        <p:cTn id="175" dur="500"/>
                                        <p:tgtEl>
                                          <p:spTgt spid="64558"/>
                                        </p:tgtEl>
                                      </p:cBhvr>
                                    </p:animEffect>
                                  </p:childTnLst>
                                </p:cTn>
                              </p:par>
                            </p:childTnLst>
                          </p:cTn>
                        </p:par>
                      </p:childTnLst>
                    </p:cTn>
                  </p:par>
                  <p:par>
                    <p:cTn id="176" fill="hold">
                      <p:stCondLst>
                        <p:cond delay="indefinite"/>
                      </p:stCondLst>
                      <p:childTnLst>
                        <p:par>
                          <p:cTn id="177" fill="hold">
                            <p:stCondLst>
                              <p:cond delay="0"/>
                            </p:stCondLst>
                            <p:childTnLst>
                              <p:par>
                                <p:cTn id="178" presetID="47" presetClass="entr" presetSubtype="0" fill="hold" nodeType="clickEffect">
                                  <p:stCondLst>
                                    <p:cond delay="0"/>
                                  </p:stCondLst>
                                  <p:childTnLst>
                                    <p:set>
                                      <p:cBhvr>
                                        <p:cTn id="179" dur="1" fill="hold">
                                          <p:stCondLst>
                                            <p:cond delay="0"/>
                                          </p:stCondLst>
                                        </p:cTn>
                                        <p:tgtEl>
                                          <p:spTgt spid="64519"/>
                                        </p:tgtEl>
                                        <p:attrNameLst>
                                          <p:attrName>style.visibility</p:attrName>
                                        </p:attrNameLst>
                                      </p:cBhvr>
                                      <p:to>
                                        <p:strVal val="visible"/>
                                      </p:to>
                                    </p:set>
                                    <p:animEffect transition="in" filter="fade">
                                      <p:cBhvr>
                                        <p:cTn id="180" dur="1000"/>
                                        <p:tgtEl>
                                          <p:spTgt spid="64519"/>
                                        </p:tgtEl>
                                      </p:cBhvr>
                                    </p:animEffect>
                                    <p:anim calcmode="lin" valueType="num">
                                      <p:cBhvr>
                                        <p:cTn id="181" dur="1000" fill="hold"/>
                                        <p:tgtEl>
                                          <p:spTgt spid="64519"/>
                                        </p:tgtEl>
                                        <p:attrNameLst>
                                          <p:attrName>ppt_x</p:attrName>
                                        </p:attrNameLst>
                                      </p:cBhvr>
                                      <p:tavLst>
                                        <p:tav tm="0">
                                          <p:val>
                                            <p:strVal val="#ppt_x"/>
                                          </p:val>
                                        </p:tav>
                                        <p:tav tm="100000">
                                          <p:val>
                                            <p:strVal val="#ppt_x"/>
                                          </p:val>
                                        </p:tav>
                                      </p:tavLst>
                                    </p:anim>
                                    <p:anim calcmode="lin" valueType="num">
                                      <p:cBhvr>
                                        <p:cTn id="182" dur="1000" fill="hold"/>
                                        <p:tgtEl>
                                          <p:spTgt spid="64519"/>
                                        </p:tgtEl>
                                        <p:attrNameLst>
                                          <p:attrName>ppt_y</p:attrName>
                                        </p:attrNameLst>
                                      </p:cBhvr>
                                      <p:tavLst>
                                        <p:tav tm="0">
                                          <p:val>
                                            <p:strVal val="#ppt_y-.1"/>
                                          </p:val>
                                        </p:tav>
                                        <p:tav tm="100000">
                                          <p:val>
                                            <p:strVal val="#ppt_y"/>
                                          </p:val>
                                        </p:tav>
                                      </p:tavLst>
                                    </p:anim>
                                  </p:childTnLst>
                                </p:cTn>
                              </p:par>
                            </p:childTnLst>
                          </p:cTn>
                        </p:par>
                        <p:par>
                          <p:cTn id="183" fill="hold">
                            <p:stCondLst>
                              <p:cond delay="1000"/>
                            </p:stCondLst>
                            <p:childTnLst>
                              <p:par>
                                <p:cTn id="184" presetID="22" presetClass="entr" presetSubtype="4" fill="hold" grpId="0" nodeType="afterEffect">
                                  <p:stCondLst>
                                    <p:cond delay="0"/>
                                  </p:stCondLst>
                                  <p:childTnLst>
                                    <p:set>
                                      <p:cBhvr>
                                        <p:cTn id="185" dur="1" fill="hold">
                                          <p:stCondLst>
                                            <p:cond delay="0"/>
                                          </p:stCondLst>
                                        </p:cTn>
                                        <p:tgtEl>
                                          <p:spTgt spid="64561"/>
                                        </p:tgtEl>
                                        <p:attrNameLst>
                                          <p:attrName>style.visibility</p:attrName>
                                        </p:attrNameLst>
                                      </p:cBhvr>
                                      <p:to>
                                        <p:strVal val="visible"/>
                                      </p:to>
                                    </p:set>
                                    <p:animEffect transition="in" filter="wipe(down)">
                                      <p:cBhvr>
                                        <p:cTn id="186" dur="500"/>
                                        <p:tgtEl>
                                          <p:spTgt spid="64561"/>
                                        </p:tgtEl>
                                      </p:cBhvr>
                                    </p:animEffect>
                                  </p:childTnLst>
                                </p:cTn>
                              </p:par>
                            </p:childTnLst>
                          </p:cTn>
                        </p:par>
                      </p:childTnLst>
                    </p:cTn>
                  </p:par>
                  <p:par>
                    <p:cTn id="187" fill="hold">
                      <p:stCondLst>
                        <p:cond delay="indefinite"/>
                      </p:stCondLst>
                      <p:childTnLst>
                        <p:par>
                          <p:cTn id="188" fill="hold">
                            <p:stCondLst>
                              <p:cond delay="0"/>
                            </p:stCondLst>
                            <p:childTnLst>
                              <p:par>
                                <p:cTn id="189" presetID="17" presetClass="entr" presetSubtype="10" fill="hold" grpId="0" nodeType="clickEffect">
                                  <p:stCondLst>
                                    <p:cond delay="0"/>
                                  </p:stCondLst>
                                  <p:childTnLst>
                                    <p:set>
                                      <p:cBhvr>
                                        <p:cTn id="190" dur="1" fill="hold">
                                          <p:stCondLst>
                                            <p:cond delay="0"/>
                                          </p:stCondLst>
                                        </p:cTn>
                                        <p:tgtEl>
                                          <p:spTgt spid="64552"/>
                                        </p:tgtEl>
                                        <p:attrNameLst>
                                          <p:attrName>style.visibility</p:attrName>
                                        </p:attrNameLst>
                                      </p:cBhvr>
                                      <p:to>
                                        <p:strVal val="visible"/>
                                      </p:to>
                                    </p:set>
                                    <p:anim calcmode="lin" valueType="num">
                                      <p:cBhvr>
                                        <p:cTn id="191" dur="500" fill="hold"/>
                                        <p:tgtEl>
                                          <p:spTgt spid="64552"/>
                                        </p:tgtEl>
                                        <p:attrNameLst>
                                          <p:attrName>ppt_w</p:attrName>
                                        </p:attrNameLst>
                                      </p:cBhvr>
                                      <p:tavLst>
                                        <p:tav tm="0">
                                          <p:val>
                                            <p:fltVal val="0"/>
                                          </p:val>
                                        </p:tav>
                                        <p:tav tm="100000">
                                          <p:val>
                                            <p:strVal val="#ppt_w"/>
                                          </p:val>
                                        </p:tav>
                                      </p:tavLst>
                                    </p:anim>
                                    <p:anim calcmode="lin" valueType="num">
                                      <p:cBhvr>
                                        <p:cTn id="192" dur="500" fill="hold"/>
                                        <p:tgtEl>
                                          <p:spTgt spid="64552"/>
                                        </p:tgtEl>
                                        <p:attrNameLst>
                                          <p:attrName>ppt_h</p:attrName>
                                        </p:attrNameLst>
                                      </p:cBhvr>
                                      <p:tavLst>
                                        <p:tav tm="0">
                                          <p:val>
                                            <p:strVal val="#ppt_h"/>
                                          </p:val>
                                        </p:tav>
                                        <p:tav tm="100000">
                                          <p:val>
                                            <p:strVal val="#ppt_h"/>
                                          </p:val>
                                        </p:tav>
                                      </p:tavLst>
                                    </p:anim>
                                  </p:childTnLst>
                                </p:cTn>
                              </p:par>
                            </p:childTnLst>
                          </p:cTn>
                        </p:par>
                        <p:par>
                          <p:cTn id="193" fill="hold">
                            <p:stCondLst>
                              <p:cond delay="500"/>
                            </p:stCondLst>
                            <p:childTnLst>
                              <p:par>
                                <p:cTn id="194" presetID="22" presetClass="entr" presetSubtype="4" fill="hold" grpId="0" nodeType="afterEffect">
                                  <p:stCondLst>
                                    <p:cond delay="0"/>
                                  </p:stCondLst>
                                  <p:childTnLst>
                                    <p:set>
                                      <p:cBhvr>
                                        <p:cTn id="195" dur="1" fill="hold">
                                          <p:stCondLst>
                                            <p:cond delay="0"/>
                                          </p:stCondLst>
                                        </p:cTn>
                                        <p:tgtEl>
                                          <p:spTgt spid="64559"/>
                                        </p:tgtEl>
                                        <p:attrNameLst>
                                          <p:attrName>style.visibility</p:attrName>
                                        </p:attrNameLst>
                                      </p:cBhvr>
                                      <p:to>
                                        <p:strVal val="visible"/>
                                      </p:to>
                                    </p:set>
                                    <p:animEffect transition="in" filter="wipe(down)">
                                      <p:cBhvr>
                                        <p:cTn id="196" dur="500"/>
                                        <p:tgtEl>
                                          <p:spTgt spid="64559"/>
                                        </p:tgtEl>
                                      </p:cBhvr>
                                    </p:animEffect>
                                  </p:childTnLst>
                                </p:cTn>
                              </p:par>
                            </p:childTnLst>
                          </p:cTn>
                        </p:par>
                      </p:childTnLst>
                    </p:cTn>
                  </p:par>
                  <p:par>
                    <p:cTn id="197" fill="hold">
                      <p:stCondLst>
                        <p:cond delay="indefinite"/>
                      </p:stCondLst>
                      <p:childTnLst>
                        <p:par>
                          <p:cTn id="198" fill="hold">
                            <p:stCondLst>
                              <p:cond delay="0"/>
                            </p:stCondLst>
                            <p:childTnLst>
                              <p:par>
                                <p:cTn id="199" presetID="17" presetClass="entr" presetSubtype="10" fill="hold" grpId="0" nodeType="clickEffect">
                                  <p:stCondLst>
                                    <p:cond delay="0"/>
                                  </p:stCondLst>
                                  <p:childTnLst>
                                    <p:set>
                                      <p:cBhvr>
                                        <p:cTn id="200" dur="1" fill="hold">
                                          <p:stCondLst>
                                            <p:cond delay="0"/>
                                          </p:stCondLst>
                                        </p:cTn>
                                        <p:tgtEl>
                                          <p:spTgt spid="64536"/>
                                        </p:tgtEl>
                                        <p:attrNameLst>
                                          <p:attrName>style.visibility</p:attrName>
                                        </p:attrNameLst>
                                      </p:cBhvr>
                                      <p:to>
                                        <p:strVal val="visible"/>
                                      </p:to>
                                    </p:set>
                                    <p:anim calcmode="lin" valueType="num">
                                      <p:cBhvr>
                                        <p:cTn id="201" dur="500" fill="hold"/>
                                        <p:tgtEl>
                                          <p:spTgt spid="64536"/>
                                        </p:tgtEl>
                                        <p:attrNameLst>
                                          <p:attrName>ppt_w</p:attrName>
                                        </p:attrNameLst>
                                      </p:cBhvr>
                                      <p:tavLst>
                                        <p:tav tm="0">
                                          <p:val>
                                            <p:fltVal val="0"/>
                                          </p:val>
                                        </p:tav>
                                        <p:tav tm="100000">
                                          <p:val>
                                            <p:strVal val="#ppt_w"/>
                                          </p:val>
                                        </p:tav>
                                      </p:tavLst>
                                    </p:anim>
                                    <p:anim calcmode="lin" valueType="num">
                                      <p:cBhvr>
                                        <p:cTn id="202" dur="500" fill="hold"/>
                                        <p:tgtEl>
                                          <p:spTgt spid="64536"/>
                                        </p:tgtEl>
                                        <p:attrNameLst>
                                          <p:attrName>ppt_h</p:attrName>
                                        </p:attrNameLst>
                                      </p:cBhvr>
                                      <p:tavLst>
                                        <p:tav tm="0">
                                          <p:val>
                                            <p:strVal val="#ppt_h"/>
                                          </p:val>
                                        </p:tav>
                                        <p:tav tm="100000">
                                          <p:val>
                                            <p:strVal val="#ppt_h"/>
                                          </p:val>
                                        </p:tav>
                                      </p:tavLst>
                                    </p:anim>
                                  </p:childTnLst>
                                </p:cTn>
                              </p:par>
                            </p:childTnLst>
                          </p:cTn>
                        </p:par>
                        <p:par>
                          <p:cTn id="203" fill="hold">
                            <p:stCondLst>
                              <p:cond delay="500"/>
                            </p:stCondLst>
                            <p:childTnLst>
                              <p:par>
                                <p:cTn id="204" presetID="47" presetClass="entr" presetSubtype="0" fill="hold" nodeType="afterEffect">
                                  <p:stCondLst>
                                    <p:cond delay="0"/>
                                  </p:stCondLst>
                                  <p:childTnLst>
                                    <p:set>
                                      <p:cBhvr>
                                        <p:cTn id="205" dur="1" fill="hold">
                                          <p:stCondLst>
                                            <p:cond delay="0"/>
                                          </p:stCondLst>
                                        </p:cTn>
                                        <p:tgtEl>
                                          <p:spTgt spid="64531"/>
                                        </p:tgtEl>
                                        <p:attrNameLst>
                                          <p:attrName>style.visibility</p:attrName>
                                        </p:attrNameLst>
                                      </p:cBhvr>
                                      <p:to>
                                        <p:strVal val="visible"/>
                                      </p:to>
                                    </p:set>
                                    <p:animEffect transition="in" filter="fade">
                                      <p:cBhvr>
                                        <p:cTn id="206" dur="1000"/>
                                        <p:tgtEl>
                                          <p:spTgt spid="64531"/>
                                        </p:tgtEl>
                                      </p:cBhvr>
                                    </p:animEffect>
                                    <p:anim calcmode="lin" valueType="num">
                                      <p:cBhvr>
                                        <p:cTn id="207" dur="1000" fill="hold"/>
                                        <p:tgtEl>
                                          <p:spTgt spid="64531"/>
                                        </p:tgtEl>
                                        <p:attrNameLst>
                                          <p:attrName>ppt_x</p:attrName>
                                        </p:attrNameLst>
                                      </p:cBhvr>
                                      <p:tavLst>
                                        <p:tav tm="0">
                                          <p:val>
                                            <p:strVal val="#ppt_x"/>
                                          </p:val>
                                        </p:tav>
                                        <p:tav tm="100000">
                                          <p:val>
                                            <p:strVal val="#ppt_x"/>
                                          </p:val>
                                        </p:tav>
                                      </p:tavLst>
                                    </p:anim>
                                    <p:anim calcmode="lin" valueType="num">
                                      <p:cBhvr>
                                        <p:cTn id="208" dur="1000" fill="hold"/>
                                        <p:tgtEl>
                                          <p:spTgt spid="64531"/>
                                        </p:tgtEl>
                                        <p:attrNameLst>
                                          <p:attrName>ppt_y</p:attrName>
                                        </p:attrNameLst>
                                      </p:cBhvr>
                                      <p:tavLst>
                                        <p:tav tm="0">
                                          <p:val>
                                            <p:strVal val="#ppt_y-.1"/>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blinds(horizontal)">
                                      <p:cBhvr>
                                        <p:cTn id="213" dur="500"/>
                                        <p:tgtEl>
                                          <p:spTgt spid="69"/>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70"/>
                                        </p:tgtEl>
                                        <p:attrNameLst>
                                          <p:attrName>style.visibility</p:attrName>
                                        </p:attrNameLst>
                                      </p:cBhvr>
                                      <p:to>
                                        <p:strVal val="visible"/>
                                      </p:to>
                                    </p:set>
                                    <p:animEffect transition="in" filter="blinds(horizontal)">
                                      <p:cBhvr>
                                        <p:cTn id="218" dur="500"/>
                                        <p:tgtEl>
                                          <p:spTgt spid="70"/>
                                        </p:tgtEl>
                                      </p:cBhvr>
                                    </p:animEffect>
                                  </p:childTnLst>
                                </p:cTn>
                              </p:par>
                            </p:childTnLst>
                          </p:cTn>
                        </p:par>
                      </p:childTnLst>
                    </p:cTn>
                  </p:par>
                  <p:par>
                    <p:cTn id="219" fill="hold">
                      <p:stCondLst>
                        <p:cond delay="indefinite"/>
                      </p:stCondLst>
                      <p:childTnLst>
                        <p:par>
                          <p:cTn id="220" fill="hold">
                            <p:stCondLst>
                              <p:cond delay="0"/>
                            </p:stCondLst>
                            <p:childTnLst>
                              <p:par>
                                <p:cTn id="221" presetID="47" presetClass="entr" presetSubtype="0" fill="hold" nodeType="clickEffect">
                                  <p:stCondLst>
                                    <p:cond delay="0"/>
                                  </p:stCondLst>
                                  <p:childTnLst>
                                    <p:set>
                                      <p:cBhvr>
                                        <p:cTn id="222" dur="1" fill="hold">
                                          <p:stCondLst>
                                            <p:cond delay="0"/>
                                          </p:stCondLst>
                                        </p:cTn>
                                        <p:tgtEl>
                                          <p:spTgt spid="64548"/>
                                        </p:tgtEl>
                                        <p:attrNameLst>
                                          <p:attrName>style.visibility</p:attrName>
                                        </p:attrNameLst>
                                      </p:cBhvr>
                                      <p:to>
                                        <p:strVal val="visible"/>
                                      </p:to>
                                    </p:set>
                                    <p:animEffect transition="in" filter="fade">
                                      <p:cBhvr>
                                        <p:cTn id="223" dur="1000"/>
                                        <p:tgtEl>
                                          <p:spTgt spid="64548"/>
                                        </p:tgtEl>
                                      </p:cBhvr>
                                    </p:animEffect>
                                    <p:anim calcmode="lin" valueType="num">
                                      <p:cBhvr>
                                        <p:cTn id="224" dur="1000" fill="hold"/>
                                        <p:tgtEl>
                                          <p:spTgt spid="64548"/>
                                        </p:tgtEl>
                                        <p:attrNameLst>
                                          <p:attrName>ppt_x</p:attrName>
                                        </p:attrNameLst>
                                      </p:cBhvr>
                                      <p:tavLst>
                                        <p:tav tm="0">
                                          <p:val>
                                            <p:strVal val="#ppt_x"/>
                                          </p:val>
                                        </p:tav>
                                        <p:tav tm="100000">
                                          <p:val>
                                            <p:strVal val="#ppt_x"/>
                                          </p:val>
                                        </p:tav>
                                      </p:tavLst>
                                    </p:anim>
                                    <p:anim calcmode="lin" valueType="num">
                                      <p:cBhvr>
                                        <p:cTn id="2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47" presetClass="entr" presetSubtype="0" fill="hold" nodeType="clickEffect">
                                  <p:stCondLst>
                                    <p:cond delay="0"/>
                                  </p:stCondLst>
                                  <p:childTnLst>
                                    <p:set>
                                      <p:cBhvr>
                                        <p:cTn id="229" dur="1" fill="hold">
                                          <p:stCondLst>
                                            <p:cond delay="0"/>
                                          </p:stCondLst>
                                        </p:cTn>
                                        <p:tgtEl>
                                          <p:spTgt spid="64525"/>
                                        </p:tgtEl>
                                        <p:attrNameLst>
                                          <p:attrName>style.visibility</p:attrName>
                                        </p:attrNameLst>
                                      </p:cBhvr>
                                      <p:to>
                                        <p:strVal val="visible"/>
                                      </p:to>
                                    </p:set>
                                    <p:animEffect transition="in" filter="fade">
                                      <p:cBhvr>
                                        <p:cTn id="230" dur="1000"/>
                                        <p:tgtEl>
                                          <p:spTgt spid="64525"/>
                                        </p:tgtEl>
                                      </p:cBhvr>
                                    </p:animEffect>
                                    <p:anim calcmode="lin" valueType="num">
                                      <p:cBhvr>
                                        <p:cTn id="231" dur="1000" fill="hold"/>
                                        <p:tgtEl>
                                          <p:spTgt spid="64525"/>
                                        </p:tgtEl>
                                        <p:attrNameLst>
                                          <p:attrName>ppt_x</p:attrName>
                                        </p:attrNameLst>
                                      </p:cBhvr>
                                      <p:tavLst>
                                        <p:tav tm="0">
                                          <p:val>
                                            <p:strVal val="#ppt_x"/>
                                          </p:val>
                                        </p:tav>
                                        <p:tav tm="100000">
                                          <p:val>
                                            <p:strVal val="#ppt_x"/>
                                          </p:val>
                                        </p:tav>
                                      </p:tavLst>
                                    </p:anim>
                                    <p:anim calcmode="lin" valueType="num">
                                      <p:cBhvr>
                                        <p:cTn id="232" dur="1000" fill="hold"/>
                                        <p:tgtEl>
                                          <p:spTgt spid="64525"/>
                                        </p:tgtEl>
                                        <p:attrNameLst>
                                          <p:attrName>ppt_y</p:attrName>
                                        </p:attrNameLst>
                                      </p:cBhvr>
                                      <p:tavLst>
                                        <p:tav tm="0">
                                          <p:val>
                                            <p:strVal val="#ppt_y-.1"/>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3" presetClass="entr" presetSubtype="10" fill="hold" grpId="0" nodeType="clickEffect">
                                  <p:stCondLst>
                                    <p:cond delay="0"/>
                                  </p:stCondLst>
                                  <p:childTnLst>
                                    <p:set>
                                      <p:cBhvr>
                                        <p:cTn id="236" dur="1" fill="hold">
                                          <p:stCondLst>
                                            <p:cond delay="0"/>
                                          </p:stCondLst>
                                        </p:cTn>
                                        <p:tgtEl>
                                          <p:spTgt spid="71"/>
                                        </p:tgtEl>
                                        <p:attrNameLst>
                                          <p:attrName>style.visibility</p:attrName>
                                        </p:attrNameLst>
                                      </p:cBhvr>
                                      <p:to>
                                        <p:strVal val="visible"/>
                                      </p:to>
                                    </p:set>
                                    <p:animEffect transition="in" filter="blinds(horizontal)">
                                      <p:cBhvr>
                                        <p:cTn id="237" dur="500"/>
                                        <p:tgtEl>
                                          <p:spTgt spid="71"/>
                                        </p:tgtEl>
                                      </p:cBhvr>
                                    </p:animEffect>
                                  </p:childTnLst>
                                </p:cTn>
                              </p:par>
                            </p:childTnLst>
                          </p:cTn>
                        </p:par>
                      </p:childTnLst>
                    </p:cTn>
                  </p:par>
                  <p:par>
                    <p:cTn id="238" fill="hold">
                      <p:stCondLst>
                        <p:cond delay="indefinite"/>
                      </p:stCondLst>
                      <p:childTnLst>
                        <p:par>
                          <p:cTn id="239" fill="hold">
                            <p:stCondLst>
                              <p:cond delay="0"/>
                            </p:stCondLst>
                            <p:childTnLst>
                              <p:par>
                                <p:cTn id="240" presetID="47" presetClass="entr" presetSubtype="0" fill="hold" nodeType="clickEffect">
                                  <p:stCondLst>
                                    <p:cond delay="0"/>
                                  </p:stCondLst>
                                  <p:childTnLst>
                                    <p:set>
                                      <p:cBhvr>
                                        <p:cTn id="241" dur="1" fill="hold">
                                          <p:stCondLst>
                                            <p:cond delay="0"/>
                                          </p:stCondLst>
                                        </p:cTn>
                                        <p:tgtEl>
                                          <p:spTgt spid="64520"/>
                                        </p:tgtEl>
                                        <p:attrNameLst>
                                          <p:attrName>style.visibility</p:attrName>
                                        </p:attrNameLst>
                                      </p:cBhvr>
                                      <p:to>
                                        <p:strVal val="visible"/>
                                      </p:to>
                                    </p:set>
                                    <p:animEffect transition="in" filter="fade">
                                      <p:cBhvr>
                                        <p:cTn id="242" dur="1000"/>
                                        <p:tgtEl>
                                          <p:spTgt spid="64520"/>
                                        </p:tgtEl>
                                      </p:cBhvr>
                                    </p:animEffect>
                                    <p:anim calcmode="lin" valueType="num">
                                      <p:cBhvr>
                                        <p:cTn id="243" dur="1000" fill="hold"/>
                                        <p:tgtEl>
                                          <p:spTgt spid="64520"/>
                                        </p:tgtEl>
                                        <p:attrNameLst>
                                          <p:attrName>ppt_x</p:attrName>
                                        </p:attrNameLst>
                                      </p:cBhvr>
                                      <p:tavLst>
                                        <p:tav tm="0">
                                          <p:val>
                                            <p:strVal val="#ppt_x"/>
                                          </p:val>
                                        </p:tav>
                                        <p:tav tm="100000">
                                          <p:val>
                                            <p:strVal val="#ppt_x"/>
                                          </p:val>
                                        </p:tav>
                                      </p:tavLst>
                                    </p:anim>
                                    <p:anim calcmode="lin" valueType="num">
                                      <p:cBhvr>
                                        <p:cTn id="244" dur="1000" fill="hold"/>
                                        <p:tgtEl>
                                          <p:spTgt spid="64520"/>
                                        </p:tgtEl>
                                        <p:attrNameLst>
                                          <p:attrName>ppt_y</p:attrName>
                                        </p:attrNameLst>
                                      </p:cBhvr>
                                      <p:tavLst>
                                        <p:tav tm="0">
                                          <p:val>
                                            <p:strVal val="#ppt_y-.1"/>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3" presetClass="entr" presetSubtype="10" fill="hold" grpId="0" nodeType="clickEffect">
                                  <p:stCondLst>
                                    <p:cond delay="0"/>
                                  </p:stCondLst>
                                  <p:childTnLst>
                                    <p:set>
                                      <p:cBhvr>
                                        <p:cTn id="248" dur="1" fill="hold">
                                          <p:stCondLst>
                                            <p:cond delay="0"/>
                                          </p:stCondLst>
                                        </p:cTn>
                                        <p:tgtEl>
                                          <p:spTgt spid="72"/>
                                        </p:tgtEl>
                                        <p:attrNameLst>
                                          <p:attrName>style.visibility</p:attrName>
                                        </p:attrNameLst>
                                      </p:cBhvr>
                                      <p:to>
                                        <p:strVal val="visible"/>
                                      </p:to>
                                    </p:set>
                                    <p:animEffect transition="in" filter="blinds(horizontal)">
                                      <p:cBhvr>
                                        <p:cTn id="249" dur="500"/>
                                        <p:tgtEl>
                                          <p:spTgt spid="72"/>
                                        </p:tgtEl>
                                      </p:cBhvr>
                                    </p:animEffect>
                                  </p:childTnLst>
                                </p:cTn>
                              </p:par>
                            </p:childTnLst>
                          </p:cTn>
                        </p:par>
                      </p:childTnLst>
                    </p:cTn>
                  </p:par>
                  <p:par>
                    <p:cTn id="250" fill="hold">
                      <p:stCondLst>
                        <p:cond delay="indefinite"/>
                      </p:stCondLst>
                      <p:childTnLst>
                        <p:par>
                          <p:cTn id="251" fill="hold">
                            <p:stCondLst>
                              <p:cond delay="0"/>
                            </p:stCondLst>
                            <p:childTnLst>
                              <p:par>
                                <p:cTn id="252" presetID="17" presetClass="entr" presetSubtype="10" fill="hold" grpId="0" nodeType="clickEffect">
                                  <p:stCondLst>
                                    <p:cond delay="0"/>
                                  </p:stCondLst>
                                  <p:childTnLst>
                                    <p:set>
                                      <p:cBhvr>
                                        <p:cTn id="253" dur="1" fill="hold">
                                          <p:stCondLst>
                                            <p:cond delay="0"/>
                                          </p:stCondLst>
                                        </p:cTn>
                                        <p:tgtEl>
                                          <p:spTgt spid="64537"/>
                                        </p:tgtEl>
                                        <p:attrNameLst>
                                          <p:attrName>style.visibility</p:attrName>
                                        </p:attrNameLst>
                                      </p:cBhvr>
                                      <p:to>
                                        <p:strVal val="visible"/>
                                      </p:to>
                                    </p:set>
                                    <p:anim calcmode="lin" valueType="num">
                                      <p:cBhvr>
                                        <p:cTn id="254" dur="500" fill="hold"/>
                                        <p:tgtEl>
                                          <p:spTgt spid="64537"/>
                                        </p:tgtEl>
                                        <p:attrNameLst>
                                          <p:attrName>ppt_w</p:attrName>
                                        </p:attrNameLst>
                                      </p:cBhvr>
                                      <p:tavLst>
                                        <p:tav tm="0">
                                          <p:val>
                                            <p:fltVal val="0"/>
                                          </p:val>
                                        </p:tav>
                                        <p:tav tm="100000">
                                          <p:val>
                                            <p:strVal val="#ppt_w"/>
                                          </p:val>
                                        </p:tav>
                                      </p:tavLst>
                                    </p:anim>
                                    <p:anim calcmode="lin" valueType="num">
                                      <p:cBhvr>
                                        <p:cTn id="255" dur="500" fill="hold"/>
                                        <p:tgtEl>
                                          <p:spTgt spid="64537"/>
                                        </p:tgtEl>
                                        <p:attrNameLst>
                                          <p:attrName>ppt_h</p:attrName>
                                        </p:attrNameLst>
                                      </p:cBhvr>
                                      <p:tavLst>
                                        <p:tav tm="0">
                                          <p:val>
                                            <p:strVal val="#ppt_h"/>
                                          </p:val>
                                        </p:tav>
                                        <p:tav tm="100000">
                                          <p:val>
                                            <p:strVal val="#ppt_h"/>
                                          </p:val>
                                        </p:tav>
                                      </p:tavLst>
                                    </p:anim>
                                  </p:childTnLst>
                                </p:cTn>
                              </p:par>
                            </p:childTnLst>
                          </p:cTn>
                        </p:par>
                        <p:par>
                          <p:cTn id="256" fill="hold">
                            <p:stCondLst>
                              <p:cond delay="500"/>
                            </p:stCondLst>
                            <p:childTnLst>
                              <p:par>
                                <p:cTn id="257" presetID="47" presetClass="entr" presetSubtype="0" fill="hold" nodeType="afterEffect">
                                  <p:stCondLst>
                                    <p:cond delay="0"/>
                                  </p:stCondLst>
                                  <p:childTnLst>
                                    <p:set>
                                      <p:cBhvr>
                                        <p:cTn id="258" dur="1" fill="hold">
                                          <p:stCondLst>
                                            <p:cond delay="0"/>
                                          </p:stCondLst>
                                        </p:cTn>
                                        <p:tgtEl>
                                          <p:spTgt spid="64532"/>
                                        </p:tgtEl>
                                        <p:attrNameLst>
                                          <p:attrName>style.visibility</p:attrName>
                                        </p:attrNameLst>
                                      </p:cBhvr>
                                      <p:to>
                                        <p:strVal val="visible"/>
                                      </p:to>
                                    </p:set>
                                    <p:animEffect transition="in" filter="fade">
                                      <p:cBhvr>
                                        <p:cTn id="259" dur="1000"/>
                                        <p:tgtEl>
                                          <p:spTgt spid="64532"/>
                                        </p:tgtEl>
                                      </p:cBhvr>
                                    </p:animEffect>
                                    <p:anim calcmode="lin" valueType="num">
                                      <p:cBhvr>
                                        <p:cTn id="260" dur="1000" fill="hold"/>
                                        <p:tgtEl>
                                          <p:spTgt spid="64532"/>
                                        </p:tgtEl>
                                        <p:attrNameLst>
                                          <p:attrName>ppt_x</p:attrName>
                                        </p:attrNameLst>
                                      </p:cBhvr>
                                      <p:tavLst>
                                        <p:tav tm="0">
                                          <p:val>
                                            <p:strVal val="#ppt_x"/>
                                          </p:val>
                                        </p:tav>
                                        <p:tav tm="100000">
                                          <p:val>
                                            <p:strVal val="#ppt_x"/>
                                          </p:val>
                                        </p:tav>
                                      </p:tavLst>
                                    </p:anim>
                                    <p:anim calcmode="lin" valueType="num">
                                      <p:cBhvr>
                                        <p:cTn id="261" dur="1000" fill="hold"/>
                                        <p:tgtEl>
                                          <p:spTgt spid="64532"/>
                                        </p:tgtEl>
                                        <p:attrNameLst>
                                          <p:attrName>ppt_y</p:attrName>
                                        </p:attrNameLst>
                                      </p:cBhvr>
                                      <p:tavLst>
                                        <p:tav tm="0">
                                          <p:val>
                                            <p:strVal val="#ppt_y-.1"/>
                                          </p:val>
                                        </p:tav>
                                        <p:tav tm="100000">
                                          <p:val>
                                            <p:strVal val="#ppt_y"/>
                                          </p:val>
                                        </p:tav>
                                      </p:tavLst>
                                    </p:anim>
                                  </p:childTnLst>
                                </p:cTn>
                              </p:par>
                            </p:childTnLst>
                          </p:cTn>
                        </p:par>
                        <p:par>
                          <p:cTn id="262" fill="hold">
                            <p:stCondLst>
                              <p:cond delay="1500"/>
                            </p:stCondLst>
                            <p:childTnLst>
                              <p:par>
                                <p:cTn id="263" presetID="47" presetClass="entr" presetSubtype="0" fill="hold" nodeType="afterEffect">
                                  <p:stCondLst>
                                    <p:cond delay="0"/>
                                  </p:stCondLst>
                                  <p:childTnLst>
                                    <p:set>
                                      <p:cBhvr>
                                        <p:cTn id="264" dur="1" fill="hold">
                                          <p:stCondLst>
                                            <p:cond delay="0"/>
                                          </p:stCondLst>
                                        </p:cTn>
                                        <p:tgtEl>
                                          <p:spTgt spid="64533"/>
                                        </p:tgtEl>
                                        <p:attrNameLst>
                                          <p:attrName>style.visibility</p:attrName>
                                        </p:attrNameLst>
                                      </p:cBhvr>
                                      <p:to>
                                        <p:strVal val="visible"/>
                                      </p:to>
                                    </p:set>
                                    <p:animEffect transition="in" filter="fade">
                                      <p:cBhvr>
                                        <p:cTn id="265" dur="1000"/>
                                        <p:tgtEl>
                                          <p:spTgt spid="64533"/>
                                        </p:tgtEl>
                                      </p:cBhvr>
                                    </p:animEffect>
                                    <p:anim calcmode="lin" valueType="num">
                                      <p:cBhvr>
                                        <p:cTn id="266" dur="1000" fill="hold"/>
                                        <p:tgtEl>
                                          <p:spTgt spid="64533"/>
                                        </p:tgtEl>
                                        <p:attrNameLst>
                                          <p:attrName>ppt_x</p:attrName>
                                        </p:attrNameLst>
                                      </p:cBhvr>
                                      <p:tavLst>
                                        <p:tav tm="0">
                                          <p:val>
                                            <p:strVal val="#ppt_x"/>
                                          </p:val>
                                        </p:tav>
                                        <p:tav tm="100000">
                                          <p:val>
                                            <p:strVal val="#ppt_x"/>
                                          </p:val>
                                        </p:tav>
                                      </p:tavLst>
                                    </p:anim>
                                    <p:anim calcmode="lin" valueType="num">
                                      <p:cBhvr>
                                        <p:cTn id="267" dur="1000" fill="hold"/>
                                        <p:tgtEl>
                                          <p:spTgt spid="64533"/>
                                        </p:tgtEl>
                                        <p:attrNameLst>
                                          <p:attrName>ppt_y</p:attrName>
                                        </p:attrNameLst>
                                      </p:cBhvr>
                                      <p:tavLst>
                                        <p:tav tm="0">
                                          <p:val>
                                            <p:strVal val="#ppt_y-.1"/>
                                          </p:val>
                                        </p:tav>
                                        <p:tav tm="100000">
                                          <p:val>
                                            <p:strVal val="#ppt_y"/>
                                          </p:val>
                                        </p:tav>
                                      </p:tavLst>
                                    </p:anim>
                                  </p:childTnLst>
                                </p:cTn>
                              </p:par>
                            </p:childTnLst>
                          </p:cTn>
                        </p:par>
                        <p:par>
                          <p:cTn id="268" fill="hold">
                            <p:stCondLst>
                              <p:cond delay="2500"/>
                            </p:stCondLst>
                            <p:childTnLst>
                              <p:par>
                                <p:cTn id="269" presetID="17" presetClass="entr" presetSubtype="10" fill="hold" grpId="0" nodeType="afterEffect">
                                  <p:stCondLst>
                                    <p:cond delay="0"/>
                                  </p:stCondLst>
                                  <p:childTnLst>
                                    <p:set>
                                      <p:cBhvr>
                                        <p:cTn id="270" dur="1" fill="hold">
                                          <p:stCondLst>
                                            <p:cond delay="0"/>
                                          </p:stCondLst>
                                        </p:cTn>
                                        <p:tgtEl>
                                          <p:spTgt spid="64539"/>
                                        </p:tgtEl>
                                        <p:attrNameLst>
                                          <p:attrName>style.visibility</p:attrName>
                                        </p:attrNameLst>
                                      </p:cBhvr>
                                      <p:to>
                                        <p:strVal val="visible"/>
                                      </p:to>
                                    </p:set>
                                    <p:anim calcmode="lin" valueType="num">
                                      <p:cBhvr>
                                        <p:cTn id="271" dur="500" fill="hold"/>
                                        <p:tgtEl>
                                          <p:spTgt spid="64539"/>
                                        </p:tgtEl>
                                        <p:attrNameLst>
                                          <p:attrName>ppt_w</p:attrName>
                                        </p:attrNameLst>
                                      </p:cBhvr>
                                      <p:tavLst>
                                        <p:tav tm="0">
                                          <p:val>
                                            <p:fltVal val="0"/>
                                          </p:val>
                                        </p:tav>
                                        <p:tav tm="100000">
                                          <p:val>
                                            <p:strVal val="#ppt_w"/>
                                          </p:val>
                                        </p:tav>
                                      </p:tavLst>
                                    </p:anim>
                                    <p:anim calcmode="lin" valueType="num">
                                      <p:cBhvr>
                                        <p:cTn id="272" dur="500" fill="hold"/>
                                        <p:tgtEl>
                                          <p:spTgt spid="64539"/>
                                        </p:tgtEl>
                                        <p:attrNameLst>
                                          <p:attrName>ppt_h</p:attrName>
                                        </p:attrNameLst>
                                      </p:cBhvr>
                                      <p:tavLst>
                                        <p:tav tm="0">
                                          <p:val>
                                            <p:strVal val="#ppt_h"/>
                                          </p:val>
                                        </p:tav>
                                        <p:tav tm="100000">
                                          <p:val>
                                            <p:strVal val="#ppt_h"/>
                                          </p:val>
                                        </p:tav>
                                      </p:tavLst>
                                    </p:anim>
                                  </p:childTnLst>
                                </p:cTn>
                              </p:par>
                            </p:childTnLst>
                          </p:cTn>
                        </p:par>
                        <p:par>
                          <p:cTn id="273" fill="hold">
                            <p:stCondLst>
                              <p:cond delay="3000"/>
                            </p:stCondLst>
                            <p:childTnLst>
                              <p:par>
                                <p:cTn id="274" presetID="17" presetClass="entr" presetSubtype="10" fill="hold" grpId="0" nodeType="afterEffect">
                                  <p:stCondLst>
                                    <p:cond delay="0"/>
                                  </p:stCondLst>
                                  <p:childTnLst>
                                    <p:set>
                                      <p:cBhvr>
                                        <p:cTn id="275" dur="1" fill="hold">
                                          <p:stCondLst>
                                            <p:cond delay="0"/>
                                          </p:stCondLst>
                                        </p:cTn>
                                        <p:tgtEl>
                                          <p:spTgt spid="64538"/>
                                        </p:tgtEl>
                                        <p:attrNameLst>
                                          <p:attrName>style.visibility</p:attrName>
                                        </p:attrNameLst>
                                      </p:cBhvr>
                                      <p:to>
                                        <p:strVal val="visible"/>
                                      </p:to>
                                    </p:set>
                                    <p:anim calcmode="lin" valueType="num">
                                      <p:cBhvr>
                                        <p:cTn id="276" dur="500" fill="hold"/>
                                        <p:tgtEl>
                                          <p:spTgt spid="64538"/>
                                        </p:tgtEl>
                                        <p:attrNameLst>
                                          <p:attrName>ppt_w</p:attrName>
                                        </p:attrNameLst>
                                      </p:cBhvr>
                                      <p:tavLst>
                                        <p:tav tm="0">
                                          <p:val>
                                            <p:fltVal val="0"/>
                                          </p:val>
                                        </p:tav>
                                        <p:tav tm="100000">
                                          <p:val>
                                            <p:strVal val="#ppt_w"/>
                                          </p:val>
                                        </p:tav>
                                      </p:tavLst>
                                    </p:anim>
                                    <p:anim calcmode="lin" valueType="num">
                                      <p:cBhvr>
                                        <p:cTn id="277" dur="500" fill="hold"/>
                                        <p:tgtEl>
                                          <p:spTgt spid="64538"/>
                                        </p:tgtEl>
                                        <p:attrNameLst>
                                          <p:attrName>ppt_h</p:attrName>
                                        </p:attrNameLst>
                                      </p:cBhvr>
                                      <p:tavLst>
                                        <p:tav tm="0">
                                          <p:val>
                                            <p:strVal val="#ppt_h"/>
                                          </p:val>
                                        </p:tav>
                                        <p:tav tm="100000">
                                          <p:val>
                                            <p:strVal val="#ppt_h"/>
                                          </p:val>
                                        </p:tav>
                                      </p:tavLst>
                                    </p:anim>
                                  </p:childTnLst>
                                </p:cTn>
                              </p:par>
                            </p:childTnLst>
                          </p:cTn>
                        </p:par>
                      </p:childTnLst>
                    </p:cTn>
                  </p:par>
                  <p:par>
                    <p:cTn id="278" fill="hold">
                      <p:stCondLst>
                        <p:cond delay="indefinite"/>
                      </p:stCondLst>
                      <p:childTnLst>
                        <p:par>
                          <p:cTn id="279" fill="hold">
                            <p:stCondLst>
                              <p:cond delay="0"/>
                            </p:stCondLst>
                            <p:childTnLst>
                              <p:par>
                                <p:cTn id="280" presetID="47" presetClass="entr" presetSubtype="0" fill="hold" nodeType="clickEffect">
                                  <p:stCondLst>
                                    <p:cond delay="0"/>
                                  </p:stCondLst>
                                  <p:childTnLst>
                                    <p:set>
                                      <p:cBhvr>
                                        <p:cTn id="281" dur="1" fill="hold">
                                          <p:stCondLst>
                                            <p:cond delay="0"/>
                                          </p:stCondLst>
                                        </p:cTn>
                                        <p:tgtEl>
                                          <p:spTgt spid="64546"/>
                                        </p:tgtEl>
                                        <p:attrNameLst>
                                          <p:attrName>style.visibility</p:attrName>
                                        </p:attrNameLst>
                                      </p:cBhvr>
                                      <p:to>
                                        <p:strVal val="visible"/>
                                      </p:to>
                                    </p:set>
                                    <p:animEffect transition="in" filter="fade">
                                      <p:cBhvr>
                                        <p:cTn id="282" dur="1000"/>
                                        <p:tgtEl>
                                          <p:spTgt spid="64546"/>
                                        </p:tgtEl>
                                      </p:cBhvr>
                                    </p:animEffect>
                                    <p:anim calcmode="lin" valueType="num">
                                      <p:cBhvr>
                                        <p:cTn id="283" dur="1000" fill="hold"/>
                                        <p:tgtEl>
                                          <p:spTgt spid="64546"/>
                                        </p:tgtEl>
                                        <p:attrNameLst>
                                          <p:attrName>ppt_x</p:attrName>
                                        </p:attrNameLst>
                                      </p:cBhvr>
                                      <p:tavLst>
                                        <p:tav tm="0">
                                          <p:val>
                                            <p:strVal val="#ppt_x"/>
                                          </p:val>
                                        </p:tav>
                                        <p:tav tm="100000">
                                          <p:val>
                                            <p:strVal val="#ppt_x"/>
                                          </p:val>
                                        </p:tav>
                                      </p:tavLst>
                                    </p:anim>
                                    <p:anim calcmode="lin" valueType="num">
                                      <p:cBhvr>
                                        <p:cTn id="284" dur="1000" fill="hold"/>
                                        <p:tgtEl>
                                          <p:spTgt spid="64546"/>
                                        </p:tgtEl>
                                        <p:attrNameLst>
                                          <p:attrName>ppt_y</p:attrName>
                                        </p:attrNameLst>
                                      </p:cBhvr>
                                      <p:tavLst>
                                        <p:tav tm="0">
                                          <p:val>
                                            <p:strVal val="#ppt_y-.1"/>
                                          </p:val>
                                        </p:tav>
                                        <p:tav tm="100000">
                                          <p:val>
                                            <p:strVal val="#ppt_y"/>
                                          </p:val>
                                        </p:tav>
                                      </p:tavLst>
                                    </p:anim>
                                  </p:childTnLst>
                                </p:cTn>
                              </p:par>
                            </p:childTnLst>
                          </p:cTn>
                        </p:par>
                        <p:par>
                          <p:cTn id="285" fill="hold">
                            <p:stCondLst>
                              <p:cond delay="1000"/>
                            </p:stCondLst>
                            <p:childTnLst>
                              <p:par>
                                <p:cTn id="286" presetID="17" presetClass="entr" presetSubtype="10" fill="hold" grpId="0" nodeType="afterEffect">
                                  <p:stCondLst>
                                    <p:cond delay="0"/>
                                  </p:stCondLst>
                                  <p:childTnLst>
                                    <p:set>
                                      <p:cBhvr>
                                        <p:cTn id="287" dur="1" fill="hold">
                                          <p:stCondLst>
                                            <p:cond delay="0"/>
                                          </p:stCondLst>
                                        </p:cTn>
                                        <p:tgtEl>
                                          <p:spTgt spid="64543"/>
                                        </p:tgtEl>
                                        <p:attrNameLst>
                                          <p:attrName>style.visibility</p:attrName>
                                        </p:attrNameLst>
                                      </p:cBhvr>
                                      <p:to>
                                        <p:strVal val="visible"/>
                                      </p:to>
                                    </p:set>
                                    <p:anim calcmode="lin" valueType="num">
                                      <p:cBhvr>
                                        <p:cTn id="288" dur="500" fill="hold"/>
                                        <p:tgtEl>
                                          <p:spTgt spid="64543"/>
                                        </p:tgtEl>
                                        <p:attrNameLst>
                                          <p:attrName>ppt_w</p:attrName>
                                        </p:attrNameLst>
                                      </p:cBhvr>
                                      <p:tavLst>
                                        <p:tav tm="0">
                                          <p:val>
                                            <p:fltVal val="0"/>
                                          </p:val>
                                        </p:tav>
                                        <p:tav tm="100000">
                                          <p:val>
                                            <p:strVal val="#ppt_w"/>
                                          </p:val>
                                        </p:tav>
                                      </p:tavLst>
                                    </p:anim>
                                    <p:anim calcmode="lin" valueType="num">
                                      <p:cBhvr>
                                        <p:cTn id="289" dur="500" fill="hold"/>
                                        <p:tgtEl>
                                          <p:spTgt spid="64543"/>
                                        </p:tgtEl>
                                        <p:attrNameLst>
                                          <p:attrName>ppt_h</p:attrName>
                                        </p:attrNameLst>
                                      </p:cBhvr>
                                      <p:tavLst>
                                        <p:tav tm="0">
                                          <p:val>
                                            <p:strVal val="#ppt_h"/>
                                          </p:val>
                                        </p:tav>
                                        <p:tav tm="100000">
                                          <p:val>
                                            <p:strVal val="#ppt_h"/>
                                          </p:val>
                                        </p:tav>
                                      </p:tavLst>
                                    </p:anim>
                                  </p:childTnLst>
                                </p:cTn>
                              </p:par>
                            </p:childTnLst>
                          </p:cTn>
                        </p:par>
                        <p:par>
                          <p:cTn id="290" fill="hold">
                            <p:stCondLst>
                              <p:cond delay="1500"/>
                            </p:stCondLst>
                            <p:childTnLst>
                              <p:par>
                                <p:cTn id="291" presetID="47" presetClass="entr" presetSubtype="0" fill="hold" nodeType="afterEffect">
                                  <p:stCondLst>
                                    <p:cond delay="0"/>
                                  </p:stCondLst>
                                  <p:childTnLst>
                                    <p:set>
                                      <p:cBhvr>
                                        <p:cTn id="292" dur="1" fill="hold">
                                          <p:stCondLst>
                                            <p:cond delay="0"/>
                                          </p:stCondLst>
                                        </p:cTn>
                                        <p:tgtEl>
                                          <p:spTgt spid="64547"/>
                                        </p:tgtEl>
                                        <p:attrNameLst>
                                          <p:attrName>style.visibility</p:attrName>
                                        </p:attrNameLst>
                                      </p:cBhvr>
                                      <p:to>
                                        <p:strVal val="visible"/>
                                      </p:to>
                                    </p:set>
                                    <p:animEffect transition="in" filter="fade">
                                      <p:cBhvr>
                                        <p:cTn id="293" dur="1000"/>
                                        <p:tgtEl>
                                          <p:spTgt spid="64547"/>
                                        </p:tgtEl>
                                      </p:cBhvr>
                                    </p:animEffect>
                                    <p:anim calcmode="lin" valueType="num">
                                      <p:cBhvr>
                                        <p:cTn id="294" dur="1000" fill="hold"/>
                                        <p:tgtEl>
                                          <p:spTgt spid="64547"/>
                                        </p:tgtEl>
                                        <p:attrNameLst>
                                          <p:attrName>ppt_x</p:attrName>
                                        </p:attrNameLst>
                                      </p:cBhvr>
                                      <p:tavLst>
                                        <p:tav tm="0">
                                          <p:val>
                                            <p:strVal val="#ppt_x"/>
                                          </p:val>
                                        </p:tav>
                                        <p:tav tm="100000">
                                          <p:val>
                                            <p:strVal val="#ppt_x"/>
                                          </p:val>
                                        </p:tav>
                                      </p:tavLst>
                                    </p:anim>
                                    <p:anim calcmode="lin" valueType="num">
                                      <p:cBhvr>
                                        <p:cTn id="295" dur="1000" fill="hold"/>
                                        <p:tgtEl>
                                          <p:spTgt spid="64547"/>
                                        </p:tgtEl>
                                        <p:attrNameLst>
                                          <p:attrName>ppt_y</p:attrName>
                                        </p:attrNameLst>
                                      </p:cBhvr>
                                      <p:tavLst>
                                        <p:tav tm="0">
                                          <p:val>
                                            <p:strVal val="#ppt_y-.1"/>
                                          </p:val>
                                        </p:tav>
                                        <p:tav tm="100000">
                                          <p:val>
                                            <p:strVal val="#ppt_y"/>
                                          </p:val>
                                        </p:tav>
                                      </p:tavLst>
                                    </p:anim>
                                  </p:childTnLst>
                                </p:cTn>
                              </p:par>
                            </p:childTnLst>
                          </p:cTn>
                        </p:par>
                        <p:par>
                          <p:cTn id="296" fill="hold">
                            <p:stCondLst>
                              <p:cond delay="2500"/>
                            </p:stCondLst>
                            <p:childTnLst>
                              <p:par>
                                <p:cTn id="297" presetID="17" presetClass="entr" presetSubtype="10" fill="hold" grpId="0" nodeType="afterEffect">
                                  <p:stCondLst>
                                    <p:cond delay="0"/>
                                  </p:stCondLst>
                                  <p:childTnLst>
                                    <p:set>
                                      <p:cBhvr>
                                        <p:cTn id="298" dur="1" fill="hold">
                                          <p:stCondLst>
                                            <p:cond delay="0"/>
                                          </p:stCondLst>
                                        </p:cTn>
                                        <p:tgtEl>
                                          <p:spTgt spid="64542"/>
                                        </p:tgtEl>
                                        <p:attrNameLst>
                                          <p:attrName>style.visibility</p:attrName>
                                        </p:attrNameLst>
                                      </p:cBhvr>
                                      <p:to>
                                        <p:strVal val="visible"/>
                                      </p:to>
                                    </p:set>
                                    <p:anim calcmode="lin" valueType="num">
                                      <p:cBhvr>
                                        <p:cTn id="299" dur="500" fill="hold"/>
                                        <p:tgtEl>
                                          <p:spTgt spid="64542"/>
                                        </p:tgtEl>
                                        <p:attrNameLst>
                                          <p:attrName>ppt_w</p:attrName>
                                        </p:attrNameLst>
                                      </p:cBhvr>
                                      <p:tavLst>
                                        <p:tav tm="0">
                                          <p:val>
                                            <p:fltVal val="0"/>
                                          </p:val>
                                        </p:tav>
                                        <p:tav tm="100000">
                                          <p:val>
                                            <p:strVal val="#ppt_w"/>
                                          </p:val>
                                        </p:tav>
                                      </p:tavLst>
                                    </p:anim>
                                    <p:anim calcmode="lin" valueType="num">
                                      <p:cBhvr>
                                        <p:cTn id="300" dur="500" fill="hold"/>
                                        <p:tgtEl>
                                          <p:spTgt spid="64542"/>
                                        </p:tgtEl>
                                        <p:attrNameLst>
                                          <p:attrName>ppt_h</p:attrName>
                                        </p:attrNameLst>
                                      </p:cBhvr>
                                      <p:tavLst>
                                        <p:tav tm="0">
                                          <p:val>
                                            <p:strVal val="#ppt_h"/>
                                          </p:val>
                                        </p:tav>
                                        <p:tav tm="100000">
                                          <p:val>
                                            <p:strVal val="#ppt_h"/>
                                          </p:val>
                                        </p:tav>
                                      </p:tavLst>
                                    </p:anim>
                                  </p:childTnLst>
                                </p:cTn>
                              </p:par>
                            </p:childTnLst>
                          </p:cTn>
                        </p:par>
                      </p:childTnLst>
                    </p:cTn>
                  </p:par>
                  <p:par>
                    <p:cTn id="301" fill="hold">
                      <p:stCondLst>
                        <p:cond delay="indefinite"/>
                      </p:stCondLst>
                      <p:childTnLst>
                        <p:par>
                          <p:cTn id="302" fill="hold">
                            <p:stCondLst>
                              <p:cond delay="0"/>
                            </p:stCondLst>
                            <p:childTnLst>
                              <p:par>
                                <p:cTn id="303" presetID="47" presetClass="entr" presetSubtype="0" fill="hold" nodeType="clickEffect">
                                  <p:stCondLst>
                                    <p:cond delay="0"/>
                                  </p:stCondLst>
                                  <p:childTnLst>
                                    <p:set>
                                      <p:cBhvr>
                                        <p:cTn id="304" dur="1" fill="hold">
                                          <p:stCondLst>
                                            <p:cond delay="0"/>
                                          </p:stCondLst>
                                        </p:cTn>
                                        <p:tgtEl>
                                          <p:spTgt spid="64526"/>
                                        </p:tgtEl>
                                        <p:attrNameLst>
                                          <p:attrName>style.visibility</p:attrName>
                                        </p:attrNameLst>
                                      </p:cBhvr>
                                      <p:to>
                                        <p:strVal val="visible"/>
                                      </p:to>
                                    </p:set>
                                    <p:animEffect transition="in" filter="fade">
                                      <p:cBhvr>
                                        <p:cTn id="305" dur="1000"/>
                                        <p:tgtEl>
                                          <p:spTgt spid="64526"/>
                                        </p:tgtEl>
                                      </p:cBhvr>
                                    </p:animEffect>
                                    <p:anim calcmode="lin" valueType="num">
                                      <p:cBhvr>
                                        <p:cTn id="306" dur="1000" fill="hold"/>
                                        <p:tgtEl>
                                          <p:spTgt spid="64526"/>
                                        </p:tgtEl>
                                        <p:attrNameLst>
                                          <p:attrName>ppt_x</p:attrName>
                                        </p:attrNameLst>
                                      </p:cBhvr>
                                      <p:tavLst>
                                        <p:tav tm="0">
                                          <p:val>
                                            <p:strVal val="#ppt_x"/>
                                          </p:val>
                                        </p:tav>
                                        <p:tav tm="100000">
                                          <p:val>
                                            <p:strVal val="#ppt_x"/>
                                          </p:val>
                                        </p:tav>
                                      </p:tavLst>
                                    </p:anim>
                                    <p:anim calcmode="lin" valueType="num">
                                      <p:cBhvr>
                                        <p:cTn id="307" dur="1000" fill="hold"/>
                                        <p:tgtEl>
                                          <p:spTgt spid="64526"/>
                                        </p:tgtEl>
                                        <p:attrNameLst>
                                          <p:attrName>ppt_y</p:attrName>
                                        </p:attrNameLst>
                                      </p:cBhvr>
                                      <p:tavLst>
                                        <p:tav tm="0">
                                          <p:val>
                                            <p:strVal val="#ppt_y-.1"/>
                                          </p:val>
                                        </p:tav>
                                        <p:tav tm="100000">
                                          <p:val>
                                            <p:strVal val="#ppt_y"/>
                                          </p:val>
                                        </p:tav>
                                      </p:tavLst>
                                    </p:anim>
                                  </p:childTnLst>
                                </p:cTn>
                              </p:par>
                            </p:childTnLst>
                          </p:cTn>
                        </p:par>
                        <p:par>
                          <p:cTn id="308" fill="hold">
                            <p:stCondLst>
                              <p:cond delay="1000"/>
                            </p:stCondLst>
                            <p:childTnLst>
                              <p:par>
                                <p:cTn id="309" presetID="17" presetClass="entr" presetSubtype="10" fill="hold" grpId="0" nodeType="afterEffect">
                                  <p:stCondLst>
                                    <p:cond delay="0"/>
                                  </p:stCondLst>
                                  <p:childTnLst>
                                    <p:set>
                                      <p:cBhvr>
                                        <p:cTn id="310" dur="1" fill="hold">
                                          <p:stCondLst>
                                            <p:cond delay="0"/>
                                          </p:stCondLst>
                                        </p:cTn>
                                        <p:tgtEl>
                                          <p:spTgt spid="64545"/>
                                        </p:tgtEl>
                                        <p:attrNameLst>
                                          <p:attrName>style.visibility</p:attrName>
                                        </p:attrNameLst>
                                      </p:cBhvr>
                                      <p:to>
                                        <p:strVal val="visible"/>
                                      </p:to>
                                    </p:set>
                                    <p:anim calcmode="lin" valueType="num">
                                      <p:cBhvr>
                                        <p:cTn id="311" dur="500" fill="hold"/>
                                        <p:tgtEl>
                                          <p:spTgt spid="64545"/>
                                        </p:tgtEl>
                                        <p:attrNameLst>
                                          <p:attrName>ppt_w</p:attrName>
                                        </p:attrNameLst>
                                      </p:cBhvr>
                                      <p:tavLst>
                                        <p:tav tm="0">
                                          <p:val>
                                            <p:fltVal val="0"/>
                                          </p:val>
                                        </p:tav>
                                        <p:tav tm="100000">
                                          <p:val>
                                            <p:strVal val="#ppt_w"/>
                                          </p:val>
                                        </p:tav>
                                      </p:tavLst>
                                    </p:anim>
                                    <p:anim calcmode="lin" valueType="num">
                                      <p:cBhvr>
                                        <p:cTn id="312" dur="500" fill="hold"/>
                                        <p:tgtEl>
                                          <p:spTgt spid="64545"/>
                                        </p:tgtEl>
                                        <p:attrNameLst>
                                          <p:attrName>ppt_h</p:attrName>
                                        </p:attrNameLst>
                                      </p:cBhvr>
                                      <p:tavLst>
                                        <p:tav tm="0">
                                          <p:val>
                                            <p:strVal val="#ppt_h"/>
                                          </p:val>
                                        </p:tav>
                                        <p:tav tm="100000">
                                          <p:val>
                                            <p:strVal val="#ppt_h"/>
                                          </p:val>
                                        </p:tav>
                                      </p:tavLst>
                                    </p:anim>
                                  </p:childTnLst>
                                </p:cTn>
                              </p:par>
                            </p:childTnLst>
                          </p:cTn>
                        </p:par>
                        <p:par>
                          <p:cTn id="313" fill="hold">
                            <p:stCondLst>
                              <p:cond delay="1500"/>
                            </p:stCondLst>
                            <p:childTnLst>
                              <p:par>
                                <p:cTn id="314" presetID="47" presetClass="entr" presetSubtype="0" fill="hold" nodeType="afterEffect">
                                  <p:stCondLst>
                                    <p:cond delay="0"/>
                                  </p:stCondLst>
                                  <p:childTnLst>
                                    <p:set>
                                      <p:cBhvr>
                                        <p:cTn id="315" dur="1" fill="hold">
                                          <p:stCondLst>
                                            <p:cond delay="0"/>
                                          </p:stCondLst>
                                        </p:cTn>
                                        <p:tgtEl>
                                          <p:spTgt spid="64527"/>
                                        </p:tgtEl>
                                        <p:attrNameLst>
                                          <p:attrName>style.visibility</p:attrName>
                                        </p:attrNameLst>
                                      </p:cBhvr>
                                      <p:to>
                                        <p:strVal val="visible"/>
                                      </p:to>
                                    </p:set>
                                    <p:animEffect transition="in" filter="fade">
                                      <p:cBhvr>
                                        <p:cTn id="316" dur="1000"/>
                                        <p:tgtEl>
                                          <p:spTgt spid="64527"/>
                                        </p:tgtEl>
                                      </p:cBhvr>
                                    </p:animEffect>
                                    <p:anim calcmode="lin" valueType="num">
                                      <p:cBhvr>
                                        <p:cTn id="317" dur="1000" fill="hold"/>
                                        <p:tgtEl>
                                          <p:spTgt spid="64527"/>
                                        </p:tgtEl>
                                        <p:attrNameLst>
                                          <p:attrName>ppt_x</p:attrName>
                                        </p:attrNameLst>
                                      </p:cBhvr>
                                      <p:tavLst>
                                        <p:tav tm="0">
                                          <p:val>
                                            <p:strVal val="#ppt_x"/>
                                          </p:val>
                                        </p:tav>
                                        <p:tav tm="100000">
                                          <p:val>
                                            <p:strVal val="#ppt_x"/>
                                          </p:val>
                                        </p:tav>
                                      </p:tavLst>
                                    </p:anim>
                                    <p:anim calcmode="lin" valueType="num">
                                      <p:cBhvr>
                                        <p:cTn id="318" dur="1000" fill="hold"/>
                                        <p:tgtEl>
                                          <p:spTgt spid="64527"/>
                                        </p:tgtEl>
                                        <p:attrNameLst>
                                          <p:attrName>ppt_y</p:attrName>
                                        </p:attrNameLst>
                                      </p:cBhvr>
                                      <p:tavLst>
                                        <p:tav tm="0">
                                          <p:val>
                                            <p:strVal val="#ppt_y-.1"/>
                                          </p:val>
                                        </p:tav>
                                        <p:tav tm="100000">
                                          <p:val>
                                            <p:strVal val="#ppt_y"/>
                                          </p:val>
                                        </p:tav>
                                      </p:tavLst>
                                    </p:anim>
                                  </p:childTnLst>
                                </p:cTn>
                              </p:par>
                            </p:childTnLst>
                          </p:cTn>
                        </p:par>
                        <p:par>
                          <p:cTn id="319" fill="hold">
                            <p:stCondLst>
                              <p:cond delay="2500"/>
                            </p:stCondLst>
                            <p:childTnLst>
                              <p:par>
                                <p:cTn id="320" presetID="17" presetClass="entr" presetSubtype="10" fill="hold" grpId="0" nodeType="afterEffect">
                                  <p:stCondLst>
                                    <p:cond delay="0"/>
                                  </p:stCondLst>
                                  <p:childTnLst>
                                    <p:set>
                                      <p:cBhvr>
                                        <p:cTn id="321" dur="1" fill="hold">
                                          <p:stCondLst>
                                            <p:cond delay="0"/>
                                          </p:stCondLst>
                                        </p:cTn>
                                        <p:tgtEl>
                                          <p:spTgt spid="64540"/>
                                        </p:tgtEl>
                                        <p:attrNameLst>
                                          <p:attrName>style.visibility</p:attrName>
                                        </p:attrNameLst>
                                      </p:cBhvr>
                                      <p:to>
                                        <p:strVal val="visible"/>
                                      </p:to>
                                    </p:set>
                                    <p:anim calcmode="lin" valueType="num">
                                      <p:cBhvr>
                                        <p:cTn id="322" dur="500" fill="hold"/>
                                        <p:tgtEl>
                                          <p:spTgt spid="64540"/>
                                        </p:tgtEl>
                                        <p:attrNameLst>
                                          <p:attrName>ppt_w</p:attrName>
                                        </p:attrNameLst>
                                      </p:cBhvr>
                                      <p:tavLst>
                                        <p:tav tm="0">
                                          <p:val>
                                            <p:fltVal val="0"/>
                                          </p:val>
                                        </p:tav>
                                        <p:tav tm="100000">
                                          <p:val>
                                            <p:strVal val="#ppt_w"/>
                                          </p:val>
                                        </p:tav>
                                      </p:tavLst>
                                    </p:anim>
                                    <p:anim calcmode="lin" valueType="num">
                                      <p:cBhvr>
                                        <p:cTn id="323" dur="500" fill="hold"/>
                                        <p:tgtEl>
                                          <p:spTgt spid="64540"/>
                                        </p:tgtEl>
                                        <p:attrNameLst>
                                          <p:attrName>ppt_h</p:attrName>
                                        </p:attrNameLst>
                                      </p:cBhvr>
                                      <p:tavLst>
                                        <p:tav tm="0">
                                          <p:val>
                                            <p:strVal val="#ppt_h"/>
                                          </p:val>
                                        </p:tav>
                                        <p:tav tm="100000">
                                          <p:val>
                                            <p:strVal val="#ppt_h"/>
                                          </p:val>
                                        </p:tav>
                                      </p:tavLst>
                                    </p:anim>
                                  </p:childTnLst>
                                </p:cTn>
                              </p:par>
                            </p:childTnLst>
                          </p:cTn>
                        </p:par>
                      </p:childTnLst>
                    </p:cTn>
                  </p:par>
                  <p:par>
                    <p:cTn id="324" fill="hold">
                      <p:stCondLst>
                        <p:cond delay="indefinite"/>
                      </p:stCondLst>
                      <p:childTnLst>
                        <p:par>
                          <p:cTn id="325" fill="hold">
                            <p:stCondLst>
                              <p:cond delay="0"/>
                            </p:stCondLst>
                            <p:childTnLst>
                              <p:par>
                                <p:cTn id="326" presetID="47" presetClass="entr" presetSubtype="0" fill="hold" nodeType="clickEffect">
                                  <p:stCondLst>
                                    <p:cond delay="0"/>
                                  </p:stCondLst>
                                  <p:childTnLst>
                                    <p:set>
                                      <p:cBhvr>
                                        <p:cTn id="327" dur="1" fill="hold">
                                          <p:stCondLst>
                                            <p:cond delay="0"/>
                                          </p:stCondLst>
                                        </p:cTn>
                                        <p:tgtEl>
                                          <p:spTgt spid="64522"/>
                                        </p:tgtEl>
                                        <p:attrNameLst>
                                          <p:attrName>style.visibility</p:attrName>
                                        </p:attrNameLst>
                                      </p:cBhvr>
                                      <p:to>
                                        <p:strVal val="visible"/>
                                      </p:to>
                                    </p:set>
                                    <p:animEffect transition="in" filter="fade">
                                      <p:cBhvr>
                                        <p:cTn id="328" dur="1000"/>
                                        <p:tgtEl>
                                          <p:spTgt spid="64522"/>
                                        </p:tgtEl>
                                      </p:cBhvr>
                                    </p:animEffect>
                                    <p:anim calcmode="lin" valueType="num">
                                      <p:cBhvr>
                                        <p:cTn id="329" dur="1000" fill="hold"/>
                                        <p:tgtEl>
                                          <p:spTgt spid="64522"/>
                                        </p:tgtEl>
                                        <p:attrNameLst>
                                          <p:attrName>ppt_x</p:attrName>
                                        </p:attrNameLst>
                                      </p:cBhvr>
                                      <p:tavLst>
                                        <p:tav tm="0">
                                          <p:val>
                                            <p:strVal val="#ppt_x"/>
                                          </p:val>
                                        </p:tav>
                                        <p:tav tm="100000">
                                          <p:val>
                                            <p:strVal val="#ppt_x"/>
                                          </p:val>
                                        </p:tav>
                                      </p:tavLst>
                                    </p:anim>
                                    <p:anim calcmode="lin" valueType="num">
                                      <p:cBhvr>
                                        <p:cTn id="330" dur="1000" fill="hold"/>
                                        <p:tgtEl>
                                          <p:spTgt spid="64522"/>
                                        </p:tgtEl>
                                        <p:attrNameLst>
                                          <p:attrName>ppt_y</p:attrName>
                                        </p:attrNameLst>
                                      </p:cBhvr>
                                      <p:tavLst>
                                        <p:tav tm="0">
                                          <p:val>
                                            <p:strVal val="#ppt_y-.1"/>
                                          </p:val>
                                        </p:tav>
                                        <p:tav tm="100000">
                                          <p:val>
                                            <p:strVal val="#ppt_y"/>
                                          </p:val>
                                        </p:tav>
                                      </p:tavLst>
                                    </p:anim>
                                  </p:childTnLst>
                                </p:cTn>
                              </p:par>
                            </p:childTnLst>
                          </p:cTn>
                        </p:par>
                        <p:par>
                          <p:cTn id="331" fill="hold">
                            <p:stCondLst>
                              <p:cond delay="1000"/>
                            </p:stCondLst>
                            <p:childTnLst>
                              <p:par>
                                <p:cTn id="332" presetID="17" presetClass="entr" presetSubtype="10" fill="hold" grpId="0" nodeType="afterEffect">
                                  <p:stCondLst>
                                    <p:cond delay="0"/>
                                  </p:stCondLst>
                                  <p:childTnLst>
                                    <p:set>
                                      <p:cBhvr>
                                        <p:cTn id="333" dur="1" fill="hold">
                                          <p:stCondLst>
                                            <p:cond delay="0"/>
                                          </p:stCondLst>
                                        </p:cTn>
                                        <p:tgtEl>
                                          <p:spTgt spid="64544"/>
                                        </p:tgtEl>
                                        <p:attrNameLst>
                                          <p:attrName>style.visibility</p:attrName>
                                        </p:attrNameLst>
                                      </p:cBhvr>
                                      <p:to>
                                        <p:strVal val="visible"/>
                                      </p:to>
                                    </p:set>
                                    <p:anim calcmode="lin" valueType="num">
                                      <p:cBhvr>
                                        <p:cTn id="334" dur="500" fill="hold"/>
                                        <p:tgtEl>
                                          <p:spTgt spid="64544"/>
                                        </p:tgtEl>
                                        <p:attrNameLst>
                                          <p:attrName>ppt_w</p:attrName>
                                        </p:attrNameLst>
                                      </p:cBhvr>
                                      <p:tavLst>
                                        <p:tav tm="0">
                                          <p:val>
                                            <p:fltVal val="0"/>
                                          </p:val>
                                        </p:tav>
                                        <p:tav tm="100000">
                                          <p:val>
                                            <p:strVal val="#ppt_w"/>
                                          </p:val>
                                        </p:tav>
                                      </p:tavLst>
                                    </p:anim>
                                    <p:anim calcmode="lin" valueType="num">
                                      <p:cBhvr>
                                        <p:cTn id="335" dur="500" fill="hold"/>
                                        <p:tgtEl>
                                          <p:spTgt spid="64544"/>
                                        </p:tgtEl>
                                        <p:attrNameLst>
                                          <p:attrName>ppt_h</p:attrName>
                                        </p:attrNameLst>
                                      </p:cBhvr>
                                      <p:tavLst>
                                        <p:tav tm="0">
                                          <p:val>
                                            <p:strVal val="#ppt_h"/>
                                          </p:val>
                                        </p:tav>
                                        <p:tav tm="100000">
                                          <p:val>
                                            <p:strVal val="#ppt_h"/>
                                          </p:val>
                                        </p:tav>
                                      </p:tavLst>
                                    </p:anim>
                                  </p:childTnLst>
                                </p:cTn>
                              </p:par>
                            </p:childTnLst>
                          </p:cTn>
                        </p:par>
                        <p:par>
                          <p:cTn id="336" fill="hold">
                            <p:stCondLst>
                              <p:cond delay="1500"/>
                            </p:stCondLst>
                            <p:childTnLst>
                              <p:par>
                                <p:cTn id="337" presetID="47" presetClass="entr" presetSubtype="0" fill="hold" nodeType="afterEffect">
                                  <p:stCondLst>
                                    <p:cond delay="0"/>
                                  </p:stCondLst>
                                  <p:childTnLst>
                                    <p:set>
                                      <p:cBhvr>
                                        <p:cTn id="338" dur="1" fill="hold">
                                          <p:stCondLst>
                                            <p:cond delay="0"/>
                                          </p:stCondLst>
                                        </p:cTn>
                                        <p:tgtEl>
                                          <p:spTgt spid="64521"/>
                                        </p:tgtEl>
                                        <p:attrNameLst>
                                          <p:attrName>style.visibility</p:attrName>
                                        </p:attrNameLst>
                                      </p:cBhvr>
                                      <p:to>
                                        <p:strVal val="visible"/>
                                      </p:to>
                                    </p:set>
                                    <p:animEffect transition="in" filter="fade">
                                      <p:cBhvr>
                                        <p:cTn id="339" dur="1000"/>
                                        <p:tgtEl>
                                          <p:spTgt spid="64521"/>
                                        </p:tgtEl>
                                      </p:cBhvr>
                                    </p:animEffect>
                                    <p:anim calcmode="lin" valueType="num">
                                      <p:cBhvr>
                                        <p:cTn id="340" dur="1000" fill="hold"/>
                                        <p:tgtEl>
                                          <p:spTgt spid="64521"/>
                                        </p:tgtEl>
                                        <p:attrNameLst>
                                          <p:attrName>ppt_x</p:attrName>
                                        </p:attrNameLst>
                                      </p:cBhvr>
                                      <p:tavLst>
                                        <p:tav tm="0">
                                          <p:val>
                                            <p:strVal val="#ppt_x"/>
                                          </p:val>
                                        </p:tav>
                                        <p:tav tm="100000">
                                          <p:val>
                                            <p:strVal val="#ppt_x"/>
                                          </p:val>
                                        </p:tav>
                                      </p:tavLst>
                                    </p:anim>
                                    <p:anim calcmode="lin" valueType="num">
                                      <p:cBhvr>
                                        <p:cTn id="341" dur="1000" fill="hold"/>
                                        <p:tgtEl>
                                          <p:spTgt spid="64521"/>
                                        </p:tgtEl>
                                        <p:attrNameLst>
                                          <p:attrName>ppt_y</p:attrName>
                                        </p:attrNameLst>
                                      </p:cBhvr>
                                      <p:tavLst>
                                        <p:tav tm="0">
                                          <p:val>
                                            <p:strVal val="#ppt_y-.1"/>
                                          </p:val>
                                        </p:tav>
                                        <p:tav tm="100000">
                                          <p:val>
                                            <p:strVal val="#ppt_y"/>
                                          </p:val>
                                        </p:tav>
                                      </p:tavLst>
                                    </p:anim>
                                  </p:childTnLst>
                                </p:cTn>
                              </p:par>
                            </p:childTnLst>
                          </p:cTn>
                        </p:par>
                        <p:par>
                          <p:cTn id="342" fill="hold">
                            <p:stCondLst>
                              <p:cond delay="2500"/>
                            </p:stCondLst>
                            <p:childTnLst>
                              <p:par>
                                <p:cTn id="343" presetID="17" presetClass="entr" presetSubtype="10" fill="hold" grpId="0" nodeType="afterEffect">
                                  <p:stCondLst>
                                    <p:cond delay="0"/>
                                  </p:stCondLst>
                                  <p:childTnLst>
                                    <p:set>
                                      <p:cBhvr>
                                        <p:cTn id="344" dur="1" fill="hold">
                                          <p:stCondLst>
                                            <p:cond delay="0"/>
                                          </p:stCondLst>
                                        </p:cTn>
                                        <p:tgtEl>
                                          <p:spTgt spid="64541"/>
                                        </p:tgtEl>
                                        <p:attrNameLst>
                                          <p:attrName>style.visibility</p:attrName>
                                        </p:attrNameLst>
                                      </p:cBhvr>
                                      <p:to>
                                        <p:strVal val="visible"/>
                                      </p:to>
                                    </p:set>
                                    <p:anim calcmode="lin" valueType="num">
                                      <p:cBhvr>
                                        <p:cTn id="345" dur="500" fill="hold"/>
                                        <p:tgtEl>
                                          <p:spTgt spid="64541"/>
                                        </p:tgtEl>
                                        <p:attrNameLst>
                                          <p:attrName>ppt_w</p:attrName>
                                        </p:attrNameLst>
                                      </p:cBhvr>
                                      <p:tavLst>
                                        <p:tav tm="0">
                                          <p:val>
                                            <p:fltVal val="0"/>
                                          </p:val>
                                        </p:tav>
                                        <p:tav tm="100000">
                                          <p:val>
                                            <p:strVal val="#ppt_w"/>
                                          </p:val>
                                        </p:tav>
                                      </p:tavLst>
                                    </p:anim>
                                    <p:anim calcmode="lin" valueType="num">
                                      <p:cBhvr>
                                        <p:cTn id="346" dur="500" fill="hold"/>
                                        <p:tgtEl>
                                          <p:spTgt spid="64541"/>
                                        </p:tgtEl>
                                        <p:attrNameLst>
                                          <p:attrName>ppt_h</p:attrName>
                                        </p:attrNameLst>
                                      </p:cBhvr>
                                      <p:tavLst>
                                        <p:tav tm="0">
                                          <p:val>
                                            <p:strVal val="#ppt_h"/>
                                          </p:val>
                                        </p:tav>
                                        <p:tav tm="100000">
                                          <p:val>
                                            <p:strVal val="#ppt_h"/>
                                          </p:val>
                                        </p:tav>
                                      </p:tavLst>
                                    </p:anim>
                                  </p:childTnLst>
                                </p:cTn>
                              </p:par>
                            </p:childTnLst>
                          </p:cTn>
                        </p:par>
                      </p:childTnLst>
                    </p:cTn>
                  </p:par>
                  <p:par>
                    <p:cTn id="347" fill="hold">
                      <p:stCondLst>
                        <p:cond delay="indefinite"/>
                      </p:stCondLst>
                      <p:childTnLst>
                        <p:par>
                          <p:cTn id="348" fill="hold">
                            <p:stCondLst>
                              <p:cond delay="0"/>
                            </p:stCondLst>
                            <p:childTnLst>
                              <p:par>
                                <p:cTn id="349" presetID="17" presetClass="entr" presetSubtype="10" fill="hold" grpId="0" nodeType="clickEffect">
                                  <p:stCondLst>
                                    <p:cond delay="0"/>
                                  </p:stCondLst>
                                  <p:childTnLst>
                                    <p:set>
                                      <p:cBhvr>
                                        <p:cTn id="350" dur="1" fill="hold">
                                          <p:stCondLst>
                                            <p:cond delay="0"/>
                                          </p:stCondLst>
                                        </p:cTn>
                                        <p:tgtEl>
                                          <p:spTgt spid="64562"/>
                                        </p:tgtEl>
                                        <p:attrNameLst>
                                          <p:attrName>style.visibility</p:attrName>
                                        </p:attrNameLst>
                                      </p:cBhvr>
                                      <p:to>
                                        <p:strVal val="visible"/>
                                      </p:to>
                                    </p:set>
                                    <p:anim calcmode="lin" valueType="num">
                                      <p:cBhvr>
                                        <p:cTn id="351" dur="500" fill="hold"/>
                                        <p:tgtEl>
                                          <p:spTgt spid="64562"/>
                                        </p:tgtEl>
                                        <p:attrNameLst>
                                          <p:attrName>ppt_w</p:attrName>
                                        </p:attrNameLst>
                                      </p:cBhvr>
                                      <p:tavLst>
                                        <p:tav tm="0">
                                          <p:val>
                                            <p:fltVal val="0"/>
                                          </p:val>
                                        </p:tav>
                                        <p:tav tm="100000">
                                          <p:val>
                                            <p:strVal val="#ppt_w"/>
                                          </p:val>
                                        </p:tav>
                                      </p:tavLst>
                                    </p:anim>
                                    <p:anim calcmode="lin" valueType="num">
                                      <p:cBhvr>
                                        <p:cTn id="352" dur="500" fill="hold"/>
                                        <p:tgtEl>
                                          <p:spTgt spid="64562"/>
                                        </p:tgtEl>
                                        <p:attrNameLst>
                                          <p:attrName>ppt_h</p:attrName>
                                        </p:attrNameLst>
                                      </p:cBhvr>
                                      <p:tavLst>
                                        <p:tav tm="0">
                                          <p:val>
                                            <p:strVal val="#ppt_h"/>
                                          </p:val>
                                        </p:tav>
                                        <p:tav tm="100000">
                                          <p:val>
                                            <p:strVal val="#ppt_h"/>
                                          </p:val>
                                        </p:tav>
                                      </p:tavLst>
                                    </p:anim>
                                  </p:childTnLst>
                                </p:cTn>
                              </p:par>
                            </p:childTnLst>
                          </p:cTn>
                        </p:par>
                        <p:par>
                          <p:cTn id="353" fill="hold">
                            <p:stCondLst>
                              <p:cond delay="500"/>
                            </p:stCondLst>
                            <p:childTnLst>
                              <p:par>
                                <p:cTn id="354" presetID="17" presetClass="entr" presetSubtype="10" fill="hold" grpId="0" nodeType="afterEffect">
                                  <p:stCondLst>
                                    <p:cond delay="0"/>
                                  </p:stCondLst>
                                  <p:childTnLst>
                                    <p:set>
                                      <p:cBhvr>
                                        <p:cTn id="355" dur="1" fill="hold">
                                          <p:stCondLst>
                                            <p:cond delay="0"/>
                                          </p:stCondLst>
                                        </p:cTn>
                                        <p:tgtEl>
                                          <p:spTgt spid="64563"/>
                                        </p:tgtEl>
                                        <p:attrNameLst>
                                          <p:attrName>style.visibility</p:attrName>
                                        </p:attrNameLst>
                                      </p:cBhvr>
                                      <p:to>
                                        <p:strVal val="visible"/>
                                      </p:to>
                                    </p:set>
                                    <p:anim calcmode="lin" valueType="num">
                                      <p:cBhvr>
                                        <p:cTn id="356" dur="500" fill="hold"/>
                                        <p:tgtEl>
                                          <p:spTgt spid="64563"/>
                                        </p:tgtEl>
                                        <p:attrNameLst>
                                          <p:attrName>ppt_w</p:attrName>
                                        </p:attrNameLst>
                                      </p:cBhvr>
                                      <p:tavLst>
                                        <p:tav tm="0">
                                          <p:val>
                                            <p:fltVal val="0"/>
                                          </p:val>
                                        </p:tav>
                                        <p:tav tm="100000">
                                          <p:val>
                                            <p:strVal val="#ppt_w"/>
                                          </p:val>
                                        </p:tav>
                                      </p:tavLst>
                                    </p:anim>
                                    <p:anim calcmode="lin" valueType="num">
                                      <p:cBhvr>
                                        <p:cTn id="357" dur="500" fill="hold"/>
                                        <p:tgtEl>
                                          <p:spTgt spid="64563"/>
                                        </p:tgtEl>
                                        <p:attrNameLst>
                                          <p:attrName>ppt_h</p:attrName>
                                        </p:attrNameLst>
                                      </p:cBhvr>
                                      <p:tavLst>
                                        <p:tav tm="0">
                                          <p:val>
                                            <p:strVal val="#ppt_h"/>
                                          </p:val>
                                        </p:tav>
                                        <p:tav tm="100000">
                                          <p:val>
                                            <p:strVal val="#ppt_h"/>
                                          </p:val>
                                        </p:tav>
                                      </p:tavLst>
                                    </p:anim>
                                  </p:childTnLst>
                                </p:cTn>
                              </p:par>
                            </p:childTnLst>
                          </p:cTn>
                        </p:par>
                        <p:par>
                          <p:cTn id="358" fill="hold">
                            <p:stCondLst>
                              <p:cond delay="1000"/>
                            </p:stCondLst>
                            <p:childTnLst>
                              <p:par>
                                <p:cTn id="359" presetID="23" presetClass="entr" presetSubtype="16" fill="hold" nodeType="afterEffect">
                                  <p:stCondLst>
                                    <p:cond delay="0"/>
                                  </p:stCondLst>
                                  <p:childTnLst>
                                    <p:set>
                                      <p:cBhvr>
                                        <p:cTn id="360" dur="1" fill="hold">
                                          <p:stCondLst>
                                            <p:cond delay="0"/>
                                          </p:stCondLst>
                                        </p:cTn>
                                        <p:tgtEl>
                                          <p:spTgt spid="67">
                                            <p:txEl>
                                              <p:pRg st="0" end="0"/>
                                            </p:txEl>
                                          </p:spTgt>
                                        </p:tgtEl>
                                        <p:attrNameLst>
                                          <p:attrName>style.visibility</p:attrName>
                                        </p:attrNameLst>
                                      </p:cBhvr>
                                      <p:to>
                                        <p:strVal val="visible"/>
                                      </p:to>
                                    </p:set>
                                    <p:anim calcmode="lin" valueType="num">
                                      <p:cBhvr>
                                        <p:cTn id="361"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362" dur="500" fill="hold"/>
                                        <p:tgtEl>
                                          <p:spTgt spid="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5" grpId="0" animBg="1"/>
      <p:bldP spid="64516" grpId="0" animBg="1"/>
      <p:bldP spid="64517" grpId="0" animBg="1"/>
      <p:bldP spid="64534" grpId="0" animBg="1"/>
      <p:bldP spid="64535" grpId="0" animBg="1"/>
      <p:bldP spid="64536" grpId="0" animBg="1"/>
      <p:bldP spid="64537" grpId="0" animBg="1"/>
      <p:bldP spid="64538" grpId="0"/>
      <p:bldP spid="64539" grpId="0"/>
      <p:bldP spid="64540" grpId="0"/>
      <p:bldP spid="64541" grpId="0"/>
      <p:bldP spid="64542" grpId="0"/>
      <p:bldP spid="64543" grpId="0"/>
      <p:bldP spid="64544" grpId="0"/>
      <p:bldP spid="64545" grpId="0"/>
      <p:bldP spid="64550" grpId="0"/>
      <p:bldP spid="64551" grpId="0"/>
      <p:bldP spid="64552" grpId="0"/>
      <p:bldP spid="64553" grpId="0"/>
      <p:bldP spid="64554" grpId="0" animBg="1"/>
      <p:bldP spid="64555" grpId="0" animBg="1"/>
      <p:bldP spid="64556" grpId="0" animBg="1"/>
      <p:bldP spid="64557" grpId="0" animBg="1"/>
      <p:bldP spid="64558" grpId="0" animBg="1"/>
      <p:bldP spid="64559" grpId="0" animBg="1"/>
      <p:bldP spid="64560" grpId="0" animBg="1"/>
      <p:bldP spid="64561" grpId="0" animBg="1"/>
      <p:bldP spid="64562" grpId="0"/>
      <p:bldP spid="64563" grpId="0"/>
      <p:bldP spid="52" grpId="0"/>
      <p:bldP spid="53" grpId="0" animBg="1"/>
      <p:bldP spid="55" grpId="0"/>
      <p:bldP spid="56" grpId="0"/>
      <p:bldP spid="61" grpId="0" animBg="1"/>
      <p:bldP spid="62" grpId="0"/>
      <p:bldP spid="63" grpId="0"/>
      <p:bldP spid="64" grpId="0"/>
      <p:bldP spid="65" grpId="0"/>
      <p:bldP spid="66" grpId="0"/>
      <p:bldP spid="69" grpId="0"/>
      <p:bldP spid="70" grpId="0"/>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323850" y="188913"/>
            <a:ext cx="8496300" cy="576262"/>
          </a:xfrm>
          <a:prstGeom prst="rect">
            <a:avLst/>
          </a:prstGeom>
          <a:gradFill rotWithShape="1">
            <a:gsLst>
              <a:gs pos="0">
                <a:srgbClr val="0000CC"/>
              </a:gs>
              <a:gs pos="50000">
                <a:schemeClr val="bg1"/>
              </a:gs>
              <a:gs pos="100000">
                <a:srgbClr val="0000CC"/>
              </a:gs>
            </a:gsLst>
            <a:lin ang="5400000" scaled="1"/>
          </a:gradFill>
        </p:spPr>
        <p:txBody>
          <a:bodyPr/>
          <a:lstStyle/>
          <a:p>
            <a:pPr algn="ctr" rtl="0">
              <a:defRPr/>
            </a:pPr>
            <a:r>
              <a:rPr lang="en-US" sz="3200" b="1" i="1" kern="0" dirty="0" smtClean="0">
                <a:effectLst>
                  <a:outerShdw blurRad="38100" dist="38100" dir="2700000" algn="tl">
                    <a:srgbClr val="000000">
                      <a:alpha val="43137"/>
                    </a:srgbClr>
                  </a:outerShdw>
                </a:effectLst>
                <a:latin typeface="+mj-lt"/>
                <a:ea typeface="+mj-ea"/>
                <a:cs typeface="+mj-cs"/>
              </a:rPr>
              <a:t>Diagnosis </a:t>
            </a:r>
            <a:endParaRPr lang="en-US" sz="3200" b="1" i="1" kern="0" dirty="0">
              <a:effectLst>
                <a:outerShdw blurRad="38100" dist="38100" dir="2700000" algn="tl">
                  <a:srgbClr val="000000">
                    <a:alpha val="43137"/>
                  </a:srgbClr>
                </a:outerShdw>
              </a:effectLst>
              <a:latin typeface="+mj-lt"/>
              <a:ea typeface="+mj-ea"/>
              <a:cs typeface="+mj-cs"/>
            </a:endParaRPr>
          </a:p>
        </p:txBody>
      </p:sp>
      <p:pic>
        <p:nvPicPr>
          <p:cNvPr id="36867" name="Picture 2" descr="http://www.shoklo-unit.com/lab.shoklo-unit.com/labman/images/msex2.jpg"/>
          <p:cNvPicPr>
            <a:picLocks noChangeAspect="1" noChangeArrowheads="1"/>
          </p:cNvPicPr>
          <p:nvPr/>
        </p:nvPicPr>
        <p:blipFill>
          <a:blip r:embed="rId2" cstate="print"/>
          <a:srcRect/>
          <a:stretch>
            <a:fillRect/>
          </a:stretch>
        </p:blipFill>
        <p:spPr bwMode="auto">
          <a:xfrm>
            <a:off x="684213" y="765175"/>
            <a:ext cx="7848600" cy="5759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 calcmode="lin" valueType="num">
                                      <p:cBhvr>
                                        <p:cTn id="12" dur="500" fill="hold"/>
                                        <p:tgtEl>
                                          <p:spTgt spid="36867"/>
                                        </p:tgtEl>
                                        <p:attrNameLst>
                                          <p:attrName>ppt_w</p:attrName>
                                        </p:attrNameLst>
                                      </p:cBhvr>
                                      <p:tavLst>
                                        <p:tav tm="0">
                                          <p:val>
                                            <p:fltVal val="0"/>
                                          </p:val>
                                        </p:tav>
                                        <p:tav tm="100000">
                                          <p:val>
                                            <p:strVal val="#ppt_w"/>
                                          </p:val>
                                        </p:tav>
                                      </p:tavLst>
                                    </p:anim>
                                    <p:anim calcmode="lin" valueType="num">
                                      <p:cBhvr>
                                        <p:cTn id="13" dur="500" fill="hold"/>
                                        <p:tgtEl>
                                          <p:spTgt spid="368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50" y="188913"/>
            <a:ext cx="8424863" cy="647700"/>
          </a:xfrm>
          <a:gradFill rotWithShape="1">
            <a:gsLst>
              <a:gs pos="0">
                <a:srgbClr val="CC0000"/>
              </a:gs>
              <a:gs pos="50000">
                <a:schemeClr val="bg1"/>
              </a:gs>
              <a:gs pos="100000">
                <a:srgbClr val="CC0000"/>
              </a:gs>
            </a:gsLst>
            <a:lin ang="5400000" scaled="1"/>
          </a:gradFill>
        </p:spPr>
        <p:txBody>
          <a:bodyPr/>
          <a:lstStyle/>
          <a:p>
            <a:pPr rtl="0" eaLnBrk="1" hangingPunct="1">
              <a:defRPr/>
            </a:pPr>
            <a:r>
              <a:rPr lang="en-US" sz="3200" b="1" dirty="0" smtClean="0">
                <a:effectLst>
                  <a:outerShdw blurRad="38100" dist="38100" dir="2700000" algn="tl">
                    <a:srgbClr val="000000">
                      <a:alpha val="43137"/>
                    </a:srgbClr>
                  </a:outerShdw>
                </a:effectLst>
              </a:rPr>
              <a:t>Diagnosis </a:t>
            </a:r>
          </a:p>
        </p:txBody>
      </p:sp>
      <p:sp>
        <p:nvSpPr>
          <p:cNvPr id="8" name="TextBox 7"/>
          <p:cNvSpPr txBox="1">
            <a:spLocks noChangeArrowheads="1"/>
          </p:cNvSpPr>
          <p:nvPr/>
        </p:nvSpPr>
        <p:spPr bwMode="auto">
          <a:xfrm>
            <a:off x="179388" y="3860800"/>
            <a:ext cx="6337300" cy="954088"/>
          </a:xfrm>
          <a:prstGeom prst="rect">
            <a:avLst/>
          </a:prstGeom>
          <a:noFill/>
          <a:ln w="9525">
            <a:noFill/>
            <a:miter lim="800000"/>
            <a:headEnd/>
            <a:tailEnd/>
          </a:ln>
        </p:spPr>
        <p:txBody>
          <a:bodyPr>
            <a:spAutoFit/>
          </a:bodyPr>
          <a:lstStyle/>
          <a:p>
            <a:pPr algn="l" rtl="0"/>
            <a:r>
              <a:rPr lang="en-US" sz="2800" dirty="0"/>
              <a:t>2- Detection of circulating parasite antigen using monoclonal antibodies.</a:t>
            </a:r>
          </a:p>
        </p:txBody>
      </p:sp>
      <p:sp>
        <p:nvSpPr>
          <p:cNvPr id="9" name="TextBox 8"/>
          <p:cNvSpPr txBox="1">
            <a:spLocks noChangeArrowheads="1"/>
          </p:cNvSpPr>
          <p:nvPr/>
        </p:nvSpPr>
        <p:spPr bwMode="auto">
          <a:xfrm>
            <a:off x="179388" y="5516563"/>
            <a:ext cx="8208962" cy="954087"/>
          </a:xfrm>
          <a:prstGeom prst="rect">
            <a:avLst/>
          </a:prstGeom>
          <a:noFill/>
          <a:ln w="9525">
            <a:noFill/>
            <a:miter lim="800000"/>
            <a:headEnd/>
            <a:tailEnd/>
          </a:ln>
        </p:spPr>
        <p:txBody>
          <a:bodyPr>
            <a:spAutoFit/>
          </a:bodyPr>
          <a:lstStyle/>
          <a:p>
            <a:pPr algn="l" rtl="0"/>
            <a:r>
              <a:rPr lang="en-US" sz="2800" dirty="0"/>
              <a:t>3- Detection of parasite DNA and RNA in patient’s blood using DNA and RNA probes.</a:t>
            </a:r>
          </a:p>
        </p:txBody>
      </p:sp>
      <p:sp>
        <p:nvSpPr>
          <p:cNvPr id="10" name="TextBox 9"/>
          <p:cNvSpPr txBox="1">
            <a:spLocks noChangeArrowheads="1"/>
          </p:cNvSpPr>
          <p:nvPr/>
        </p:nvSpPr>
        <p:spPr bwMode="auto">
          <a:xfrm>
            <a:off x="179388" y="836613"/>
            <a:ext cx="5184775" cy="523875"/>
          </a:xfrm>
          <a:prstGeom prst="rect">
            <a:avLst/>
          </a:prstGeom>
          <a:noFill/>
          <a:ln w="9525">
            <a:noFill/>
            <a:miter lim="800000"/>
            <a:headEnd/>
            <a:tailEnd/>
          </a:ln>
        </p:spPr>
        <p:txBody>
          <a:bodyPr>
            <a:spAutoFit/>
          </a:bodyPr>
          <a:lstStyle/>
          <a:p>
            <a:pPr algn="l" rtl="0"/>
            <a:r>
              <a:rPr lang="en-US" sz="2800" dirty="0">
                <a:solidFill>
                  <a:srgbClr val="000099"/>
                </a:solidFill>
              </a:rPr>
              <a:t>Malaria pigments = Haemozoin </a:t>
            </a:r>
          </a:p>
        </p:txBody>
      </p:sp>
      <p:sp>
        <p:nvSpPr>
          <p:cNvPr id="11" name="TextBox 10"/>
          <p:cNvSpPr txBox="1">
            <a:spLocks noChangeArrowheads="1"/>
          </p:cNvSpPr>
          <p:nvPr/>
        </p:nvSpPr>
        <p:spPr bwMode="auto">
          <a:xfrm>
            <a:off x="3203575" y="1196975"/>
            <a:ext cx="4968875" cy="830263"/>
          </a:xfrm>
          <a:prstGeom prst="rect">
            <a:avLst/>
          </a:prstGeom>
          <a:noFill/>
          <a:ln w="9525">
            <a:noFill/>
            <a:miter lim="800000"/>
            <a:headEnd/>
            <a:tailEnd/>
          </a:ln>
        </p:spPr>
        <p:txBody>
          <a:bodyPr>
            <a:spAutoFit/>
          </a:bodyPr>
          <a:lstStyle/>
          <a:p>
            <a:pPr algn="ctr" rtl="0"/>
            <a:r>
              <a:rPr lang="en-US" sz="2400" dirty="0">
                <a:solidFill>
                  <a:srgbClr val="C00000"/>
                </a:solidFill>
              </a:rPr>
              <a:t>It is the remnants of haemoglobin that was digested by parasite</a:t>
            </a:r>
          </a:p>
        </p:txBody>
      </p:sp>
      <p:sp>
        <p:nvSpPr>
          <p:cNvPr id="12" name="TextBox 11"/>
          <p:cNvSpPr txBox="1">
            <a:spLocks noChangeArrowheads="1"/>
          </p:cNvSpPr>
          <p:nvPr/>
        </p:nvSpPr>
        <p:spPr bwMode="auto">
          <a:xfrm>
            <a:off x="179388" y="1700213"/>
            <a:ext cx="2808287" cy="523875"/>
          </a:xfrm>
          <a:prstGeom prst="rect">
            <a:avLst/>
          </a:prstGeom>
          <a:noFill/>
          <a:ln w="9525">
            <a:noFill/>
            <a:miter lim="800000"/>
            <a:headEnd/>
            <a:tailEnd/>
          </a:ln>
        </p:spPr>
        <p:txBody>
          <a:bodyPr>
            <a:spAutoFit/>
          </a:bodyPr>
          <a:lstStyle/>
          <a:p>
            <a:pPr algn="ctr" rtl="0"/>
            <a:r>
              <a:rPr lang="en-US" sz="2800">
                <a:solidFill>
                  <a:srgbClr val="000099"/>
                </a:solidFill>
              </a:rPr>
              <a:t>Schuffner’s dots</a:t>
            </a:r>
          </a:p>
        </p:txBody>
      </p:sp>
      <p:sp>
        <p:nvSpPr>
          <p:cNvPr id="13" name="TextBox 12"/>
          <p:cNvSpPr txBox="1">
            <a:spLocks noChangeArrowheads="1"/>
          </p:cNvSpPr>
          <p:nvPr/>
        </p:nvSpPr>
        <p:spPr bwMode="auto">
          <a:xfrm>
            <a:off x="179388" y="2205038"/>
            <a:ext cx="2808287" cy="522287"/>
          </a:xfrm>
          <a:prstGeom prst="rect">
            <a:avLst/>
          </a:prstGeom>
          <a:noFill/>
          <a:ln w="9525">
            <a:noFill/>
            <a:miter lim="800000"/>
            <a:headEnd/>
            <a:tailEnd/>
          </a:ln>
        </p:spPr>
        <p:txBody>
          <a:bodyPr>
            <a:spAutoFit/>
          </a:bodyPr>
          <a:lstStyle/>
          <a:p>
            <a:pPr algn="ctr" rtl="0"/>
            <a:r>
              <a:rPr lang="en-US" sz="2800">
                <a:solidFill>
                  <a:srgbClr val="000099"/>
                </a:solidFill>
              </a:rPr>
              <a:t>Ziemann’s dots</a:t>
            </a:r>
          </a:p>
        </p:txBody>
      </p:sp>
      <p:sp>
        <p:nvSpPr>
          <p:cNvPr id="14" name="TextBox 13"/>
          <p:cNvSpPr txBox="1">
            <a:spLocks noChangeArrowheads="1"/>
          </p:cNvSpPr>
          <p:nvPr/>
        </p:nvSpPr>
        <p:spPr bwMode="auto">
          <a:xfrm>
            <a:off x="179388" y="2708275"/>
            <a:ext cx="2736850" cy="523875"/>
          </a:xfrm>
          <a:prstGeom prst="rect">
            <a:avLst/>
          </a:prstGeom>
          <a:noFill/>
          <a:ln w="9525">
            <a:noFill/>
            <a:miter lim="800000"/>
            <a:headEnd/>
            <a:tailEnd/>
          </a:ln>
        </p:spPr>
        <p:txBody>
          <a:bodyPr>
            <a:spAutoFit/>
          </a:bodyPr>
          <a:lstStyle/>
          <a:p>
            <a:pPr algn="ctr" rtl="0"/>
            <a:r>
              <a:rPr lang="en-US" sz="2800">
                <a:solidFill>
                  <a:srgbClr val="000099"/>
                </a:solidFill>
              </a:rPr>
              <a:t>Maurer’s clefts</a:t>
            </a:r>
          </a:p>
        </p:txBody>
      </p:sp>
      <p:sp>
        <p:nvSpPr>
          <p:cNvPr id="16" name="TextBox 15"/>
          <p:cNvSpPr txBox="1">
            <a:spLocks noChangeArrowheads="1"/>
          </p:cNvSpPr>
          <p:nvPr/>
        </p:nvSpPr>
        <p:spPr bwMode="auto">
          <a:xfrm>
            <a:off x="2843213" y="2636838"/>
            <a:ext cx="4032250" cy="1200150"/>
          </a:xfrm>
          <a:prstGeom prst="rect">
            <a:avLst/>
          </a:prstGeom>
          <a:noFill/>
          <a:ln w="9525">
            <a:noFill/>
            <a:miter lim="800000"/>
            <a:headEnd/>
            <a:tailEnd/>
          </a:ln>
        </p:spPr>
        <p:txBody>
          <a:bodyPr>
            <a:spAutoFit/>
          </a:bodyPr>
          <a:lstStyle/>
          <a:p>
            <a:pPr algn="ctr" rtl="0"/>
            <a:r>
              <a:rPr lang="en-US" sz="2400">
                <a:solidFill>
                  <a:srgbClr val="C00000"/>
                </a:solidFill>
              </a:rPr>
              <a:t>It is degeneration process occurring in </a:t>
            </a:r>
            <a:r>
              <a:rPr lang="en-US" sz="2400" i="1">
                <a:solidFill>
                  <a:srgbClr val="C00000"/>
                </a:solidFill>
              </a:rPr>
              <a:t>Plasmodium </a:t>
            </a:r>
            <a:r>
              <a:rPr lang="en-US" sz="2400">
                <a:solidFill>
                  <a:srgbClr val="C00000"/>
                </a:solidFill>
              </a:rPr>
              <a:t>infected RBCs</a:t>
            </a:r>
          </a:p>
        </p:txBody>
      </p:sp>
      <p:sp>
        <p:nvSpPr>
          <p:cNvPr id="18" name="TextBox 17"/>
          <p:cNvSpPr txBox="1">
            <a:spLocks noChangeArrowheads="1"/>
          </p:cNvSpPr>
          <p:nvPr/>
        </p:nvSpPr>
        <p:spPr bwMode="auto">
          <a:xfrm>
            <a:off x="3203575" y="2205038"/>
            <a:ext cx="2808288" cy="522287"/>
          </a:xfrm>
          <a:prstGeom prst="rect">
            <a:avLst/>
          </a:prstGeom>
          <a:noFill/>
          <a:ln w="9525">
            <a:noFill/>
            <a:miter lim="800000"/>
            <a:headEnd/>
            <a:tailEnd/>
          </a:ln>
        </p:spPr>
        <p:txBody>
          <a:bodyPr>
            <a:spAutoFit/>
          </a:bodyPr>
          <a:lstStyle/>
          <a:p>
            <a:pPr algn="ctr" rtl="0"/>
            <a:r>
              <a:rPr lang="en-US" sz="2800">
                <a:solidFill>
                  <a:srgbClr val="000099"/>
                </a:solidFill>
              </a:rPr>
              <a:t>Called: Stippling</a:t>
            </a:r>
            <a:r>
              <a:rPr lang="en-US" sz="2800"/>
              <a:t> </a:t>
            </a:r>
          </a:p>
        </p:txBody>
      </p:sp>
      <p:sp>
        <p:nvSpPr>
          <p:cNvPr id="19" name="Right Brace 18"/>
          <p:cNvSpPr>
            <a:spLocks/>
          </p:cNvSpPr>
          <p:nvPr/>
        </p:nvSpPr>
        <p:spPr bwMode="auto">
          <a:xfrm>
            <a:off x="2771775" y="1773238"/>
            <a:ext cx="431800" cy="1439862"/>
          </a:xfrm>
          <a:prstGeom prst="rightBrace">
            <a:avLst>
              <a:gd name="adj1" fmla="val 8336"/>
              <a:gd name="adj2" fmla="val 50000"/>
            </a:avLst>
          </a:prstGeom>
          <a:noFill/>
          <a:ln w="28575" algn="ctr">
            <a:solidFill>
              <a:srgbClr val="000099"/>
            </a:solidFill>
            <a:round/>
            <a:headEnd/>
            <a:tailEnd/>
          </a:ln>
        </p:spPr>
        <p:txBody>
          <a:bodyPr/>
          <a:lstStyle/>
          <a:p>
            <a:endParaRPr lang="en-US">
              <a:solidFill>
                <a:srgbClr val="000099"/>
              </a:solidFill>
            </a:endParaRPr>
          </a:p>
        </p:txBody>
      </p:sp>
      <p:pic>
        <p:nvPicPr>
          <p:cNvPr id="17425" name="Picture 17" descr="C:\Users\azza\Desktop\imagesCATV5EBE.jpg"/>
          <p:cNvPicPr>
            <a:picLocks noChangeAspect="1" noChangeArrowheads="1"/>
          </p:cNvPicPr>
          <p:nvPr/>
        </p:nvPicPr>
        <p:blipFill>
          <a:blip r:embed="rId2" cstate="print">
            <a:lum bright="-20000" contrast="40000"/>
          </a:blip>
          <a:srcRect/>
          <a:stretch>
            <a:fillRect/>
          </a:stretch>
        </p:blipFill>
        <p:spPr bwMode="auto">
          <a:xfrm>
            <a:off x="7170738" y="2349500"/>
            <a:ext cx="1217612" cy="3189288"/>
          </a:xfrm>
          <a:prstGeom prst="rect">
            <a:avLst/>
          </a:prstGeom>
          <a:noFill/>
          <a:ln w="9525">
            <a:noFill/>
            <a:miter lim="800000"/>
            <a:headEnd/>
            <a:tailEnd/>
          </a:ln>
        </p:spPr>
      </p:pic>
      <p:sp>
        <p:nvSpPr>
          <p:cNvPr id="29705" name="Oval 9"/>
          <p:cNvSpPr>
            <a:spLocks noChangeArrowheads="1"/>
          </p:cNvSpPr>
          <p:nvPr/>
        </p:nvSpPr>
        <p:spPr bwMode="auto">
          <a:xfrm>
            <a:off x="7740650" y="4797425"/>
            <a:ext cx="147638" cy="241300"/>
          </a:xfrm>
          <a:prstGeom prst="ellipse">
            <a:avLst/>
          </a:prstGeom>
          <a:solidFill>
            <a:srgbClr val="CC0000"/>
          </a:solidFill>
          <a:ln w="9525">
            <a:noFill/>
            <a:round/>
            <a:headEnd/>
            <a:tailEnd/>
          </a:ln>
        </p:spPr>
        <p:txBody>
          <a:bodyPr wrap="none" anchor="ctr"/>
          <a:lstStyle/>
          <a:p>
            <a:endParaRPr lang="ar-SA"/>
          </a:p>
        </p:txBody>
      </p:sp>
      <p:sp>
        <p:nvSpPr>
          <p:cNvPr id="29704" name="Text Box 8"/>
          <p:cNvSpPr txBox="1">
            <a:spLocks noChangeArrowheads="1"/>
          </p:cNvSpPr>
          <p:nvPr/>
        </p:nvSpPr>
        <p:spPr bwMode="auto">
          <a:xfrm>
            <a:off x="8027988" y="3933825"/>
            <a:ext cx="287337" cy="396875"/>
          </a:xfrm>
          <a:prstGeom prst="rect">
            <a:avLst/>
          </a:prstGeom>
          <a:noFill/>
          <a:ln w="9525">
            <a:noFill/>
            <a:miter lim="800000"/>
            <a:headEnd/>
            <a:tailEnd/>
          </a:ln>
        </p:spPr>
        <p:txBody>
          <a:bodyPr>
            <a:spAutoFit/>
          </a:bodyPr>
          <a:lstStyle/>
          <a:p>
            <a:pPr algn="ctr" rtl="0">
              <a:spcBef>
                <a:spcPct val="50000"/>
              </a:spcBef>
            </a:pPr>
            <a:r>
              <a:rPr lang="en-US" sz="2000"/>
              <a:t>T</a:t>
            </a:r>
          </a:p>
        </p:txBody>
      </p:sp>
      <p:sp>
        <p:nvSpPr>
          <p:cNvPr id="29703" name="Text Box 7"/>
          <p:cNvSpPr txBox="1">
            <a:spLocks noChangeArrowheads="1"/>
          </p:cNvSpPr>
          <p:nvPr/>
        </p:nvSpPr>
        <p:spPr bwMode="auto">
          <a:xfrm>
            <a:off x="8027988" y="3644900"/>
            <a:ext cx="287337" cy="396875"/>
          </a:xfrm>
          <a:prstGeom prst="rect">
            <a:avLst/>
          </a:prstGeom>
          <a:noFill/>
          <a:ln w="9525">
            <a:noFill/>
            <a:miter lim="800000"/>
            <a:headEnd/>
            <a:tailEnd/>
          </a:ln>
        </p:spPr>
        <p:txBody>
          <a:bodyPr>
            <a:spAutoFit/>
          </a:bodyPr>
          <a:lstStyle/>
          <a:p>
            <a:pPr algn="ctr" rtl="0">
              <a:spcBef>
                <a:spcPct val="50000"/>
              </a:spcBef>
            </a:pPr>
            <a:r>
              <a:rPr lang="en-US" sz="2000"/>
              <a:t>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heckerboard(across)">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17" presetClass="entr" presetSubtype="1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strVal val="#ppt_h"/>
                                          </p:val>
                                        </p:tav>
                                        <p:tav tm="100000">
                                          <p:val>
                                            <p:strVal val="#ppt_h"/>
                                          </p:val>
                                        </p:tav>
                                      </p:tavLst>
                                    </p:anim>
                                  </p:childTnLst>
                                </p:cTn>
                              </p:par>
                            </p:childTnLst>
                          </p:cTn>
                        </p:par>
                        <p:par>
                          <p:cTn id="37" fill="hold">
                            <p:stCondLst>
                              <p:cond delay="1000"/>
                            </p:stCondLst>
                            <p:childTnLst>
                              <p:par>
                                <p:cTn id="38" presetID="17" presetClass="entr" presetSubtype="1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17425"/>
                                        </p:tgtEl>
                                        <p:attrNameLst>
                                          <p:attrName>style.visibility</p:attrName>
                                        </p:attrNameLst>
                                      </p:cBhvr>
                                      <p:to>
                                        <p:strVal val="visible"/>
                                      </p:to>
                                    </p:set>
                                    <p:anim calcmode="lin" valueType="num">
                                      <p:cBhvr>
                                        <p:cTn id="69" dur="500" fill="hold"/>
                                        <p:tgtEl>
                                          <p:spTgt spid="17425"/>
                                        </p:tgtEl>
                                        <p:attrNameLst>
                                          <p:attrName>ppt_w</p:attrName>
                                        </p:attrNameLst>
                                      </p:cBhvr>
                                      <p:tavLst>
                                        <p:tav tm="0">
                                          <p:val>
                                            <p:fltVal val="0"/>
                                          </p:val>
                                        </p:tav>
                                        <p:tav tm="100000">
                                          <p:val>
                                            <p:strVal val="#ppt_w"/>
                                          </p:val>
                                        </p:tav>
                                      </p:tavLst>
                                    </p:anim>
                                    <p:anim calcmode="lin" valueType="num">
                                      <p:cBhvr>
                                        <p:cTn id="70" dur="500" fill="hold"/>
                                        <p:tgtEl>
                                          <p:spTgt spid="17425"/>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10" fill="hold" grpId="0" nodeType="clickEffect">
                                  <p:stCondLst>
                                    <p:cond delay="0"/>
                                  </p:stCondLst>
                                  <p:childTnLst>
                                    <p:set>
                                      <p:cBhvr>
                                        <p:cTn id="74" dur="1" fill="hold">
                                          <p:stCondLst>
                                            <p:cond delay="0"/>
                                          </p:stCondLst>
                                        </p:cTn>
                                        <p:tgtEl>
                                          <p:spTgt spid="29705"/>
                                        </p:tgtEl>
                                        <p:attrNameLst>
                                          <p:attrName>style.visibility</p:attrName>
                                        </p:attrNameLst>
                                      </p:cBhvr>
                                      <p:to>
                                        <p:strVal val="visible"/>
                                      </p:to>
                                    </p:set>
                                    <p:anim calcmode="lin" valueType="num">
                                      <p:cBhvr>
                                        <p:cTn id="75" dur="500" fill="hold"/>
                                        <p:tgtEl>
                                          <p:spTgt spid="29705"/>
                                        </p:tgtEl>
                                        <p:attrNameLst>
                                          <p:attrName>ppt_w</p:attrName>
                                        </p:attrNameLst>
                                      </p:cBhvr>
                                      <p:tavLst>
                                        <p:tav tm="0">
                                          <p:val>
                                            <p:fltVal val="0"/>
                                          </p:val>
                                        </p:tav>
                                        <p:tav tm="100000">
                                          <p:val>
                                            <p:strVal val="#ppt_w"/>
                                          </p:val>
                                        </p:tav>
                                      </p:tavLst>
                                    </p:anim>
                                    <p:anim calcmode="lin" valueType="num">
                                      <p:cBhvr>
                                        <p:cTn id="76" dur="500" fill="hold"/>
                                        <p:tgtEl>
                                          <p:spTgt spid="29705"/>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7" presetClass="entr" presetSubtype="10" fill="hold" grpId="0" nodeType="clickEffect">
                                  <p:stCondLst>
                                    <p:cond delay="0"/>
                                  </p:stCondLst>
                                  <p:childTnLst>
                                    <p:set>
                                      <p:cBhvr>
                                        <p:cTn id="80" dur="1" fill="hold">
                                          <p:stCondLst>
                                            <p:cond delay="0"/>
                                          </p:stCondLst>
                                        </p:cTn>
                                        <p:tgtEl>
                                          <p:spTgt spid="29703"/>
                                        </p:tgtEl>
                                        <p:attrNameLst>
                                          <p:attrName>style.visibility</p:attrName>
                                        </p:attrNameLst>
                                      </p:cBhvr>
                                      <p:to>
                                        <p:strVal val="visible"/>
                                      </p:to>
                                    </p:set>
                                    <p:anim calcmode="lin" valueType="num">
                                      <p:cBhvr>
                                        <p:cTn id="81" dur="500" fill="hold"/>
                                        <p:tgtEl>
                                          <p:spTgt spid="29703"/>
                                        </p:tgtEl>
                                        <p:attrNameLst>
                                          <p:attrName>ppt_w</p:attrName>
                                        </p:attrNameLst>
                                      </p:cBhvr>
                                      <p:tavLst>
                                        <p:tav tm="0">
                                          <p:val>
                                            <p:fltVal val="0"/>
                                          </p:val>
                                        </p:tav>
                                        <p:tav tm="100000">
                                          <p:val>
                                            <p:strVal val="#ppt_w"/>
                                          </p:val>
                                        </p:tav>
                                      </p:tavLst>
                                    </p:anim>
                                    <p:anim calcmode="lin" valueType="num">
                                      <p:cBhvr>
                                        <p:cTn id="82" dur="500" fill="hold"/>
                                        <p:tgtEl>
                                          <p:spTgt spid="29703"/>
                                        </p:tgtEl>
                                        <p:attrNameLst>
                                          <p:attrName>ppt_h</p:attrName>
                                        </p:attrNameLst>
                                      </p:cBhvr>
                                      <p:tavLst>
                                        <p:tav tm="0">
                                          <p:val>
                                            <p:strVal val="#ppt_h"/>
                                          </p:val>
                                        </p:tav>
                                        <p:tav tm="100000">
                                          <p:val>
                                            <p:strVal val="#ppt_h"/>
                                          </p:val>
                                        </p:tav>
                                      </p:tavLst>
                                    </p:anim>
                                  </p:childTnLst>
                                </p:cTn>
                              </p:par>
                            </p:childTnLst>
                          </p:cTn>
                        </p:par>
                        <p:par>
                          <p:cTn id="83" fill="hold">
                            <p:stCondLst>
                              <p:cond delay="500"/>
                            </p:stCondLst>
                            <p:childTnLst>
                              <p:par>
                                <p:cTn id="84" presetID="17" presetClass="entr" presetSubtype="10" fill="hold" grpId="0" nodeType="afterEffect">
                                  <p:stCondLst>
                                    <p:cond delay="0"/>
                                  </p:stCondLst>
                                  <p:childTnLst>
                                    <p:set>
                                      <p:cBhvr>
                                        <p:cTn id="85" dur="1" fill="hold">
                                          <p:stCondLst>
                                            <p:cond delay="0"/>
                                          </p:stCondLst>
                                        </p:cTn>
                                        <p:tgtEl>
                                          <p:spTgt spid="29704"/>
                                        </p:tgtEl>
                                        <p:attrNameLst>
                                          <p:attrName>style.visibility</p:attrName>
                                        </p:attrNameLst>
                                      </p:cBhvr>
                                      <p:to>
                                        <p:strVal val="visible"/>
                                      </p:to>
                                    </p:set>
                                    <p:anim calcmode="lin" valueType="num">
                                      <p:cBhvr>
                                        <p:cTn id="86" dur="500" fill="hold"/>
                                        <p:tgtEl>
                                          <p:spTgt spid="29704"/>
                                        </p:tgtEl>
                                        <p:attrNameLst>
                                          <p:attrName>ppt_w</p:attrName>
                                        </p:attrNameLst>
                                      </p:cBhvr>
                                      <p:tavLst>
                                        <p:tav tm="0">
                                          <p:val>
                                            <p:fltVal val="0"/>
                                          </p:val>
                                        </p:tav>
                                        <p:tav tm="100000">
                                          <p:val>
                                            <p:strVal val="#ppt_w"/>
                                          </p:val>
                                        </p:tav>
                                      </p:tavLst>
                                    </p:anim>
                                    <p:anim calcmode="lin" valueType="num">
                                      <p:cBhvr>
                                        <p:cTn id="87" dur="500" fill="hold"/>
                                        <p:tgtEl>
                                          <p:spTgt spid="29704"/>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17" presetClass="entr" presetSubtype="1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p:cTn id="92" dur="500" fill="hold"/>
                                        <p:tgtEl>
                                          <p:spTgt spid="9"/>
                                        </p:tgtEl>
                                        <p:attrNameLst>
                                          <p:attrName>ppt_w</p:attrName>
                                        </p:attrNameLst>
                                      </p:cBhvr>
                                      <p:tavLst>
                                        <p:tav tm="0">
                                          <p:val>
                                            <p:fltVal val="0"/>
                                          </p:val>
                                        </p:tav>
                                        <p:tav tm="100000">
                                          <p:val>
                                            <p:strVal val="#ppt_w"/>
                                          </p:val>
                                        </p:tav>
                                      </p:tavLst>
                                    </p:anim>
                                    <p:anim calcmode="lin" valueType="num">
                                      <p:cBhvr>
                                        <p:cTn id="9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8" grpId="0"/>
      <p:bldP spid="9" grpId="0"/>
      <p:bldP spid="10" grpId="0"/>
      <p:bldP spid="11" grpId="0"/>
      <p:bldP spid="12" grpId="0"/>
      <p:bldP spid="13" grpId="0"/>
      <p:bldP spid="14" grpId="0"/>
      <p:bldP spid="16" grpId="0"/>
      <p:bldP spid="18" grpId="0"/>
      <p:bldP spid="19" grpId="0" animBg="1"/>
      <p:bldP spid="29705" grpId="0" animBg="1"/>
      <p:bldP spid="29704" grpId="0"/>
      <p:bldP spid="297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323850" y="188913"/>
            <a:ext cx="8496300" cy="576262"/>
          </a:xfrm>
          <a:prstGeom prst="rect">
            <a:avLst/>
          </a:prstGeom>
          <a:gradFill rotWithShape="1">
            <a:gsLst>
              <a:gs pos="0">
                <a:srgbClr val="0000CC"/>
              </a:gs>
              <a:gs pos="50000">
                <a:schemeClr val="bg1"/>
              </a:gs>
              <a:gs pos="100000">
                <a:srgbClr val="0000CC"/>
              </a:gs>
            </a:gsLst>
            <a:lin ang="5400000" scaled="1"/>
          </a:gradFill>
        </p:spPr>
        <p:txBody>
          <a:bodyPr/>
          <a:lstStyle/>
          <a:p>
            <a:pPr algn="ctr" rtl="0">
              <a:defRPr/>
            </a:pPr>
            <a:r>
              <a:rPr lang="en-US" sz="3200" b="1" i="1" kern="0" dirty="0" smtClean="0">
                <a:effectLst>
                  <a:outerShdw blurRad="38100" dist="38100" dir="2700000" algn="tl">
                    <a:srgbClr val="000000">
                      <a:alpha val="43137"/>
                    </a:srgbClr>
                  </a:outerShdw>
                </a:effectLst>
                <a:latin typeface="+mj-lt"/>
                <a:ea typeface="+mj-ea"/>
                <a:cs typeface="+mj-cs"/>
              </a:rPr>
              <a:t>Diagnosis </a:t>
            </a:r>
            <a:endParaRPr lang="en-US" sz="3200" b="1" i="1" kern="0" dirty="0">
              <a:effectLst>
                <a:outerShdw blurRad="38100" dist="38100" dir="2700000" algn="tl">
                  <a:srgbClr val="000000">
                    <a:alpha val="43137"/>
                  </a:srgbClr>
                </a:outerShdw>
              </a:effectLst>
              <a:latin typeface="+mj-lt"/>
              <a:ea typeface="+mj-ea"/>
              <a:cs typeface="+mj-cs"/>
            </a:endParaRPr>
          </a:p>
        </p:txBody>
      </p:sp>
      <p:pic>
        <p:nvPicPr>
          <p:cNvPr id="38915" name="Picture 3" descr="C:\My Pictures\malaria PCR.jpg"/>
          <p:cNvPicPr>
            <a:picLocks noChangeAspect="1" noChangeArrowheads="1"/>
          </p:cNvPicPr>
          <p:nvPr/>
        </p:nvPicPr>
        <p:blipFill>
          <a:blip r:embed="rId2" cstate="print"/>
          <a:srcRect/>
          <a:stretch>
            <a:fillRect/>
          </a:stretch>
        </p:blipFill>
        <p:spPr bwMode="auto">
          <a:xfrm>
            <a:off x="4644008" y="980728"/>
            <a:ext cx="4079875" cy="3384376"/>
          </a:xfrm>
          <a:prstGeom prst="rect">
            <a:avLst/>
          </a:prstGeom>
          <a:noFill/>
          <a:ln w="38100">
            <a:solidFill>
              <a:srgbClr val="333300"/>
            </a:solidFill>
            <a:miter lim="800000"/>
            <a:headEnd/>
            <a:tailEnd/>
          </a:ln>
        </p:spPr>
      </p:pic>
      <p:pic>
        <p:nvPicPr>
          <p:cNvPr id="38916" name="Picture 4" descr="C:\My Pictures\malaria IFA.jpg"/>
          <p:cNvPicPr>
            <a:picLocks noChangeAspect="1" noChangeArrowheads="1"/>
          </p:cNvPicPr>
          <p:nvPr/>
        </p:nvPicPr>
        <p:blipFill>
          <a:blip r:embed="rId3" cstate="print"/>
          <a:srcRect/>
          <a:stretch>
            <a:fillRect/>
          </a:stretch>
        </p:blipFill>
        <p:spPr bwMode="auto">
          <a:xfrm>
            <a:off x="395536" y="980728"/>
            <a:ext cx="3861048" cy="3024336"/>
          </a:xfrm>
          <a:prstGeom prst="rect">
            <a:avLst/>
          </a:prstGeom>
          <a:noFill/>
          <a:ln w="9525">
            <a:noFill/>
            <a:miter lim="800000"/>
            <a:headEnd/>
            <a:tailEnd/>
          </a:ln>
        </p:spPr>
      </p:pic>
      <p:sp>
        <p:nvSpPr>
          <p:cNvPr id="38917" name="Text Box 5"/>
          <p:cNvSpPr txBox="1">
            <a:spLocks noChangeArrowheads="1"/>
          </p:cNvSpPr>
          <p:nvPr/>
        </p:nvSpPr>
        <p:spPr bwMode="auto">
          <a:xfrm>
            <a:off x="6228184" y="3717032"/>
            <a:ext cx="381000" cy="304800"/>
          </a:xfrm>
          <a:prstGeom prst="rect">
            <a:avLst/>
          </a:prstGeom>
          <a:noFill/>
          <a:ln w="9525">
            <a:noFill/>
            <a:miter lim="800000"/>
            <a:headEnd/>
            <a:tailEnd/>
          </a:ln>
        </p:spPr>
        <p:txBody>
          <a:bodyPr wrap="none">
            <a:spAutoFit/>
          </a:bodyPr>
          <a:lstStyle/>
          <a:p>
            <a:r>
              <a:rPr lang="en-US" sz="1400" dirty="0" err="1"/>
              <a:t>Pv</a:t>
            </a:r>
            <a:endParaRPr lang="en-US" sz="1400" dirty="0"/>
          </a:p>
        </p:txBody>
      </p:sp>
      <p:sp>
        <p:nvSpPr>
          <p:cNvPr id="38918" name="Text Box 6"/>
          <p:cNvSpPr txBox="1">
            <a:spLocks noChangeArrowheads="1"/>
          </p:cNvSpPr>
          <p:nvPr/>
        </p:nvSpPr>
        <p:spPr bwMode="auto">
          <a:xfrm>
            <a:off x="6588224" y="3501008"/>
            <a:ext cx="439738" cy="304800"/>
          </a:xfrm>
          <a:prstGeom prst="rect">
            <a:avLst/>
          </a:prstGeom>
          <a:noFill/>
          <a:ln w="9525">
            <a:noFill/>
            <a:miter lim="800000"/>
            <a:headEnd/>
            <a:tailEnd/>
          </a:ln>
        </p:spPr>
        <p:txBody>
          <a:bodyPr wrap="none">
            <a:spAutoFit/>
          </a:bodyPr>
          <a:lstStyle/>
          <a:p>
            <a:r>
              <a:rPr lang="en-US" sz="1400" dirty="0"/>
              <a:t>Pm</a:t>
            </a:r>
          </a:p>
        </p:txBody>
      </p:sp>
      <p:sp>
        <p:nvSpPr>
          <p:cNvPr id="38919" name="Text Box 7"/>
          <p:cNvSpPr txBox="1">
            <a:spLocks noChangeArrowheads="1"/>
          </p:cNvSpPr>
          <p:nvPr/>
        </p:nvSpPr>
        <p:spPr bwMode="auto">
          <a:xfrm>
            <a:off x="7092280" y="3429000"/>
            <a:ext cx="350838" cy="304800"/>
          </a:xfrm>
          <a:prstGeom prst="rect">
            <a:avLst/>
          </a:prstGeom>
          <a:noFill/>
          <a:ln w="9525">
            <a:noFill/>
            <a:miter lim="800000"/>
            <a:headEnd/>
            <a:tailEnd/>
          </a:ln>
        </p:spPr>
        <p:txBody>
          <a:bodyPr wrap="none">
            <a:spAutoFit/>
          </a:bodyPr>
          <a:lstStyle/>
          <a:p>
            <a:r>
              <a:rPr lang="en-US" sz="1400" dirty="0"/>
              <a:t>Pf</a:t>
            </a:r>
          </a:p>
        </p:txBody>
      </p:sp>
      <p:sp>
        <p:nvSpPr>
          <p:cNvPr id="38920" name="Text Box 8"/>
          <p:cNvSpPr txBox="1">
            <a:spLocks noChangeArrowheads="1"/>
          </p:cNvSpPr>
          <p:nvPr/>
        </p:nvSpPr>
        <p:spPr bwMode="auto">
          <a:xfrm>
            <a:off x="7308304" y="2636912"/>
            <a:ext cx="381000" cy="304800"/>
          </a:xfrm>
          <a:prstGeom prst="rect">
            <a:avLst/>
          </a:prstGeom>
          <a:noFill/>
          <a:ln w="9525">
            <a:noFill/>
            <a:miter lim="800000"/>
            <a:headEnd/>
            <a:tailEnd/>
          </a:ln>
        </p:spPr>
        <p:txBody>
          <a:bodyPr wrap="none">
            <a:spAutoFit/>
          </a:bodyPr>
          <a:lstStyle/>
          <a:p>
            <a:r>
              <a:rPr lang="en-US" sz="1400" dirty="0"/>
              <a:t>Po</a:t>
            </a:r>
          </a:p>
        </p:txBody>
      </p:sp>
      <p:sp>
        <p:nvSpPr>
          <p:cNvPr id="38922" name="Text Box 10"/>
          <p:cNvSpPr txBox="1">
            <a:spLocks noChangeArrowheads="1"/>
          </p:cNvSpPr>
          <p:nvPr/>
        </p:nvSpPr>
        <p:spPr bwMode="auto">
          <a:xfrm>
            <a:off x="5928480" y="4437112"/>
            <a:ext cx="1220206" cy="338554"/>
          </a:xfrm>
          <a:prstGeom prst="rect">
            <a:avLst/>
          </a:prstGeom>
          <a:noFill/>
          <a:ln w="9525">
            <a:noFill/>
            <a:miter lim="800000"/>
            <a:headEnd/>
            <a:tailEnd/>
          </a:ln>
        </p:spPr>
        <p:txBody>
          <a:bodyPr wrap="none">
            <a:spAutoFit/>
          </a:bodyPr>
          <a:lstStyle/>
          <a:p>
            <a:r>
              <a:rPr lang="en-US" sz="1600" b="1" dirty="0"/>
              <a:t>Malaria PCR</a:t>
            </a:r>
          </a:p>
        </p:txBody>
      </p:sp>
      <p:sp>
        <p:nvSpPr>
          <p:cNvPr id="11" name="Rectangle 10"/>
          <p:cNvSpPr/>
          <p:nvPr/>
        </p:nvSpPr>
        <p:spPr>
          <a:xfrm>
            <a:off x="251520" y="4365104"/>
            <a:ext cx="8676456" cy="2308324"/>
          </a:xfrm>
          <a:prstGeom prst="rect">
            <a:avLst/>
          </a:prstGeom>
        </p:spPr>
        <p:txBody>
          <a:bodyPr wrap="square">
            <a:spAutoFit/>
          </a:bodyPr>
          <a:lstStyle/>
          <a:p>
            <a:pPr algn="l" rtl="0">
              <a:lnSpc>
                <a:spcPct val="150000"/>
              </a:lnSpc>
            </a:pPr>
            <a:r>
              <a:rPr lang="en-US" sz="2400" b="1" dirty="0" smtClean="0">
                <a:latin typeface="Calibri" pitchFamily="34" charset="0"/>
                <a:cs typeface="Calibri" pitchFamily="34" charset="0"/>
              </a:rPr>
              <a:t>4- Quantitative Buffy Coat (Q.B.C.):</a:t>
            </a:r>
          </a:p>
          <a:p>
            <a:pPr algn="l" rtl="0">
              <a:lnSpc>
                <a:spcPct val="150000"/>
              </a:lnSpc>
            </a:pPr>
            <a:r>
              <a:rPr lang="en-US" dirty="0" smtClean="0"/>
              <a:t>Blood is collected in capillary tube coated internally with fluorescent dye &amp; centrifuged </a:t>
            </a:r>
            <a:r>
              <a:rPr lang="en-US" b="1" dirty="0" smtClean="0">
                <a:solidFill>
                  <a:srgbClr val="FF0000"/>
                </a:solidFill>
              </a:rPr>
              <a:t>&gt;&gt; </a:t>
            </a:r>
            <a:r>
              <a:rPr lang="en-US" i="1" dirty="0" smtClean="0"/>
              <a:t>Plasmodium</a:t>
            </a:r>
            <a:r>
              <a:rPr lang="en-US" dirty="0" smtClean="0"/>
              <a:t> parasitized cells accumulate below WBCs and platelets (</a:t>
            </a:r>
            <a:r>
              <a:rPr lang="en-US" dirty="0" err="1" smtClean="0"/>
              <a:t>buffy</a:t>
            </a:r>
            <a:r>
              <a:rPr lang="en-US" dirty="0" smtClean="0"/>
              <a:t> coat layer) </a:t>
            </a:r>
            <a:r>
              <a:rPr lang="en-US" b="1" dirty="0" smtClean="0">
                <a:solidFill>
                  <a:srgbClr val="FF0000"/>
                </a:solidFill>
              </a:rPr>
              <a:t>&gt;&gt;</a:t>
            </a:r>
            <a:r>
              <a:rPr lang="en-US" dirty="0" smtClean="0"/>
              <a:t> examined under fluorescent microscope </a:t>
            </a:r>
            <a:r>
              <a:rPr lang="en-US" b="1" dirty="0" smtClean="0">
                <a:solidFill>
                  <a:srgbClr val="FF0000"/>
                </a:solidFill>
              </a:rPr>
              <a:t>&gt;&gt;</a:t>
            </a:r>
            <a:r>
              <a:rPr lang="en-US" dirty="0" smtClean="0"/>
              <a:t> stained malaria parasites appear brilliantly green.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blinds(horizontal)">
                                      <p:cBhvr>
                                        <p:cTn id="12" dur="500"/>
                                        <p:tgtEl>
                                          <p:spTgt spid="389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blinds(horizontal)">
                                      <p:cBhvr>
                                        <p:cTn id="17" dur="500"/>
                                        <p:tgtEl>
                                          <p:spTgt spid="389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918"/>
                                        </p:tgtEl>
                                        <p:attrNameLst>
                                          <p:attrName>style.visibility</p:attrName>
                                        </p:attrNameLst>
                                      </p:cBhvr>
                                      <p:to>
                                        <p:strVal val="visible"/>
                                      </p:to>
                                    </p:set>
                                    <p:animEffect transition="in" filter="blinds(horizontal)">
                                      <p:cBhvr>
                                        <p:cTn id="22" dur="500"/>
                                        <p:tgtEl>
                                          <p:spTgt spid="389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919"/>
                                        </p:tgtEl>
                                        <p:attrNameLst>
                                          <p:attrName>style.visibility</p:attrName>
                                        </p:attrNameLst>
                                      </p:cBhvr>
                                      <p:to>
                                        <p:strVal val="visible"/>
                                      </p:to>
                                    </p:set>
                                    <p:animEffect transition="in" filter="blinds(horizontal)">
                                      <p:cBhvr>
                                        <p:cTn id="27" dur="500"/>
                                        <p:tgtEl>
                                          <p:spTgt spid="389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8920"/>
                                        </p:tgtEl>
                                        <p:attrNameLst>
                                          <p:attrName>style.visibility</p:attrName>
                                        </p:attrNameLst>
                                      </p:cBhvr>
                                      <p:to>
                                        <p:strVal val="visible"/>
                                      </p:to>
                                    </p:set>
                                    <p:animEffect transition="in" filter="blinds(horizontal)">
                                      <p:cBhvr>
                                        <p:cTn id="32" dur="500"/>
                                        <p:tgtEl>
                                          <p:spTgt spid="38920"/>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38916"/>
                                        </p:tgtEl>
                                        <p:attrNameLst>
                                          <p:attrName>style.visibility</p:attrName>
                                        </p:attrNameLst>
                                      </p:cBhvr>
                                      <p:to>
                                        <p:strVal val="visible"/>
                                      </p:to>
                                    </p:set>
                                    <p:anim calcmode="lin" valueType="num">
                                      <p:cBhvr>
                                        <p:cTn id="43" dur="500" fill="hold"/>
                                        <p:tgtEl>
                                          <p:spTgt spid="38916"/>
                                        </p:tgtEl>
                                        <p:attrNameLst>
                                          <p:attrName>ppt_w</p:attrName>
                                        </p:attrNameLst>
                                      </p:cBhvr>
                                      <p:tavLst>
                                        <p:tav tm="0">
                                          <p:val>
                                            <p:fltVal val="0"/>
                                          </p:val>
                                        </p:tav>
                                        <p:tav tm="100000">
                                          <p:val>
                                            <p:strVal val="#ppt_w"/>
                                          </p:val>
                                        </p:tav>
                                      </p:tavLst>
                                    </p:anim>
                                    <p:anim calcmode="lin" valueType="num">
                                      <p:cBhvr>
                                        <p:cTn id="44" dur="500" fill="hold"/>
                                        <p:tgtEl>
                                          <p:spTgt spid="389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917" grpId="0"/>
      <p:bldP spid="38918" grpId="0"/>
      <p:bldP spid="38919" grpId="0"/>
      <p:bldP spid="3892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8688" y="1214438"/>
            <a:ext cx="7215187" cy="5143500"/>
          </a:xfrm>
        </p:spPr>
        <p:txBody>
          <a:bodyPr/>
          <a:lstStyle/>
          <a:p>
            <a:pPr rtl="0">
              <a:defRPr/>
            </a:pPr>
            <a:r>
              <a:rPr lang="en-US" sz="2400" dirty="0" smtClean="0">
                <a:solidFill>
                  <a:schemeClr val="tx1"/>
                </a:solidFill>
              </a:rPr>
              <a:t>Antimalarial drugs are classified according to the affected life cycle stage:</a:t>
            </a:r>
          </a:p>
          <a:p>
            <a:pPr rtl="0">
              <a:defRPr/>
            </a:pPr>
            <a:endParaRPr lang="en-US" sz="2400" dirty="0" smtClean="0"/>
          </a:p>
          <a:p>
            <a:pPr marL="457200" indent="-457200" algn="l" rtl="0">
              <a:buFontTx/>
              <a:buAutoNum type="arabicPeriod"/>
              <a:defRPr/>
            </a:pPr>
            <a:r>
              <a:rPr lang="en-US" sz="2400" b="1" dirty="0" smtClean="0">
                <a:solidFill>
                  <a:srgbClr val="FF0000"/>
                </a:solidFill>
              </a:rPr>
              <a:t>Tissue Schizonticidal drugs</a:t>
            </a:r>
            <a:r>
              <a:rPr lang="en-US" sz="2400" dirty="0" smtClean="0">
                <a:solidFill>
                  <a:srgbClr val="FF0000"/>
                </a:solidFill>
              </a:rPr>
              <a:t>: </a:t>
            </a:r>
          </a:p>
          <a:p>
            <a:pPr marL="457200" indent="-457200" algn="l" rtl="0">
              <a:defRPr/>
            </a:pPr>
            <a:r>
              <a:rPr lang="en-US" sz="2400" dirty="0" smtClean="0">
                <a:solidFill>
                  <a:schemeClr val="tx1"/>
                </a:solidFill>
              </a:rPr>
              <a:t> act on </a:t>
            </a:r>
            <a:r>
              <a:rPr lang="en-US" sz="2400" u="sng" dirty="0" smtClean="0">
                <a:solidFill>
                  <a:schemeClr val="tx1"/>
                </a:solidFill>
              </a:rPr>
              <a:t>tissue stage in the liver</a:t>
            </a:r>
          </a:p>
          <a:p>
            <a:pPr algn="l">
              <a:defRPr/>
            </a:pPr>
            <a:r>
              <a:rPr lang="en-US" sz="2400" dirty="0" smtClean="0">
                <a:solidFill>
                  <a:schemeClr val="tx1"/>
                </a:solidFill>
              </a:rPr>
              <a:t>(a)- Pyrimethamine (Daraprim) or Proguanil.</a:t>
            </a:r>
          </a:p>
          <a:p>
            <a:pPr algn="l" rtl="0">
              <a:defRPr/>
            </a:pPr>
            <a:r>
              <a:rPr lang="en-US" sz="2400" dirty="0" smtClean="0">
                <a:solidFill>
                  <a:schemeClr val="tx1"/>
                </a:solidFill>
              </a:rPr>
              <a:t>(b)- 8 aminoquinolines (Primaquine).</a:t>
            </a:r>
          </a:p>
          <a:p>
            <a:pPr algn="l" rtl="0">
              <a:defRPr/>
            </a:pPr>
            <a:endParaRPr lang="en-US" sz="2400" dirty="0" smtClean="0"/>
          </a:p>
          <a:p>
            <a:pPr algn="l">
              <a:defRPr/>
            </a:pPr>
            <a:r>
              <a:rPr lang="en-US" sz="2400" b="1" dirty="0" smtClean="0">
                <a:solidFill>
                  <a:srgbClr val="FF0000"/>
                </a:solidFill>
              </a:rPr>
              <a:t>2. Anti-relapse tissue Schizonticidal drugs</a:t>
            </a:r>
            <a:r>
              <a:rPr lang="en-US" sz="2400" dirty="0" smtClean="0">
                <a:solidFill>
                  <a:srgbClr val="FF0000"/>
                </a:solidFill>
              </a:rPr>
              <a:t>: </a:t>
            </a:r>
          </a:p>
          <a:p>
            <a:pPr algn="l">
              <a:defRPr/>
            </a:pPr>
            <a:r>
              <a:rPr lang="en-US" sz="2400" dirty="0" smtClean="0"/>
              <a:t> </a:t>
            </a:r>
            <a:r>
              <a:rPr lang="en-US" sz="2400" dirty="0" smtClean="0">
                <a:solidFill>
                  <a:schemeClr val="tx1"/>
                </a:solidFill>
              </a:rPr>
              <a:t>act on </a:t>
            </a:r>
            <a:r>
              <a:rPr lang="en-US" sz="2400" u="sng" dirty="0" smtClean="0">
                <a:solidFill>
                  <a:schemeClr val="tx1"/>
                </a:solidFill>
              </a:rPr>
              <a:t>hypnozoites</a:t>
            </a:r>
          </a:p>
          <a:p>
            <a:pPr algn="l">
              <a:defRPr/>
            </a:pPr>
            <a:r>
              <a:rPr lang="en-US" sz="2400" dirty="0" smtClean="0">
                <a:solidFill>
                  <a:schemeClr val="tx1"/>
                </a:solidFill>
              </a:rPr>
              <a:t> 8 aminoquinolines (Primaquine)</a:t>
            </a:r>
          </a:p>
        </p:txBody>
      </p:sp>
      <p:sp>
        <p:nvSpPr>
          <p:cNvPr id="4" name="Rectangle 2"/>
          <p:cNvSpPr txBox="1">
            <a:spLocks noGrp="1" noChangeArrowheads="1"/>
          </p:cNvSpPr>
          <p:nvPr>
            <p:ph type="ctrTitle"/>
          </p:nvPr>
        </p:nvSpPr>
        <p:spPr>
          <a:xfrm>
            <a:off x="467544" y="214313"/>
            <a:ext cx="8136904" cy="642937"/>
          </a:xfrm>
          <a:prstGeom prst="rect">
            <a:avLst/>
          </a:prstGeom>
          <a:gradFill rotWithShape="1">
            <a:gsLst>
              <a:gs pos="0">
                <a:srgbClr val="0000CC"/>
              </a:gs>
              <a:gs pos="50000">
                <a:schemeClr val="bg1"/>
              </a:gs>
              <a:gs pos="100000">
                <a:srgbClr val="0000CC"/>
              </a:gs>
            </a:gsLst>
            <a:lin ang="5400000" scaled="1"/>
          </a:gradFill>
        </p:spPr>
        <p:txBody>
          <a:bodyPr/>
          <a:lstStyle/>
          <a:p>
            <a:pPr algn="ctr" rtl="0">
              <a:defRPr/>
            </a:pPr>
            <a:r>
              <a:rPr lang="en-US" sz="3200" b="1" dirty="0" smtClean="0">
                <a:effectLst>
                  <a:outerShdw blurRad="38100" dist="38100" dir="2700000" algn="tl">
                    <a:srgbClr val="000000">
                      <a:alpha val="43137"/>
                    </a:srgbClr>
                  </a:outerShdw>
                </a:effectLst>
              </a:rPr>
              <a:t>Treatment </a:t>
            </a:r>
            <a:endParaRPr lang="en-US" sz="3200" b="1" i="1" kern="0"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836712"/>
            <a:ext cx="7929563" cy="5572125"/>
          </a:xfrm>
        </p:spPr>
        <p:txBody>
          <a:bodyPr/>
          <a:lstStyle/>
          <a:p>
            <a:pPr algn="l" rtl="0">
              <a:defRPr/>
            </a:pPr>
            <a:r>
              <a:rPr lang="en-US" sz="2400" b="1" dirty="0" smtClean="0">
                <a:solidFill>
                  <a:srgbClr val="FF0000"/>
                </a:solidFill>
              </a:rPr>
              <a:t>3. Blood Schizonticidal drugs</a:t>
            </a:r>
            <a:r>
              <a:rPr lang="en-US" sz="2400" dirty="0" smtClean="0">
                <a:solidFill>
                  <a:srgbClr val="FF0000"/>
                </a:solidFill>
              </a:rPr>
              <a:t>: </a:t>
            </a:r>
          </a:p>
          <a:p>
            <a:pPr algn="l">
              <a:defRPr/>
            </a:pPr>
            <a:r>
              <a:rPr lang="en-US" sz="2400" dirty="0" smtClean="0">
                <a:solidFill>
                  <a:schemeClr val="tx1"/>
                </a:solidFill>
              </a:rPr>
              <a:t> act on asexual erythrocytic stages</a:t>
            </a:r>
          </a:p>
          <a:p>
            <a:pPr algn="l">
              <a:defRPr/>
            </a:pPr>
            <a:r>
              <a:rPr lang="en-US" sz="2400" dirty="0" smtClean="0">
                <a:solidFill>
                  <a:schemeClr val="tx1"/>
                </a:solidFill>
              </a:rPr>
              <a:t>(a)- 4 aminoquinolines  (Choloroquine or Amodiaquine).</a:t>
            </a:r>
          </a:p>
          <a:p>
            <a:pPr algn="l" rtl="0">
              <a:defRPr/>
            </a:pPr>
            <a:r>
              <a:rPr lang="en-US" sz="2400" dirty="0" smtClean="0">
                <a:solidFill>
                  <a:schemeClr val="tx1"/>
                </a:solidFill>
              </a:rPr>
              <a:t>(b)- Quinine.	(c)- Mefloquine.	(d)- Artimesinine. </a:t>
            </a:r>
            <a:endParaRPr lang="ar-EG" sz="2400" dirty="0" smtClean="0">
              <a:solidFill>
                <a:schemeClr val="tx1"/>
              </a:solidFill>
            </a:endParaRPr>
          </a:p>
          <a:p>
            <a:pPr algn="l" rtl="0">
              <a:defRPr/>
            </a:pPr>
            <a:endParaRPr lang="en-US" sz="800" b="1" dirty="0" smtClean="0">
              <a:solidFill>
                <a:schemeClr val="tx1"/>
              </a:solidFill>
            </a:endParaRPr>
          </a:p>
          <a:p>
            <a:pPr algn="l" rtl="0">
              <a:defRPr/>
            </a:pPr>
            <a:r>
              <a:rPr lang="en-US" sz="2400" b="1" dirty="0" smtClean="0">
                <a:solidFill>
                  <a:srgbClr val="FF0000"/>
                </a:solidFill>
              </a:rPr>
              <a:t>4. Gametocidal drugs: </a:t>
            </a:r>
          </a:p>
          <a:p>
            <a:pPr algn="l" rtl="0">
              <a:defRPr/>
            </a:pPr>
            <a:r>
              <a:rPr lang="en-US" sz="2400" dirty="0" smtClean="0">
                <a:solidFill>
                  <a:schemeClr val="tx1"/>
                </a:solidFill>
              </a:rPr>
              <a:t> Destroy all sexual forms (</a:t>
            </a:r>
            <a:r>
              <a:rPr lang="en-US" sz="2400" u="sng" dirty="0" smtClean="0">
                <a:solidFill>
                  <a:schemeClr val="tx1"/>
                </a:solidFill>
              </a:rPr>
              <a:t>gametocytes</a:t>
            </a:r>
            <a:r>
              <a:rPr lang="en-US" sz="2400" dirty="0" smtClean="0">
                <a:solidFill>
                  <a:schemeClr val="tx1"/>
                </a:solidFill>
              </a:rPr>
              <a:t>) in blood </a:t>
            </a:r>
          </a:p>
          <a:p>
            <a:pPr algn="l" rtl="0">
              <a:defRPr/>
            </a:pPr>
            <a:r>
              <a:rPr lang="en-US" sz="2400" dirty="0" smtClean="0">
                <a:solidFill>
                  <a:schemeClr val="tx1"/>
                </a:solidFill>
              </a:rPr>
              <a:t>8 aminoquinolines (Primaquine).</a:t>
            </a:r>
          </a:p>
          <a:p>
            <a:pPr algn="l" rtl="0">
              <a:defRPr/>
            </a:pPr>
            <a:endParaRPr lang="en-US" sz="800" dirty="0" smtClean="0">
              <a:solidFill>
                <a:schemeClr val="tx1"/>
              </a:solidFill>
            </a:endParaRPr>
          </a:p>
          <a:p>
            <a:pPr algn="l" rtl="0">
              <a:defRPr/>
            </a:pPr>
            <a:r>
              <a:rPr lang="en-US" sz="2400" b="1" dirty="0" smtClean="0">
                <a:solidFill>
                  <a:srgbClr val="FF0000"/>
                </a:solidFill>
              </a:rPr>
              <a:t>5. Gametostatic drugs: </a:t>
            </a:r>
          </a:p>
          <a:p>
            <a:pPr algn="just" rtl="0">
              <a:defRPr/>
            </a:pPr>
            <a:r>
              <a:rPr lang="en-US" sz="2400" b="1" dirty="0" smtClean="0">
                <a:solidFill>
                  <a:schemeClr val="tx1"/>
                </a:solidFill>
              </a:rPr>
              <a:t>I</a:t>
            </a:r>
            <a:r>
              <a:rPr lang="en-US" sz="2400" dirty="0" smtClean="0">
                <a:solidFill>
                  <a:schemeClr val="tx1"/>
                </a:solidFill>
              </a:rPr>
              <a:t>nhibit the transformation of gametocytes into oocysts  and sporozoites in midgut of mosquitoes.</a:t>
            </a:r>
          </a:p>
          <a:p>
            <a:pPr algn="l" rtl="0">
              <a:defRPr/>
            </a:pPr>
            <a:r>
              <a:rPr lang="it-IT" sz="2400" dirty="0" smtClean="0">
                <a:solidFill>
                  <a:schemeClr val="tx1"/>
                </a:solidFill>
              </a:rPr>
              <a:t>(a)- 8 aminoquinolines (Primaquine)</a:t>
            </a:r>
            <a:endParaRPr lang="en-US" sz="2400" dirty="0" smtClean="0">
              <a:solidFill>
                <a:schemeClr val="tx1"/>
              </a:solidFill>
            </a:endParaRPr>
          </a:p>
          <a:p>
            <a:pPr algn="l" rtl="0">
              <a:defRPr/>
            </a:pPr>
            <a:r>
              <a:rPr lang="it-IT" sz="2400" dirty="0" smtClean="0">
                <a:solidFill>
                  <a:schemeClr val="tx1"/>
                </a:solidFill>
              </a:rPr>
              <a:t>(b)- Pyrimethamine or Proguanil</a:t>
            </a:r>
            <a:endParaRPr lang="en-US" sz="2400" dirty="0" smtClean="0">
              <a:solidFill>
                <a:schemeClr val="tx1"/>
              </a:solidFill>
            </a:endParaRPr>
          </a:p>
          <a:p>
            <a:pPr>
              <a:defRPr/>
            </a:pPr>
            <a:endParaRPr lang="ar-EG" dirty="0"/>
          </a:p>
        </p:txBody>
      </p:sp>
      <p:sp>
        <p:nvSpPr>
          <p:cNvPr id="4" name="Rectangle 2"/>
          <p:cNvSpPr txBox="1">
            <a:spLocks noGrp="1" noChangeArrowheads="1"/>
          </p:cNvSpPr>
          <p:nvPr>
            <p:ph type="ctrTitle"/>
          </p:nvPr>
        </p:nvSpPr>
        <p:spPr>
          <a:xfrm>
            <a:off x="827088" y="188912"/>
            <a:ext cx="7772400" cy="575792"/>
          </a:xfrm>
          <a:prstGeom prst="rect">
            <a:avLst/>
          </a:prstGeom>
          <a:gradFill rotWithShape="1">
            <a:gsLst>
              <a:gs pos="0">
                <a:srgbClr val="0000CC"/>
              </a:gs>
              <a:gs pos="50000">
                <a:schemeClr val="bg1"/>
              </a:gs>
              <a:gs pos="100000">
                <a:srgbClr val="0000CC"/>
              </a:gs>
            </a:gsLst>
            <a:lin ang="5400000" scaled="1"/>
          </a:gradFill>
        </p:spPr>
        <p:txBody>
          <a:bodyPr>
            <a:normAutofit fontScale="90000"/>
          </a:bodyPr>
          <a:lstStyle/>
          <a:p>
            <a:pPr algn="ctr" rtl="0">
              <a:defRPr/>
            </a:pPr>
            <a:r>
              <a:rPr lang="en-US" sz="3200" b="1" dirty="0" smtClean="0">
                <a:effectLst>
                  <a:outerShdw blurRad="38100" dist="38100" dir="2700000" algn="tl">
                    <a:srgbClr val="000000">
                      <a:alpha val="43137"/>
                    </a:srgbClr>
                  </a:outerShdw>
                </a:effectLst>
              </a:rPr>
              <a:t>Treatment (Cont.) </a:t>
            </a:r>
            <a:endParaRPr lang="en-US" sz="3200" b="1" i="1" kern="0"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p:cTn id="6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 calcmode="lin" valueType="num">
                                      <p:cBhvr>
                                        <p:cTn id="66"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1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 calcmode="lin" valueType="num">
                                      <p:cBhvr>
                                        <p:cTn id="72"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214438" y="1285875"/>
            <a:ext cx="6858000" cy="4857750"/>
          </a:xfrm>
          <a:solidFill>
            <a:schemeClr val="bg1"/>
          </a:solidFill>
          <a:ln>
            <a:solidFill>
              <a:schemeClr val="bg1"/>
            </a:solidFill>
          </a:ln>
        </p:spPr>
        <p:txBody>
          <a:bodyPr/>
          <a:lstStyle/>
          <a:p>
            <a:pPr algn="ctr" rtl="0" eaLnBrk="1" hangingPunct="1">
              <a:lnSpc>
                <a:spcPct val="150000"/>
              </a:lnSpc>
              <a:buFontTx/>
              <a:buNone/>
              <a:defRPr/>
            </a:pPr>
            <a:r>
              <a:rPr lang="en-US" b="1" u="sng" dirty="0" smtClean="0"/>
              <a:t>1- Clinical cure: </a:t>
            </a:r>
          </a:p>
          <a:p>
            <a:pPr algn="ctr" rtl="0" eaLnBrk="1" hangingPunct="1">
              <a:lnSpc>
                <a:spcPct val="150000"/>
              </a:lnSpc>
              <a:buFontTx/>
              <a:buNone/>
              <a:defRPr/>
            </a:pPr>
            <a:r>
              <a:rPr lang="en-US" sz="2400" dirty="0" smtClean="0"/>
              <a:t>to eradicate the red cell stages</a:t>
            </a:r>
          </a:p>
          <a:p>
            <a:pPr algn="l" rtl="0" eaLnBrk="1" hangingPunct="1">
              <a:lnSpc>
                <a:spcPct val="150000"/>
              </a:lnSpc>
              <a:buFontTx/>
              <a:buNone/>
              <a:defRPr/>
            </a:pPr>
            <a:r>
              <a:rPr lang="en-US" sz="2400" b="1" dirty="0" smtClean="0">
                <a:solidFill>
                  <a:srgbClr val="FF0000"/>
                </a:solidFill>
              </a:rPr>
              <a:t>A - Quinine sulphate: </a:t>
            </a:r>
          </a:p>
          <a:p>
            <a:pPr algn="l" rtl="0" eaLnBrk="1" hangingPunct="1">
              <a:lnSpc>
                <a:spcPct val="150000"/>
              </a:lnSpc>
              <a:buFontTx/>
              <a:buNone/>
              <a:defRPr/>
            </a:pPr>
            <a:r>
              <a:rPr lang="en-US" sz="2400" dirty="0" smtClean="0"/>
              <a:t>    650 mg / 3 times / day for three days.</a:t>
            </a:r>
          </a:p>
          <a:p>
            <a:pPr algn="l" rtl="0" eaLnBrk="1" hangingPunct="1">
              <a:lnSpc>
                <a:spcPct val="150000"/>
              </a:lnSpc>
              <a:buFontTx/>
              <a:buNone/>
              <a:defRPr/>
            </a:pPr>
            <a:r>
              <a:rPr lang="en-US" sz="2400" b="1" dirty="0" smtClean="0">
                <a:solidFill>
                  <a:srgbClr val="FF0000"/>
                </a:solidFill>
              </a:rPr>
              <a:t>B- Chloroquine (4 amino-quinoline):</a:t>
            </a:r>
          </a:p>
          <a:p>
            <a:pPr algn="l" rtl="0" eaLnBrk="1" hangingPunct="1">
              <a:lnSpc>
                <a:spcPct val="150000"/>
              </a:lnSpc>
              <a:buFontTx/>
              <a:buNone/>
              <a:defRPr/>
            </a:pPr>
            <a:r>
              <a:rPr lang="en-US" sz="2400" dirty="0" smtClean="0"/>
              <a:t>600 mg orally, followed after 6 hours by 300 mg   then </a:t>
            </a:r>
            <a:r>
              <a:rPr lang="en-US" sz="2400" b="1" dirty="0" smtClean="0">
                <a:solidFill>
                  <a:srgbClr val="CC9900"/>
                </a:solidFill>
              </a:rPr>
              <a:t>   </a:t>
            </a:r>
            <a:r>
              <a:rPr lang="en-US" sz="2400" dirty="0" smtClean="0"/>
              <a:t>300 mg / day for 2 days (on 2</a:t>
            </a:r>
            <a:r>
              <a:rPr lang="en-US" sz="2400" baseline="30000" dirty="0" smtClean="0"/>
              <a:t>nd</a:t>
            </a:r>
            <a:r>
              <a:rPr lang="en-US" sz="2400" dirty="0" smtClean="0"/>
              <a:t>&amp;3</a:t>
            </a:r>
            <a:r>
              <a:rPr lang="en-US" sz="2400" baseline="30000" dirty="0" smtClean="0"/>
              <a:t>rd</a:t>
            </a:r>
            <a:r>
              <a:rPr lang="en-US" sz="2400" dirty="0" smtClean="0"/>
              <a:t> days).</a:t>
            </a:r>
          </a:p>
        </p:txBody>
      </p:sp>
      <p:sp>
        <p:nvSpPr>
          <p:cNvPr id="5" name="Rectangle 2"/>
          <p:cNvSpPr txBox="1">
            <a:spLocks noGrp="1" noChangeArrowheads="1"/>
          </p:cNvSpPr>
          <p:nvPr>
            <p:ph type="title"/>
          </p:nvPr>
        </p:nvSpPr>
        <p:spPr>
          <a:xfrm>
            <a:off x="395536" y="260648"/>
            <a:ext cx="8064896" cy="714375"/>
          </a:xfrm>
          <a:prstGeom prst="rect">
            <a:avLst/>
          </a:prstGeom>
          <a:gradFill rotWithShape="1">
            <a:gsLst>
              <a:gs pos="0">
                <a:srgbClr val="0000CC"/>
              </a:gs>
              <a:gs pos="50000">
                <a:schemeClr val="bg1"/>
              </a:gs>
              <a:gs pos="100000">
                <a:srgbClr val="0000CC"/>
              </a:gs>
            </a:gsLst>
            <a:lin ang="5400000" scaled="1"/>
          </a:gradFill>
        </p:spPr>
        <p:txBody>
          <a:bodyPr/>
          <a:lstStyle/>
          <a:p>
            <a:pPr algn="ctr" rtl="0">
              <a:defRPr/>
            </a:pPr>
            <a:r>
              <a:rPr lang="en-US" sz="3200" b="1" dirty="0" smtClean="0">
                <a:effectLst>
                  <a:outerShdw blurRad="38100" dist="38100" dir="2700000" algn="tl">
                    <a:srgbClr val="000000">
                      <a:alpha val="43137"/>
                    </a:srgbClr>
                  </a:outerShdw>
                </a:effectLst>
              </a:rPr>
              <a:t>Treatment regimen of malaria </a:t>
            </a:r>
            <a:endParaRPr lang="en-US" sz="3200" b="1" i="1" kern="0"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7651">
                                            <p:bg/>
                                          </p:spTgt>
                                        </p:tgtEl>
                                        <p:attrNameLst>
                                          <p:attrName>style.visibility</p:attrName>
                                        </p:attrNameLst>
                                      </p:cBhvr>
                                      <p:to>
                                        <p:strVal val="visible"/>
                                      </p:to>
                                    </p:set>
                                    <p:anim calcmode="lin" valueType="num">
                                      <p:cBhvr>
                                        <p:cTn id="12" dur="500" fill="hold"/>
                                        <p:tgtEl>
                                          <p:spTgt spid="27651">
                                            <p:bg/>
                                          </p:spTgt>
                                        </p:tgtEl>
                                        <p:attrNameLst>
                                          <p:attrName>ppt_w</p:attrName>
                                        </p:attrNameLst>
                                      </p:cBhvr>
                                      <p:tavLst>
                                        <p:tav tm="0">
                                          <p:val>
                                            <p:fltVal val="0"/>
                                          </p:val>
                                        </p:tav>
                                        <p:tav tm="100000">
                                          <p:val>
                                            <p:strVal val="#ppt_w"/>
                                          </p:val>
                                        </p:tav>
                                      </p:tavLst>
                                    </p:anim>
                                    <p:anim calcmode="lin" valueType="num">
                                      <p:cBhvr>
                                        <p:cTn id="13" dur="500" fill="hold"/>
                                        <p:tgtEl>
                                          <p:spTgt spid="27651">
                                            <p:bg/>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7651">
                                            <p:txEl>
                                              <p:pRg st="0" end="0"/>
                                            </p:txEl>
                                          </p:spTgt>
                                        </p:tgtEl>
                                        <p:attrNameLst>
                                          <p:attrName>style.visibility</p:attrName>
                                        </p:attrNameLst>
                                      </p:cBhvr>
                                      <p:to>
                                        <p:strVal val="visible"/>
                                      </p:to>
                                    </p:set>
                                    <p:anim calcmode="lin" valueType="num">
                                      <p:cBhvr>
                                        <p:cTn id="18"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76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7651">
                                            <p:txEl>
                                              <p:pRg st="1" end="1"/>
                                            </p:txEl>
                                          </p:spTgt>
                                        </p:tgtEl>
                                        <p:attrNameLst>
                                          <p:attrName>style.visibility</p:attrName>
                                        </p:attrNameLst>
                                      </p:cBhvr>
                                      <p:to>
                                        <p:strVal val="visible"/>
                                      </p:to>
                                    </p:set>
                                    <p:anim calcmode="lin" valueType="num">
                                      <p:cBhvr>
                                        <p:cTn id="24"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276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27651">
                                            <p:txEl>
                                              <p:pRg st="2" end="2"/>
                                            </p:txEl>
                                          </p:spTgt>
                                        </p:tgtEl>
                                        <p:attrNameLst>
                                          <p:attrName>style.visibility</p:attrName>
                                        </p:attrNameLst>
                                      </p:cBhvr>
                                      <p:to>
                                        <p:strVal val="visible"/>
                                      </p:to>
                                    </p:set>
                                    <p:anim calcmode="lin" valueType="num">
                                      <p:cBhvr>
                                        <p:cTn id="30"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76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7651">
                                            <p:txEl>
                                              <p:pRg st="3" end="3"/>
                                            </p:txEl>
                                          </p:spTgt>
                                        </p:tgtEl>
                                        <p:attrNameLst>
                                          <p:attrName>style.visibility</p:attrName>
                                        </p:attrNameLst>
                                      </p:cBhvr>
                                      <p:to>
                                        <p:strVal val="visible"/>
                                      </p:to>
                                    </p:set>
                                    <p:anim calcmode="lin" valueType="num">
                                      <p:cBhvr>
                                        <p:cTn id="36"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765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27651">
                                            <p:txEl>
                                              <p:pRg st="4" end="4"/>
                                            </p:txEl>
                                          </p:spTgt>
                                        </p:tgtEl>
                                        <p:attrNameLst>
                                          <p:attrName>style.visibility</p:attrName>
                                        </p:attrNameLst>
                                      </p:cBhvr>
                                      <p:to>
                                        <p:strVal val="visible"/>
                                      </p:to>
                                    </p:set>
                                    <p:anim calcmode="lin" valueType="num">
                                      <p:cBhvr>
                                        <p:cTn id="42"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765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27651">
                                            <p:txEl>
                                              <p:pRg st="5" end="5"/>
                                            </p:txEl>
                                          </p:spTgt>
                                        </p:tgtEl>
                                        <p:attrNameLst>
                                          <p:attrName>style.visibility</p:attrName>
                                        </p:attrNameLst>
                                      </p:cBhvr>
                                      <p:to>
                                        <p:strVal val="visible"/>
                                      </p:to>
                                    </p:set>
                                    <p:anim calcmode="lin" valueType="num">
                                      <p:cBhvr>
                                        <p:cTn id="48"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27651">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42938" y="285750"/>
            <a:ext cx="7929562" cy="642938"/>
          </a:xfrm>
          <a:solidFill>
            <a:schemeClr val="bg1"/>
          </a:solidFill>
          <a:ln>
            <a:solidFill>
              <a:schemeClr val="bg1"/>
            </a:solidFill>
          </a:ln>
        </p:spPr>
        <p:txBody>
          <a:bodyPr>
            <a:normAutofit fontScale="90000"/>
          </a:bodyPr>
          <a:lstStyle/>
          <a:p>
            <a:pPr algn="l" rtl="0" eaLnBrk="1" hangingPunct="1"/>
            <a:r>
              <a:rPr lang="en-US" sz="3600" b="1" dirty="0" smtClean="0">
                <a:solidFill>
                  <a:schemeClr val="folHlink"/>
                </a:solidFill>
                <a:latin typeface="Arial Black" pitchFamily="34" charset="0"/>
              </a:rPr>
              <a:t/>
            </a:r>
            <a:br>
              <a:rPr lang="en-US" sz="3600" b="1" dirty="0" smtClean="0">
                <a:solidFill>
                  <a:schemeClr val="folHlink"/>
                </a:solidFill>
                <a:latin typeface="Arial Black" pitchFamily="34" charset="0"/>
              </a:rPr>
            </a:br>
            <a:endParaRPr lang="en-US" sz="3200" b="1" dirty="0" smtClean="0">
              <a:solidFill>
                <a:srgbClr val="990099"/>
              </a:solidFill>
            </a:endParaRPr>
          </a:p>
        </p:txBody>
      </p:sp>
      <p:sp>
        <p:nvSpPr>
          <p:cNvPr id="28675" name="Rectangle 3"/>
          <p:cNvSpPr>
            <a:spLocks noGrp="1" noChangeArrowheads="1"/>
          </p:cNvSpPr>
          <p:nvPr>
            <p:ph type="body" idx="1"/>
          </p:nvPr>
        </p:nvSpPr>
        <p:spPr>
          <a:xfrm>
            <a:off x="928688" y="1285875"/>
            <a:ext cx="7286625" cy="4214813"/>
          </a:xfrm>
        </p:spPr>
        <p:txBody>
          <a:bodyPr>
            <a:normAutofit lnSpcReduction="10000"/>
          </a:bodyPr>
          <a:lstStyle/>
          <a:p>
            <a:pPr algn="ctr" rtl="0" eaLnBrk="1" hangingPunct="1">
              <a:lnSpc>
                <a:spcPct val="150000"/>
              </a:lnSpc>
              <a:buFontTx/>
              <a:buNone/>
              <a:defRPr/>
            </a:pPr>
            <a:r>
              <a:rPr lang="en-US" b="1" u="sng" dirty="0" smtClean="0"/>
              <a:t>2- Radical cure: </a:t>
            </a:r>
          </a:p>
          <a:p>
            <a:pPr algn="ctr" rtl="0" eaLnBrk="1" hangingPunct="1">
              <a:lnSpc>
                <a:spcPct val="150000"/>
              </a:lnSpc>
              <a:buFontTx/>
              <a:buNone/>
              <a:defRPr/>
            </a:pPr>
            <a:r>
              <a:rPr lang="en-US" sz="2400" b="1" dirty="0" smtClean="0"/>
              <a:t>The drug used to eradicates the 2</a:t>
            </a:r>
            <a:r>
              <a:rPr lang="en-US" sz="2400" b="1" baseline="30000" dirty="0" smtClean="0"/>
              <a:t>nd</a:t>
            </a:r>
            <a:r>
              <a:rPr lang="en-US" sz="2400" b="1" dirty="0" smtClean="0"/>
              <a:t> tissue phase [</a:t>
            </a:r>
            <a:r>
              <a:rPr lang="en-US" sz="2400" b="1" dirty="0" smtClean="0">
                <a:solidFill>
                  <a:srgbClr val="0070C0"/>
                </a:solidFill>
              </a:rPr>
              <a:t>prevent relapse</a:t>
            </a:r>
            <a:r>
              <a:rPr lang="en-US" sz="2400" b="1" dirty="0" smtClean="0"/>
              <a:t>]</a:t>
            </a:r>
            <a:endParaRPr lang="en-US" sz="2400" dirty="0" smtClean="0"/>
          </a:p>
          <a:p>
            <a:pPr algn="l" rtl="0" eaLnBrk="1" hangingPunct="1">
              <a:lnSpc>
                <a:spcPct val="150000"/>
              </a:lnSpc>
              <a:buFontTx/>
              <a:buNone/>
              <a:defRPr/>
            </a:pPr>
            <a:r>
              <a:rPr lang="en-US" sz="2400" b="1" dirty="0" smtClean="0">
                <a:solidFill>
                  <a:srgbClr val="FF0000"/>
                </a:solidFill>
              </a:rPr>
              <a:t> Primaquine (8 amino quinoline): </a:t>
            </a:r>
          </a:p>
          <a:p>
            <a:pPr algn="l" rtl="0" eaLnBrk="1" hangingPunct="1">
              <a:lnSpc>
                <a:spcPct val="150000"/>
              </a:lnSpc>
              <a:buFontTx/>
              <a:buNone/>
              <a:defRPr/>
            </a:pPr>
            <a:r>
              <a:rPr lang="en-US" sz="2400" dirty="0" smtClean="0"/>
              <a:t>     15 mg / day for 14 days.</a:t>
            </a:r>
          </a:p>
          <a:p>
            <a:pPr algn="just" rtl="0" eaLnBrk="1" hangingPunct="1">
              <a:lnSpc>
                <a:spcPct val="150000"/>
              </a:lnSpc>
              <a:buFontTx/>
              <a:buNone/>
              <a:defRPr/>
            </a:pPr>
            <a:r>
              <a:rPr lang="en-US" sz="2400" dirty="0" smtClean="0"/>
              <a:t>Must be given with or immediately after chloroquine therapy.</a:t>
            </a:r>
          </a:p>
        </p:txBody>
      </p:sp>
      <p:sp>
        <p:nvSpPr>
          <p:cNvPr id="4" name="Rectangle 2"/>
          <p:cNvSpPr txBox="1">
            <a:spLocks noChangeArrowheads="1"/>
          </p:cNvSpPr>
          <p:nvPr/>
        </p:nvSpPr>
        <p:spPr>
          <a:xfrm>
            <a:off x="323850" y="188913"/>
            <a:ext cx="8496300" cy="647800"/>
          </a:xfrm>
          <a:prstGeom prst="rect">
            <a:avLst/>
          </a:prstGeom>
          <a:gradFill rotWithShape="1">
            <a:gsLst>
              <a:gs pos="0">
                <a:srgbClr val="0000CC"/>
              </a:gs>
              <a:gs pos="50000">
                <a:schemeClr val="bg1"/>
              </a:gs>
              <a:gs pos="100000">
                <a:srgbClr val="0000CC"/>
              </a:gs>
            </a:gsLst>
            <a:lin ang="5400000" scaled="1"/>
          </a:gradFill>
        </p:spPr>
        <p:txBody>
          <a:bodyPr/>
          <a:lstStyle/>
          <a:p>
            <a:pPr algn="ctr" rtl="0">
              <a:defRPr/>
            </a:pPr>
            <a:r>
              <a:rPr lang="en-US" sz="3200" b="1" dirty="0" smtClean="0">
                <a:effectLst>
                  <a:outerShdw blurRad="38100" dist="38100" dir="2700000" algn="tl">
                    <a:srgbClr val="000000">
                      <a:alpha val="43137"/>
                    </a:srgbClr>
                  </a:outerShdw>
                </a:effectLst>
              </a:rPr>
              <a:t>Treatment regimen of malaria (cont.) </a:t>
            </a:r>
            <a:endParaRPr lang="en-US" sz="3200" b="1" i="1" kern="0"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calcmode="lin" valueType="num">
                                      <p:cBhvr>
                                        <p:cTn id="12"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86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8675">
                                            <p:txEl>
                                              <p:pRg st="1" end="1"/>
                                            </p:txEl>
                                          </p:spTgt>
                                        </p:tgtEl>
                                        <p:attrNameLst>
                                          <p:attrName>style.visibility</p:attrName>
                                        </p:attrNameLst>
                                      </p:cBhvr>
                                      <p:to>
                                        <p:strVal val="visible"/>
                                      </p:to>
                                    </p:set>
                                    <p:anim calcmode="lin" valueType="num">
                                      <p:cBhvr>
                                        <p:cTn id="18"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86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8675">
                                            <p:txEl>
                                              <p:pRg st="2" end="2"/>
                                            </p:txEl>
                                          </p:spTgt>
                                        </p:tgtEl>
                                        <p:attrNameLst>
                                          <p:attrName>style.visibility</p:attrName>
                                        </p:attrNameLst>
                                      </p:cBhvr>
                                      <p:to>
                                        <p:strVal val="visible"/>
                                      </p:to>
                                    </p:set>
                                    <p:anim calcmode="lin" valueType="num">
                                      <p:cBhvr>
                                        <p:cTn id="24"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286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28675">
                                            <p:txEl>
                                              <p:pRg st="3" end="3"/>
                                            </p:txEl>
                                          </p:spTgt>
                                        </p:tgtEl>
                                        <p:attrNameLst>
                                          <p:attrName>style.visibility</p:attrName>
                                        </p:attrNameLst>
                                      </p:cBhvr>
                                      <p:to>
                                        <p:strVal val="visible"/>
                                      </p:to>
                                    </p:set>
                                    <p:anim calcmode="lin" valueType="num">
                                      <p:cBhvr>
                                        <p:cTn id="30"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2867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8675">
                                            <p:txEl>
                                              <p:pRg st="4" end="4"/>
                                            </p:txEl>
                                          </p:spTgt>
                                        </p:tgtEl>
                                        <p:attrNameLst>
                                          <p:attrName>style.visibility</p:attrName>
                                        </p:attrNameLst>
                                      </p:cBhvr>
                                      <p:to>
                                        <p:strVal val="visible"/>
                                      </p:to>
                                    </p:set>
                                    <p:anim calcmode="lin" valueType="num">
                                      <p:cBhvr>
                                        <p:cTn id="36"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286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0" y="1174750"/>
            <a:ext cx="8064500" cy="523875"/>
          </a:xfrm>
          <a:prstGeom prst="rect">
            <a:avLst/>
          </a:prstGeom>
          <a:noFill/>
          <a:ln w="9525">
            <a:noFill/>
            <a:miter lim="800000"/>
            <a:headEnd/>
            <a:tailEnd/>
          </a:ln>
        </p:spPr>
        <p:txBody>
          <a:bodyPr>
            <a:spAutoFit/>
          </a:bodyPr>
          <a:lstStyle/>
          <a:p>
            <a:pPr algn="l" rtl="0">
              <a:buFont typeface="Wingdings" pitchFamily="2" charset="2"/>
              <a:buChar char="§"/>
            </a:pPr>
            <a:r>
              <a:rPr lang="en-US" sz="2800" dirty="0"/>
              <a:t> Recurrence of clinical attack is called:</a:t>
            </a:r>
          </a:p>
        </p:txBody>
      </p:sp>
      <p:sp>
        <p:nvSpPr>
          <p:cNvPr id="6" name="Rectangle 2"/>
          <p:cNvSpPr>
            <a:spLocks noGrp="1" noChangeArrowheads="1"/>
          </p:cNvSpPr>
          <p:nvPr>
            <p:ph type="title"/>
          </p:nvPr>
        </p:nvSpPr>
        <p:spPr>
          <a:xfrm>
            <a:off x="179388" y="188913"/>
            <a:ext cx="8713787" cy="647700"/>
          </a:xfrm>
          <a:gradFill rotWithShape="1">
            <a:gsLst>
              <a:gs pos="0">
                <a:srgbClr val="0000F0"/>
              </a:gs>
              <a:gs pos="50000">
                <a:schemeClr val="bg1"/>
              </a:gs>
              <a:gs pos="100000">
                <a:srgbClr val="0000F0"/>
              </a:gs>
            </a:gsLst>
            <a:lin ang="5400000" scaled="1"/>
          </a:gradFill>
        </p:spPr>
        <p:txBody>
          <a:bodyPr/>
          <a:lstStyle/>
          <a:p>
            <a:pPr rtl="0" eaLnBrk="1" hangingPunct="1">
              <a:defRPr/>
            </a:pPr>
            <a:r>
              <a:rPr lang="en-US" sz="3200" b="1" dirty="0" smtClean="0"/>
              <a:t>Pathogenesis and </a:t>
            </a:r>
            <a:r>
              <a:rPr lang="en-US" sz="3200" b="1" dirty="0" smtClean="0">
                <a:solidFill>
                  <a:srgbClr val="006600"/>
                </a:solidFill>
              </a:rPr>
              <a:t>Clinical Picture</a:t>
            </a:r>
          </a:p>
        </p:txBody>
      </p:sp>
      <p:sp>
        <p:nvSpPr>
          <p:cNvPr id="7" name="TextBox 6"/>
          <p:cNvSpPr txBox="1">
            <a:spLocks noChangeArrowheads="1"/>
          </p:cNvSpPr>
          <p:nvPr/>
        </p:nvSpPr>
        <p:spPr bwMode="auto">
          <a:xfrm>
            <a:off x="468313" y="2111375"/>
            <a:ext cx="7127875" cy="523875"/>
          </a:xfrm>
          <a:prstGeom prst="rect">
            <a:avLst/>
          </a:prstGeom>
          <a:noFill/>
          <a:ln w="9525">
            <a:noFill/>
            <a:miter lim="800000"/>
            <a:headEnd/>
            <a:tailEnd/>
          </a:ln>
        </p:spPr>
        <p:txBody>
          <a:bodyPr>
            <a:spAutoFit/>
          </a:bodyPr>
          <a:lstStyle/>
          <a:p>
            <a:pPr algn="l" rtl="0"/>
            <a:r>
              <a:rPr lang="en-US" sz="2800" dirty="0">
                <a:solidFill>
                  <a:srgbClr val="000099"/>
                </a:solidFill>
              </a:rPr>
              <a:t>due to presence of hypnozoites in the liver.</a:t>
            </a:r>
          </a:p>
        </p:txBody>
      </p:sp>
      <p:sp>
        <p:nvSpPr>
          <p:cNvPr id="9" name="TextBox 8"/>
          <p:cNvSpPr txBox="1">
            <a:spLocks noChangeArrowheads="1"/>
          </p:cNvSpPr>
          <p:nvPr/>
        </p:nvSpPr>
        <p:spPr bwMode="auto">
          <a:xfrm>
            <a:off x="250825" y="1679575"/>
            <a:ext cx="6985000" cy="523875"/>
          </a:xfrm>
          <a:prstGeom prst="rect">
            <a:avLst/>
          </a:prstGeom>
          <a:noFill/>
          <a:ln w="9525">
            <a:noFill/>
            <a:miter lim="800000"/>
            <a:headEnd/>
            <a:tailEnd/>
          </a:ln>
        </p:spPr>
        <p:txBody>
          <a:bodyPr>
            <a:spAutoFit/>
          </a:bodyPr>
          <a:lstStyle/>
          <a:p>
            <a:pPr algn="l" rtl="0"/>
            <a:r>
              <a:rPr lang="en-US" sz="2800" dirty="0">
                <a:solidFill>
                  <a:srgbClr val="C00000"/>
                </a:solidFill>
              </a:rPr>
              <a:t>Relapse</a:t>
            </a:r>
            <a:r>
              <a:rPr lang="en-US" sz="2800" dirty="0">
                <a:solidFill>
                  <a:srgbClr val="FF0000"/>
                </a:solidFill>
              </a:rPr>
              <a:t> </a:t>
            </a:r>
            <a:r>
              <a:rPr lang="en-US" sz="2400" dirty="0"/>
              <a:t>(in </a:t>
            </a:r>
            <a:r>
              <a:rPr lang="en-US" sz="2400" i="1" dirty="0"/>
              <a:t>P.vivax </a:t>
            </a:r>
            <a:r>
              <a:rPr lang="en-US" sz="2400" dirty="0"/>
              <a:t>and </a:t>
            </a:r>
            <a:r>
              <a:rPr lang="en-US" sz="2400" i="1" dirty="0"/>
              <a:t>P.ovale</a:t>
            </a:r>
            <a:r>
              <a:rPr lang="en-US" sz="2400" dirty="0"/>
              <a:t> infection)</a:t>
            </a:r>
          </a:p>
        </p:txBody>
      </p:sp>
      <p:pic>
        <p:nvPicPr>
          <p:cNvPr id="10" name="Picture 4" descr="infected hepatocyte"/>
          <p:cNvPicPr>
            <a:picLocks noGrp="1" noChangeAspect="1" noChangeArrowheads="1"/>
          </p:cNvPicPr>
          <p:nvPr>
            <p:ph sz="half" idx="2"/>
          </p:nvPr>
        </p:nvPicPr>
        <p:blipFill>
          <a:blip r:embed="rId2" cstate="print">
            <a:lum bright="-30000" contrast="54000"/>
          </a:blip>
          <a:srcRect/>
          <a:stretch>
            <a:fillRect/>
          </a:stretch>
        </p:blipFill>
        <p:spPr>
          <a:xfrm>
            <a:off x="7391400" y="1066800"/>
            <a:ext cx="1138238" cy="1298575"/>
          </a:xfrm>
          <a:noFill/>
        </p:spPr>
      </p:pic>
      <p:sp>
        <p:nvSpPr>
          <p:cNvPr id="11" name="TextBox 10"/>
          <p:cNvSpPr txBox="1">
            <a:spLocks noChangeArrowheads="1"/>
          </p:cNvSpPr>
          <p:nvPr/>
        </p:nvSpPr>
        <p:spPr bwMode="auto">
          <a:xfrm>
            <a:off x="250825" y="2616200"/>
            <a:ext cx="8353425" cy="522288"/>
          </a:xfrm>
          <a:prstGeom prst="rect">
            <a:avLst/>
          </a:prstGeom>
          <a:noFill/>
          <a:ln w="9525">
            <a:noFill/>
            <a:miter lim="800000"/>
            <a:headEnd/>
            <a:tailEnd/>
          </a:ln>
        </p:spPr>
        <p:txBody>
          <a:bodyPr>
            <a:spAutoFit/>
          </a:bodyPr>
          <a:lstStyle/>
          <a:p>
            <a:pPr algn="l" rtl="0"/>
            <a:r>
              <a:rPr lang="en-US" sz="2800" dirty="0">
                <a:solidFill>
                  <a:srgbClr val="C00000"/>
                </a:solidFill>
              </a:rPr>
              <a:t>Recrudescence</a:t>
            </a:r>
            <a:r>
              <a:rPr lang="en-US" sz="2800" dirty="0">
                <a:solidFill>
                  <a:srgbClr val="FF0000"/>
                </a:solidFill>
              </a:rPr>
              <a:t> </a:t>
            </a:r>
            <a:r>
              <a:rPr lang="en-US" sz="2400" dirty="0"/>
              <a:t>(in </a:t>
            </a:r>
            <a:r>
              <a:rPr lang="en-US" sz="2400" i="1" dirty="0"/>
              <a:t>P.malariae</a:t>
            </a:r>
            <a:r>
              <a:rPr lang="en-US" sz="2400" dirty="0"/>
              <a:t> and </a:t>
            </a:r>
            <a:r>
              <a:rPr lang="en-US" sz="2400" i="1" dirty="0"/>
              <a:t>P.falciparum </a:t>
            </a:r>
            <a:r>
              <a:rPr lang="en-US" sz="2400" dirty="0"/>
              <a:t>infection)</a:t>
            </a:r>
          </a:p>
        </p:txBody>
      </p:sp>
      <p:sp>
        <p:nvSpPr>
          <p:cNvPr id="12" name="TextBox 11"/>
          <p:cNvSpPr txBox="1">
            <a:spLocks noChangeArrowheads="1"/>
          </p:cNvSpPr>
          <p:nvPr/>
        </p:nvSpPr>
        <p:spPr bwMode="auto">
          <a:xfrm>
            <a:off x="539750" y="3048000"/>
            <a:ext cx="7920038" cy="522288"/>
          </a:xfrm>
          <a:prstGeom prst="rect">
            <a:avLst/>
          </a:prstGeom>
          <a:noFill/>
          <a:ln w="9525">
            <a:noFill/>
            <a:miter lim="800000"/>
            <a:headEnd/>
            <a:tailEnd/>
          </a:ln>
        </p:spPr>
        <p:txBody>
          <a:bodyPr>
            <a:spAutoFit/>
          </a:bodyPr>
          <a:lstStyle/>
          <a:p>
            <a:pPr algn="l" rtl="0"/>
            <a:r>
              <a:rPr lang="en-US" sz="2800" dirty="0">
                <a:solidFill>
                  <a:srgbClr val="000099"/>
                </a:solidFill>
              </a:rPr>
              <a:t>due to persistent low-grade parasitaemia.</a:t>
            </a:r>
          </a:p>
        </p:txBody>
      </p:sp>
      <p:sp>
        <p:nvSpPr>
          <p:cNvPr id="14" name="TextBox 13"/>
          <p:cNvSpPr txBox="1">
            <a:spLocks noChangeArrowheads="1"/>
          </p:cNvSpPr>
          <p:nvPr/>
        </p:nvSpPr>
        <p:spPr bwMode="auto">
          <a:xfrm>
            <a:off x="0" y="3962400"/>
            <a:ext cx="5364163" cy="523875"/>
          </a:xfrm>
          <a:prstGeom prst="rect">
            <a:avLst/>
          </a:prstGeom>
          <a:noFill/>
          <a:ln w="9525">
            <a:noFill/>
            <a:miter lim="800000"/>
            <a:headEnd/>
            <a:tailEnd/>
          </a:ln>
        </p:spPr>
        <p:txBody>
          <a:bodyPr>
            <a:spAutoFit/>
          </a:bodyPr>
          <a:lstStyle/>
          <a:p>
            <a:pPr algn="l" rtl="0">
              <a:buFont typeface="Wingdings" pitchFamily="2" charset="2"/>
              <a:buChar char="§"/>
            </a:pPr>
            <a:r>
              <a:rPr lang="en-US" sz="2800" dirty="0"/>
              <a:t> Anaemia: </a:t>
            </a:r>
            <a:r>
              <a:rPr lang="en-US" sz="2800" dirty="0">
                <a:solidFill>
                  <a:srgbClr val="006600"/>
                </a:solidFill>
              </a:rPr>
              <a:t>haemolytic anaemia </a:t>
            </a:r>
          </a:p>
        </p:txBody>
      </p:sp>
      <p:sp>
        <p:nvSpPr>
          <p:cNvPr id="15" name="TextBox 14"/>
          <p:cNvSpPr txBox="1">
            <a:spLocks noChangeArrowheads="1"/>
          </p:cNvSpPr>
          <p:nvPr/>
        </p:nvSpPr>
        <p:spPr bwMode="auto">
          <a:xfrm>
            <a:off x="323850" y="4467225"/>
            <a:ext cx="4752975" cy="461963"/>
          </a:xfrm>
          <a:prstGeom prst="rect">
            <a:avLst/>
          </a:prstGeom>
          <a:noFill/>
          <a:ln w="9525">
            <a:noFill/>
            <a:miter lim="800000"/>
            <a:headEnd/>
            <a:tailEnd/>
          </a:ln>
        </p:spPr>
        <p:txBody>
          <a:bodyPr>
            <a:spAutoFit/>
          </a:bodyPr>
          <a:lstStyle/>
          <a:p>
            <a:pPr algn="l" rtl="0"/>
            <a:r>
              <a:rPr lang="en-US" sz="2400" dirty="0"/>
              <a:t>Plasmodium parasite invades:</a:t>
            </a:r>
          </a:p>
        </p:txBody>
      </p:sp>
      <p:sp>
        <p:nvSpPr>
          <p:cNvPr id="16" name="TextBox 15"/>
          <p:cNvSpPr txBox="1">
            <a:spLocks noChangeArrowheads="1"/>
          </p:cNvSpPr>
          <p:nvPr/>
        </p:nvSpPr>
        <p:spPr bwMode="auto">
          <a:xfrm>
            <a:off x="323850" y="4899025"/>
            <a:ext cx="6264275" cy="461963"/>
          </a:xfrm>
          <a:prstGeom prst="rect">
            <a:avLst/>
          </a:prstGeom>
          <a:noFill/>
          <a:ln w="9525">
            <a:noFill/>
            <a:miter lim="800000"/>
            <a:headEnd/>
            <a:tailEnd/>
          </a:ln>
        </p:spPr>
        <p:txBody>
          <a:bodyPr>
            <a:spAutoFit/>
          </a:bodyPr>
          <a:lstStyle/>
          <a:p>
            <a:pPr rtl="0"/>
            <a:r>
              <a:rPr lang="en-US" sz="2400" dirty="0"/>
              <a:t>- Reticulocytes only </a:t>
            </a:r>
            <a:r>
              <a:rPr lang="en-US" sz="2400" dirty="0">
                <a:solidFill>
                  <a:srgbClr val="006600"/>
                </a:solidFill>
              </a:rPr>
              <a:t>(in </a:t>
            </a:r>
            <a:r>
              <a:rPr lang="en-US" sz="2400" i="1" dirty="0">
                <a:solidFill>
                  <a:srgbClr val="006600"/>
                </a:solidFill>
              </a:rPr>
              <a:t>P.vivax </a:t>
            </a:r>
            <a:r>
              <a:rPr lang="en-US" sz="2400" dirty="0">
                <a:solidFill>
                  <a:srgbClr val="006600"/>
                </a:solidFill>
              </a:rPr>
              <a:t>and </a:t>
            </a:r>
            <a:r>
              <a:rPr lang="en-US" sz="2400" i="1" dirty="0">
                <a:solidFill>
                  <a:srgbClr val="006600"/>
                </a:solidFill>
              </a:rPr>
              <a:t>P.ovale</a:t>
            </a:r>
            <a:r>
              <a:rPr lang="en-US" sz="2400" dirty="0">
                <a:solidFill>
                  <a:srgbClr val="006600"/>
                </a:solidFill>
              </a:rPr>
              <a:t>).</a:t>
            </a:r>
            <a:endParaRPr lang="en-US" sz="2400" dirty="0"/>
          </a:p>
        </p:txBody>
      </p:sp>
      <p:sp>
        <p:nvSpPr>
          <p:cNvPr id="17" name="TextBox 16"/>
          <p:cNvSpPr txBox="1">
            <a:spLocks noChangeArrowheads="1"/>
          </p:cNvSpPr>
          <p:nvPr/>
        </p:nvSpPr>
        <p:spPr bwMode="auto">
          <a:xfrm>
            <a:off x="304800" y="5334000"/>
            <a:ext cx="6408738" cy="461963"/>
          </a:xfrm>
          <a:prstGeom prst="rect">
            <a:avLst/>
          </a:prstGeom>
          <a:noFill/>
          <a:ln w="9525">
            <a:noFill/>
            <a:miter lim="800000"/>
            <a:headEnd/>
            <a:tailEnd/>
          </a:ln>
        </p:spPr>
        <p:txBody>
          <a:bodyPr>
            <a:spAutoFit/>
          </a:bodyPr>
          <a:lstStyle/>
          <a:p>
            <a:pPr rtl="0"/>
            <a:r>
              <a:rPr lang="en-US" sz="2400"/>
              <a:t>- Old RBCs only </a:t>
            </a:r>
            <a:r>
              <a:rPr lang="en-US" sz="2400">
                <a:solidFill>
                  <a:srgbClr val="006600"/>
                </a:solidFill>
              </a:rPr>
              <a:t>(in </a:t>
            </a:r>
            <a:r>
              <a:rPr lang="en-US" sz="2400" i="1">
                <a:solidFill>
                  <a:srgbClr val="006600"/>
                </a:solidFill>
              </a:rPr>
              <a:t>P.malariae</a:t>
            </a:r>
            <a:r>
              <a:rPr lang="en-US" sz="2400">
                <a:solidFill>
                  <a:srgbClr val="006600"/>
                </a:solidFill>
              </a:rPr>
              <a:t>).</a:t>
            </a:r>
            <a:endParaRPr lang="en-US" sz="2400"/>
          </a:p>
        </p:txBody>
      </p:sp>
      <p:sp>
        <p:nvSpPr>
          <p:cNvPr id="18" name="TextBox 17"/>
          <p:cNvSpPr txBox="1">
            <a:spLocks noChangeArrowheads="1"/>
          </p:cNvSpPr>
          <p:nvPr/>
        </p:nvSpPr>
        <p:spPr bwMode="auto">
          <a:xfrm>
            <a:off x="304800" y="5867400"/>
            <a:ext cx="5184775" cy="461963"/>
          </a:xfrm>
          <a:prstGeom prst="rect">
            <a:avLst/>
          </a:prstGeom>
          <a:noFill/>
          <a:ln w="9525">
            <a:noFill/>
            <a:miter lim="800000"/>
            <a:headEnd/>
            <a:tailEnd/>
          </a:ln>
        </p:spPr>
        <p:txBody>
          <a:bodyPr>
            <a:spAutoFit/>
          </a:bodyPr>
          <a:lstStyle/>
          <a:p>
            <a:pPr rtl="0"/>
            <a:r>
              <a:rPr lang="en-US" sz="2400"/>
              <a:t>- RBCs at any age </a:t>
            </a:r>
            <a:r>
              <a:rPr lang="en-US" sz="2400">
                <a:solidFill>
                  <a:srgbClr val="006600"/>
                </a:solidFill>
              </a:rPr>
              <a:t>(in </a:t>
            </a:r>
            <a:r>
              <a:rPr lang="en-US" sz="2400" i="1">
                <a:solidFill>
                  <a:srgbClr val="006600"/>
                </a:solidFill>
              </a:rPr>
              <a:t>P.falciparum</a:t>
            </a:r>
            <a:r>
              <a:rPr lang="en-US" sz="2400">
                <a:solidFill>
                  <a:srgbClr val="006600"/>
                </a:solidFill>
              </a:rPr>
              <a:t>).</a:t>
            </a:r>
            <a:endParaRPr lang="en-US" sz="2400"/>
          </a:p>
        </p:txBody>
      </p:sp>
      <p:sp>
        <p:nvSpPr>
          <p:cNvPr id="19" name="Right Brace 18"/>
          <p:cNvSpPr/>
          <p:nvPr/>
        </p:nvSpPr>
        <p:spPr bwMode="auto">
          <a:xfrm>
            <a:off x="6227763" y="4970463"/>
            <a:ext cx="576262" cy="792162"/>
          </a:xfrm>
          <a:prstGeom prst="rightBrac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a:lstStyle/>
          <a:p>
            <a:pPr algn="r" rtl="0">
              <a:defRPr/>
            </a:pPr>
            <a:endParaRPr lang="en-US"/>
          </a:p>
        </p:txBody>
      </p:sp>
      <p:sp>
        <p:nvSpPr>
          <p:cNvPr id="20" name="TextBox 19"/>
          <p:cNvSpPr txBox="1">
            <a:spLocks noChangeArrowheads="1"/>
          </p:cNvSpPr>
          <p:nvPr/>
        </p:nvSpPr>
        <p:spPr bwMode="auto">
          <a:xfrm>
            <a:off x="6516688" y="4970463"/>
            <a:ext cx="2087562" cy="831850"/>
          </a:xfrm>
          <a:prstGeom prst="rect">
            <a:avLst/>
          </a:prstGeom>
          <a:noFill/>
          <a:ln w="9525">
            <a:noFill/>
            <a:miter lim="800000"/>
            <a:headEnd/>
            <a:tailEnd/>
          </a:ln>
        </p:spPr>
        <p:txBody>
          <a:bodyPr>
            <a:spAutoFit/>
          </a:bodyPr>
          <a:lstStyle/>
          <a:p>
            <a:pPr algn="ctr" rtl="0"/>
            <a:r>
              <a:rPr lang="en-US" sz="2400"/>
              <a:t>Restricted anaemia</a:t>
            </a:r>
          </a:p>
        </p:txBody>
      </p:sp>
      <p:cxnSp>
        <p:nvCxnSpPr>
          <p:cNvPr id="22" name="Straight Arrow Connector 21"/>
          <p:cNvCxnSpPr>
            <a:cxnSpLocks noChangeShapeType="1"/>
          </p:cNvCxnSpPr>
          <p:nvPr/>
        </p:nvCxnSpPr>
        <p:spPr bwMode="auto">
          <a:xfrm>
            <a:off x="5273675" y="6156325"/>
            <a:ext cx="1079500" cy="1588"/>
          </a:xfrm>
          <a:prstGeom prst="straightConnector1">
            <a:avLst/>
          </a:prstGeom>
          <a:noFill/>
          <a:ln w="28575" algn="ctr">
            <a:solidFill>
              <a:schemeClr val="tx1"/>
            </a:solidFill>
            <a:round/>
            <a:headEnd/>
            <a:tailEnd type="arrow" w="med" len="med"/>
          </a:ln>
        </p:spPr>
      </p:cxnSp>
      <p:sp>
        <p:nvSpPr>
          <p:cNvPr id="23" name="TextBox 22"/>
          <p:cNvSpPr txBox="1">
            <a:spLocks noChangeArrowheads="1"/>
          </p:cNvSpPr>
          <p:nvPr/>
        </p:nvSpPr>
        <p:spPr bwMode="auto">
          <a:xfrm>
            <a:off x="6424613" y="5867400"/>
            <a:ext cx="2449512" cy="461963"/>
          </a:xfrm>
          <a:prstGeom prst="rect">
            <a:avLst/>
          </a:prstGeom>
          <a:noFill/>
          <a:ln w="9525">
            <a:noFill/>
            <a:miter lim="800000"/>
            <a:headEnd/>
            <a:tailEnd/>
          </a:ln>
        </p:spPr>
        <p:txBody>
          <a:bodyPr>
            <a:spAutoFit/>
          </a:bodyPr>
          <a:lstStyle/>
          <a:p>
            <a:pPr rtl="0"/>
            <a:r>
              <a:rPr lang="en-US" sz="2400"/>
              <a:t>Severe anaemia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par>
                          <p:cTn id="26" fill="hold">
                            <p:stCondLst>
                              <p:cond delay="500"/>
                            </p:stCondLst>
                            <p:childTnLst>
                              <p:par>
                                <p:cTn id="27" presetID="47"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par>
                          <p:cTn id="73" fill="hold">
                            <p:stCondLst>
                              <p:cond delay="500"/>
                            </p:stCondLst>
                            <p:childTnLst>
                              <p:par>
                                <p:cTn id="74" presetID="17" presetClass="entr" presetSubtype="1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1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strVal val="#ppt_h"/>
                                          </p:val>
                                        </p:tav>
                                        <p:tav tm="100000">
                                          <p:val>
                                            <p:strVal val="#ppt_h"/>
                                          </p:val>
                                        </p:tav>
                                      </p:tavLst>
                                    </p:anim>
                                  </p:childTnLst>
                                </p:cTn>
                              </p:par>
                            </p:childTnLst>
                          </p:cTn>
                        </p:par>
                        <p:par>
                          <p:cTn id="90" fill="hold">
                            <p:stCondLst>
                              <p:cond delay="500"/>
                            </p:stCondLst>
                            <p:childTnLst>
                              <p:par>
                                <p:cTn id="91" presetID="17" presetClass="entr" presetSubtype="1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P spid="11" grpId="0"/>
      <p:bldP spid="12" grpId="0"/>
      <p:bldP spid="14" grpId="0"/>
      <p:bldP spid="15" grpId="0"/>
      <p:bldP spid="16" grpId="0"/>
      <p:bldP spid="17" grpId="0"/>
      <p:bldP spid="18" grpId="0"/>
      <p:bldP spid="19" grpId="0" animBg="1"/>
      <p:bldP spid="20"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71500" y="214313"/>
            <a:ext cx="8001000" cy="500062"/>
          </a:xfrm>
        </p:spPr>
        <p:txBody>
          <a:bodyPr>
            <a:normAutofit fontScale="90000"/>
          </a:bodyPr>
          <a:lstStyle/>
          <a:p>
            <a:pPr algn="l" rtl="0" eaLnBrk="1" hangingPunct="1"/>
            <a:r>
              <a:rPr lang="en-US" sz="4000" dirty="0" smtClean="0">
                <a:latin typeface="Arial Black" pitchFamily="34" charset="0"/>
              </a:rPr>
              <a:t/>
            </a:r>
            <a:br>
              <a:rPr lang="en-US" sz="4000" dirty="0" smtClean="0">
                <a:latin typeface="Arial Black" pitchFamily="34" charset="0"/>
              </a:rPr>
            </a:br>
            <a:endParaRPr lang="en-US" sz="4000" dirty="0" smtClean="0">
              <a:solidFill>
                <a:srgbClr val="CC9900"/>
              </a:solidFill>
            </a:endParaRPr>
          </a:p>
        </p:txBody>
      </p:sp>
      <p:sp>
        <p:nvSpPr>
          <p:cNvPr id="29699" name="Rectangle 3"/>
          <p:cNvSpPr>
            <a:spLocks noGrp="1" noChangeArrowheads="1"/>
          </p:cNvSpPr>
          <p:nvPr>
            <p:ph type="body" idx="1"/>
          </p:nvPr>
        </p:nvSpPr>
        <p:spPr>
          <a:xfrm>
            <a:off x="428625" y="928688"/>
            <a:ext cx="8286750" cy="5286375"/>
          </a:xfrm>
          <a:solidFill>
            <a:schemeClr val="bg1"/>
          </a:solidFill>
          <a:ln>
            <a:solidFill>
              <a:schemeClr val="bg1"/>
            </a:solidFill>
          </a:ln>
        </p:spPr>
        <p:txBody>
          <a:bodyPr/>
          <a:lstStyle/>
          <a:p>
            <a:pPr algn="ctr" rtl="0" eaLnBrk="1" hangingPunct="1">
              <a:lnSpc>
                <a:spcPct val="150000"/>
              </a:lnSpc>
              <a:buFontTx/>
              <a:buNone/>
              <a:defRPr/>
            </a:pPr>
            <a:r>
              <a:rPr lang="en-US" b="1" u="sng" dirty="0" smtClean="0"/>
              <a:t>3- Causal prophylaxis </a:t>
            </a:r>
          </a:p>
          <a:p>
            <a:pPr algn="ctr" rtl="0" eaLnBrk="1" hangingPunct="1">
              <a:lnSpc>
                <a:spcPct val="150000"/>
              </a:lnSpc>
              <a:buFontTx/>
              <a:buNone/>
              <a:defRPr/>
            </a:pPr>
            <a:r>
              <a:rPr lang="en-US" sz="2400" dirty="0" smtClean="0"/>
              <a:t>Drugs that affect the primary tissue phase &amp; are taken by</a:t>
            </a:r>
          </a:p>
          <a:p>
            <a:pPr algn="ctr" rtl="0" eaLnBrk="1" hangingPunct="1">
              <a:lnSpc>
                <a:spcPct val="150000"/>
              </a:lnSpc>
              <a:buFontTx/>
              <a:buNone/>
              <a:defRPr/>
            </a:pPr>
            <a:r>
              <a:rPr lang="en-US" sz="2400" dirty="0" smtClean="0">
                <a:latin typeface="+mj-lt"/>
              </a:rPr>
              <a:t>healthy persons entering a malaria endemic area.</a:t>
            </a:r>
          </a:p>
          <a:p>
            <a:pPr algn="l" rtl="0" eaLnBrk="1" hangingPunct="1">
              <a:buFontTx/>
              <a:buNone/>
              <a:defRPr/>
            </a:pPr>
            <a:r>
              <a:rPr lang="en-US" sz="2400" b="1" dirty="0" smtClean="0">
                <a:solidFill>
                  <a:srgbClr val="FF0000"/>
                </a:solidFill>
                <a:effectLst>
                  <a:outerShdw blurRad="38100" dist="38100" dir="2700000" algn="tl">
                    <a:srgbClr val="000000">
                      <a:alpha val="43137"/>
                    </a:srgbClr>
                  </a:outerShdw>
                </a:effectLst>
                <a:latin typeface="+mj-lt"/>
              </a:rPr>
              <a:t>a) Daraprim: </a:t>
            </a:r>
            <a:r>
              <a:rPr lang="en-US" sz="2400" dirty="0" smtClean="0">
                <a:latin typeface="+mj-lt"/>
              </a:rPr>
              <a:t>25-50 mg once every week during exposure period.</a:t>
            </a:r>
          </a:p>
          <a:p>
            <a:pPr algn="l" rtl="0" eaLnBrk="1" hangingPunct="1">
              <a:buFontTx/>
              <a:buNone/>
              <a:defRPr/>
            </a:pPr>
            <a:r>
              <a:rPr lang="en-US" sz="2400" b="1" dirty="0" smtClean="0">
                <a:solidFill>
                  <a:srgbClr val="FF0000"/>
                </a:solidFill>
                <a:effectLst>
                  <a:outerShdw blurRad="38100" dist="38100" dir="2700000" algn="tl">
                    <a:srgbClr val="000000">
                      <a:alpha val="43137"/>
                    </a:srgbClr>
                  </a:outerShdw>
                </a:effectLst>
                <a:latin typeface="+mj-lt"/>
              </a:rPr>
              <a:t>b) Chloroquine: </a:t>
            </a:r>
            <a:r>
              <a:rPr lang="en-US" sz="2400" dirty="0" smtClean="0">
                <a:latin typeface="+mj-lt"/>
              </a:rPr>
              <a:t>300 mg orally a week </a:t>
            </a:r>
          </a:p>
          <a:p>
            <a:pPr algn="l" rtl="0" eaLnBrk="1" hangingPunct="1">
              <a:buFontTx/>
              <a:buNone/>
              <a:defRPr/>
            </a:pPr>
            <a:r>
              <a:rPr lang="en-US" sz="2400" dirty="0" smtClean="0">
                <a:latin typeface="+mj-lt"/>
              </a:rPr>
              <a:t>  [a week before entering the area and continued for 6 weeks after leaving the endemic areas].</a:t>
            </a:r>
          </a:p>
          <a:p>
            <a:pPr algn="l" rtl="0" eaLnBrk="1" hangingPunct="1">
              <a:buFontTx/>
              <a:buNone/>
              <a:defRPr/>
            </a:pPr>
            <a:r>
              <a:rPr lang="en-US" sz="2400" b="1" dirty="0" smtClean="0">
                <a:solidFill>
                  <a:srgbClr val="FF0000"/>
                </a:solidFill>
                <a:effectLst>
                  <a:outerShdw blurRad="38100" dist="38100" dir="2700000" algn="tl">
                    <a:srgbClr val="000000">
                      <a:alpha val="43137"/>
                    </a:srgbClr>
                  </a:outerShdw>
                </a:effectLst>
                <a:latin typeface="+mj-lt"/>
              </a:rPr>
              <a:t>c) Fansidar: </a:t>
            </a:r>
            <a:r>
              <a:rPr lang="en-US" sz="2400" dirty="0" smtClean="0">
                <a:latin typeface="+mj-lt"/>
              </a:rPr>
              <a:t>[25 mg pyrimethamine + 500 mg sulfadoxine]; given as one tablet/week.</a:t>
            </a:r>
          </a:p>
          <a:p>
            <a:pPr algn="l" rtl="0" eaLnBrk="1" hangingPunct="1">
              <a:buFontTx/>
              <a:buNone/>
              <a:defRPr/>
            </a:pPr>
            <a:r>
              <a:rPr lang="en-US" sz="2400" b="1" dirty="0" smtClean="0">
                <a:solidFill>
                  <a:srgbClr val="FF0000"/>
                </a:solidFill>
                <a:effectLst>
                  <a:outerShdw blurRad="38100" dist="38100" dir="2700000" algn="tl">
                    <a:srgbClr val="000000">
                      <a:alpha val="43137"/>
                    </a:srgbClr>
                  </a:outerShdw>
                </a:effectLst>
                <a:latin typeface="+mj-lt"/>
              </a:rPr>
              <a:t>d) Proguanil: </a:t>
            </a:r>
            <a:r>
              <a:rPr lang="en-US" sz="2400" dirty="0" smtClean="0">
                <a:latin typeface="+mj-lt"/>
              </a:rPr>
              <a:t>100 mg once / day or 300 mg once / week.</a:t>
            </a:r>
          </a:p>
          <a:p>
            <a:pPr algn="l" rtl="0" eaLnBrk="1" hangingPunct="1">
              <a:buFontTx/>
              <a:buNone/>
              <a:defRPr/>
            </a:pPr>
            <a:endParaRPr lang="en-US" sz="2400" dirty="0" smtClean="0">
              <a:latin typeface="+mj-lt"/>
            </a:endParaRPr>
          </a:p>
        </p:txBody>
      </p:sp>
      <p:sp>
        <p:nvSpPr>
          <p:cNvPr id="4" name="Rectangle 2"/>
          <p:cNvSpPr txBox="1">
            <a:spLocks noChangeArrowheads="1"/>
          </p:cNvSpPr>
          <p:nvPr/>
        </p:nvSpPr>
        <p:spPr>
          <a:xfrm>
            <a:off x="642938" y="285750"/>
            <a:ext cx="7929562" cy="642938"/>
          </a:xfrm>
          <a:prstGeom prst="rect">
            <a:avLst/>
          </a:prstGeom>
          <a:solidFill>
            <a:schemeClr val="bg1"/>
          </a:solidFill>
          <a:ln>
            <a:solidFill>
              <a:schemeClr val="bg1"/>
            </a:solidFill>
          </a:ln>
        </p:spPr>
        <p:txBody>
          <a:bodyPr vert="horz" lIns="91440" tIns="45720" rIns="91440" bIns="45720" rtlCol="1" anchor="ctr">
            <a:normAutofit fontScale="6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folHlink"/>
                </a:solidFill>
                <a:effectLst/>
                <a:uLnTx/>
                <a:uFillTx/>
                <a:latin typeface="Arial Black" pitchFamily="34" charset="0"/>
                <a:ea typeface="+mj-ea"/>
                <a:cs typeface="+mj-cs"/>
              </a:rPr>
              <a:t/>
            </a:r>
            <a:br>
              <a:rPr kumimoji="0" lang="en-US" sz="3600" b="1" i="0" u="none" strike="noStrike" kern="1200" cap="none" spc="0" normalizeH="0" baseline="0" noProof="0" smtClean="0">
                <a:ln>
                  <a:noFill/>
                </a:ln>
                <a:solidFill>
                  <a:schemeClr val="folHlink"/>
                </a:solidFill>
                <a:effectLst/>
                <a:uLnTx/>
                <a:uFillTx/>
                <a:latin typeface="Arial Black" pitchFamily="34" charset="0"/>
                <a:ea typeface="+mj-ea"/>
                <a:cs typeface="+mj-cs"/>
              </a:rPr>
            </a:br>
            <a:endParaRPr kumimoji="0" lang="en-US" sz="3200" b="1" i="0" u="none" strike="noStrike" kern="1200" cap="none" spc="0" normalizeH="0" baseline="0" noProof="0" dirty="0" smtClean="0">
              <a:ln>
                <a:noFill/>
              </a:ln>
              <a:solidFill>
                <a:srgbClr val="990099"/>
              </a:solidFill>
              <a:effectLst/>
              <a:uLnTx/>
              <a:uFillTx/>
              <a:latin typeface="+mj-lt"/>
              <a:ea typeface="+mj-ea"/>
              <a:cs typeface="+mj-cs"/>
            </a:endParaRPr>
          </a:p>
        </p:txBody>
      </p:sp>
      <p:sp>
        <p:nvSpPr>
          <p:cNvPr id="5" name="Rectangle 2"/>
          <p:cNvSpPr txBox="1">
            <a:spLocks noChangeArrowheads="1"/>
          </p:cNvSpPr>
          <p:nvPr/>
        </p:nvSpPr>
        <p:spPr>
          <a:xfrm>
            <a:off x="323850" y="188913"/>
            <a:ext cx="8496300" cy="647800"/>
          </a:xfrm>
          <a:prstGeom prst="rect">
            <a:avLst/>
          </a:prstGeom>
          <a:gradFill rotWithShape="1">
            <a:gsLst>
              <a:gs pos="0">
                <a:srgbClr val="0000CC"/>
              </a:gs>
              <a:gs pos="50000">
                <a:schemeClr val="bg1"/>
              </a:gs>
              <a:gs pos="100000">
                <a:srgbClr val="0000CC"/>
              </a:gs>
            </a:gsLst>
            <a:lin ang="5400000" scaled="1"/>
          </a:gradFill>
        </p:spPr>
        <p:txBody>
          <a:bodyPr/>
          <a:lstStyle/>
          <a:p>
            <a:pPr algn="ctr" rtl="0">
              <a:defRPr/>
            </a:pPr>
            <a:r>
              <a:rPr lang="en-US" sz="3200" b="1" dirty="0" smtClean="0">
                <a:effectLst>
                  <a:outerShdw blurRad="38100" dist="38100" dir="2700000" algn="tl">
                    <a:srgbClr val="000000">
                      <a:alpha val="43137"/>
                    </a:srgbClr>
                  </a:outerShdw>
                </a:effectLst>
              </a:rPr>
              <a:t>Treatment regimen of malaria (cont.) </a:t>
            </a:r>
            <a:endParaRPr lang="en-US" sz="3200" b="1" i="1" kern="0"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9699">
                                            <p:bg/>
                                          </p:spTgt>
                                        </p:tgtEl>
                                        <p:attrNameLst>
                                          <p:attrName>style.visibility</p:attrName>
                                        </p:attrNameLst>
                                      </p:cBhvr>
                                      <p:to>
                                        <p:strVal val="visible"/>
                                      </p:to>
                                    </p:set>
                                    <p:anim calcmode="lin" valueType="num">
                                      <p:cBhvr>
                                        <p:cTn id="12" dur="500" fill="hold"/>
                                        <p:tgtEl>
                                          <p:spTgt spid="29699">
                                            <p:bg/>
                                          </p:spTgt>
                                        </p:tgtEl>
                                        <p:attrNameLst>
                                          <p:attrName>ppt_w</p:attrName>
                                        </p:attrNameLst>
                                      </p:cBhvr>
                                      <p:tavLst>
                                        <p:tav tm="0">
                                          <p:val>
                                            <p:fltVal val="0"/>
                                          </p:val>
                                        </p:tav>
                                        <p:tav tm="100000">
                                          <p:val>
                                            <p:strVal val="#ppt_w"/>
                                          </p:val>
                                        </p:tav>
                                      </p:tavLst>
                                    </p:anim>
                                    <p:anim calcmode="lin" valueType="num">
                                      <p:cBhvr>
                                        <p:cTn id="13" dur="500" fill="hold"/>
                                        <p:tgtEl>
                                          <p:spTgt spid="29699">
                                            <p:bg/>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9699">
                                            <p:txEl>
                                              <p:pRg st="0" end="0"/>
                                            </p:txEl>
                                          </p:spTgt>
                                        </p:tgtEl>
                                        <p:attrNameLst>
                                          <p:attrName>style.visibility</p:attrName>
                                        </p:attrNameLst>
                                      </p:cBhvr>
                                      <p:to>
                                        <p:strVal val="visible"/>
                                      </p:to>
                                    </p:set>
                                    <p:anim calcmode="lin" valueType="num">
                                      <p:cBhvr>
                                        <p:cTn id="18"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96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9699">
                                            <p:txEl>
                                              <p:pRg st="1" end="1"/>
                                            </p:txEl>
                                          </p:spTgt>
                                        </p:tgtEl>
                                        <p:attrNameLst>
                                          <p:attrName>style.visibility</p:attrName>
                                        </p:attrNameLst>
                                      </p:cBhvr>
                                      <p:to>
                                        <p:strVal val="visible"/>
                                      </p:to>
                                    </p:set>
                                    <p:anim calcmode="lin" valueType="num">
                                      <p:cBhvr>
                                        <p:cTn id="24"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296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29699">
                                            <p:txEl>
                                              <p:pRg st="2" end="2"/>
                                            </p:txEl>
                                          </p:spTgt>
                                        </p:tgtEl>
                                        <p:attrNameLst>
                                          <p:attrName>style.visibility</p:attrName>
                                        </p:attrNameLst>
                                      </p:cBhvr>
                                      <p:to>
                                        <p:strVal val="visible"/>
                                      </p:to>
                                    </p:set>
                                    <p:anim calcmode="lin" valueType="num">
                                      <p:cBhvr>
                                        <p:cTn id="30"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96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9699">
                                            <p:txEl>
                                              <p:pRg st="3" end="3"/>
                                            </p:txEl>
                                          </p:spTgt>
                                        </p:tgtEl>
                                        <p:attrNameLst>
                                          <p:attrName>style.visibility</p:attrName>
                                        </p:attrNameLst>
                                      </p:cBhvr>
                                      <p:to>
                                        <p:strVal val="visible"/>
                                      </p:to>
                                    </p:set>
                                    <p:anim calcmode="lin" valueType="num">
                                      <p:cBhvr>
                                        <p:cTn id="36" dur="5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96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29699">
                                            <p:txEl>
                                              <p:pRg st="4" end="4"/>
                                            </p:txEl>
                                          </p:spTgt>
                                        </p:tgtEl>
                                        <p:attrNameLst>
                                          <p:attrName>style.visibility</p:attrName>
                                        </p:attrNameLst>
                                      </p:cBhvr>
                                      <p:to>
                                        <p:strVal val="visible"/>
                                      </p:to>
                                    </p:set>
                                    <p:anim calcmode="lin" valueType="num">
                                      <p:cBhvr>
                                        <p:cTn id="42"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969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29699">
                                            <p:txEl>
                                              <p:pRg st="5" end="5"/>
                                            </p:txEl>
                                          </p:spTgt>
                                        </p:tgtEl>
                                        <p:attrNameLst>
                                          <p:attrName>style.visibility</p:attrName>
                                        </p:attrNameLst>
                                      </p:cBhvr>
                                      <p:to>
                                        <p:strVal val="visible"/>
                                      </p:to>
                                    </p:set>
                                    <p:anim calcmode="lin" valueType="num">
                                      <p:cBhvr>
                                        <p:cTn id="48" dur="5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2969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29699">
                                            <p:txEl>
                                              <p:pRg st="6" end="6"/>
                                            </p:txEl>
                                          </p:spTgt>
                                        </p:tgtEl>
                                        <p:attrNameLst>
                                          <p:attrName>style.visibility</p:attrName>
                                        </p:attrNameLst>
                                      </p:cBhvr>
                                      <p:to>
                                        <p:strVal val="visible"/>
                                      </p:to>
                                    </p:set>
                                    <p:anim calcmode="lin" valueType="num">
                                      <p:cBhvr>
                                        <p:cTn id="54" dur="500" fill="hold"/>
                                        <p:tgtEl>
                                          <p:spTgt spid="29699">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2969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29699">
                                            <p:txEl>
                                              <p:pRg st="7" end="7"/>
                                            </p:txEl>
                                          </p:spTgt>
                                        </p:tgtEl>
                                        <p:attrNameLst>
                                          <p:attrName>style.visibility</p:attrName>
                                        </p:attrNameLst>
                                      </p:cBhvr>
                                      <p:to>
                                        <p:strVal val="visible"/>
                                      </p:to>
                                    </p:set>
                                    <p:anim calcmode="lin" valueType="num">
                                      <p:cBhvr>
                                        <p:cTn id="60" dur="500" fill="hold"/>
                                        <p:tgtEl>
                                          <p:spTgt spid="29699">
                                            <p:txEl>
                                              <p:pRg st="7" end="7"/>
                                            </p:txEl>
                                          </p:spTgt>
                                        </p:tgtEl>
                                        <p:attrNameLst>
                                          <p:attrName>ppt_w</p:attrName>
                                        </p:attrNameLst>
                                      </p:cBhvr>
                                      <p:tavLst>
                                        <p:tav tm="0">
                                          <p:val>
                                            <p:fltVal val="0"/>
                                          </p:val>
                                        </p:tav>
                                        <p:tav tm="100000">
                                          <p:val>
                                            <p:strVal val="#ppt_w"/>
                                          </p:val>
                                        </p:tav>
                                      </p:tavLst>
                                    </p:anim>
                                    <p:anim calcmode="lin" valueType="num">
                                      <p:cBhvr>
                                        <p:cTn id="61" dur="500" fill="hold"/>
                                        <p:tgtEl>
                                          <p:spTgt spid="29699">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23850" y="188913"/>
            <a:ext cx="8496300" cy="576262"/>
          </a:xfrm>
          <a:gradFill rotWithShape="1">
            <a:gsLst>
              <a:gs pos="0">
                <a:srgbClr val="0000F0"/>
              </a:gs>
              <a:gs pos="50000">
                <a:schemeClr val="bg1"/>
              </a:gs>
              <a:gs pos="100000">
                <a:srgbClr val="0000F0"/>
              </a:gs>
            </a:gsLst>
            <a:lin ang="5400000" scaled="1"/>
          </a:gradFill>
        </p:spPr>
        <p:txBody>
          <a:bodyPr>
            <a:normAutofit fontScale="90000"/>
          </a:bodyPr>
          <a:lstStyle/>
          <a:p>
            <a:pPr rtl="0" eaLnBrk="1" hangingPunct="1">
              <a:defRPr/>
            </a:pPr>
            <a:r>
              <a:rPr lang="en-US" sz="3200" b="1" dirty="0" smtClean="0">
                <a:effectLst>
                  <a:outerShdw blurRad="38100" dist="38100" dir="2700000" algn="tl">
                    <a:srgbClr val="000000">
                      <a:alpha val="43137"/>
                    </a:srgbClr>
                  </a:outerShdw>
                </a:effectLst>
              </a:rPr>
              <a:t>Treatment (in conclusion) </a:t>
            </a:r>
          </a:p>
        </p:txBody>
      </p:sp>
      <p:pic>
        <p:nvPicPr>
          <p:cNvPr id="49156" name="Picture 4" descr="m"/>
          <p:cNvPicPr>
            <a:picLocks noGrp="1" noChangeAspect="1" noChangeArrowheads="1"/>
          </p:cNvPicPr>
          <p:nvPr>
            <p:ph sz="quarter" idx="2"/>
          </p:nvPr>
        </p:nvPicPr>
        <p:blipFill>
          <a:blip r:embed="rId2" cstate="print">
            <a:lum bright="-18000" contrast="36000"/>
          </a:blip>
          <a:srcRect/>
          <a:stretch>
            <a:fillRect/>
          </a:stretch>
        </p:blipFill>
        <p:spPr>
          <a:xfrm>
            <a:off x="8108950" y="1077913"/>
            <a:ext cx="492125" cy="609600"/>
          </a:xfrm>
          <a:noFill/>
        </p:spPr>
      </p:pic>
      <p:sp>
        <p:nvSpPr>
          <p:cNvPr id="49157" name="AutoShape 5"/>
          <p:cNvSpPr>
            <a:spLocks noChangeArrowheads="1"/>
          </p:cNvSpPr>
          <p:nvPr/>
        </p:nvSpPr>
        <p:spPr bwMode="auto">
          <a:xfrm>
            <a:off x="7880350" y="925513"/>
            <a:ext cx="914400" cy="838200"/>
          </a:xfrm>
          <a:prstGeom prst="hexagon">
            <a:avLst>
              <a:gd name="adj" fmla="val 27273"/>
              <a:gd name="vf" fmla="val 115470"/>
            </a:avLst>
          </a:prstGeom>
          <a:noFill/>
          <a:ln w="38100">
            <a:solidFill>
              <a:schemeClr val="tx1"/>
            </a:solidFill>
            <a:miter lim="800000"/>
            <a:headEnd/>
            <a:tailEnd/>
          </a:ln>
        </p:spPr>
        <p:txBody>
          <a:bodyPr wrap="none" anchor="ctr"/>
          <a:lstStyle/>
          <a:p>
            <a:endParaRPr lang="ar-SA"/>
          </a:p>
        </p:txBody>
      </p:sp>
      <p:sp>
        <p:nvSpPr>
          <p:cNvPr id="49158" name="Oval 6"/>
          <p:cNvSpPr>
            <a:spLocks noChangeArrowheads="1"/>
          </p:cNvSpPr>
          <p:nvPr/>
        </p:nvSpPr>
        <p:spPr bwMode="auto">
          <a:xfrm>
            <a:off x="8153400" y="1371600"/>
            <a:ext cx="76200" cy="76200"/>
          </a:xfrm>
          <a:prstGeom prst="ellipse">
            <a:avLst/>
          </a:prstGeom>
          <a:solidFill>
            <a:schemeClr val="tx1"/>
          </a:solidFill>
          <a:ln w="9525">
            <a:noFill/>
            <a:round/>
            <a:headEnd/>
            <a:tailEnd/>
          </a:ln>
        </p:spPr>
        <p:txBody>
          <a:bodyPr wrap="none" anchor="ctr"/>
          <a:lstStyle/>
          <a:p>
            <a:endParaRPr lang="ar-SA"/>
          </a:p>
        </p:txBody>
      </p:sp>
      <p:sp>
        <p:nvSpPr>
          <p:cNvPr id="49159" name="Oval 7"/>
          <p:cNvSpPr>
            <a:spLocks noChangeArrowheads="1"/>
          </p:cNvSpPr>
          <p:nvPr/>
        </p:nvSpPr>
        <p:spPr bwMode="auto">
          <a:xfrm>
            <a:off x="7956550" y="1916113"/>
            <a:ext cx="838200" cy="838200"/>
          </a:xfrm>
          <a:prstGeom prst="ellipse">
            <a:avLst/>
          </a:prstGeom>
          <a:noFill/>
          <a:ln w="28575">
            <a:solidFill>
              <a:schemeClr val="tx1"/>
            </a:solidFill>
            <a:round/>
            <a:headEnd/>
            <a:tailEnd/>
          </a:ln>
        </p:spPr>
        <p:txBody>
          <a:bodyPr wrap="none" anchor="ctr"/>
          <a:lstStyle/>
          <a:p>
            <a:endParaRPr lang="ar-SA"/>
          </a:p>
        </p:txBody>
      </p:sp>
      <p:pic>
        <p:nvPicPr>
          <p:cNvPr id="49160" name="Picture 8" descr="m"/>
          <p:cNvPicPr>
            <a:picLocks noGrp="1" noChangeAspect="1" noChangeArrowheads="1"/>
          </p:cNvPicPr>
          <p:nvPr>
            <p:ph sz="quarter" idx="3"/>
          </p:nvPr>
        </p:nvPicPr>
        <p:blipFill>
          <a:blip r:embed="rId3" cstate="print">
            <a:lum bright="-36000" contrast="54000"/>
          </a:blip>
          <a:srcRect/>
          <a:stretch>
            <a:fillRect/>
          </a:stretch>
        </p:blipFill>
        <p:spPr>
          <a:xfrm>
            <a:off x="8108950" y="2068513"/>
            <a:ext cx="533400" cy="533400"/>
          </a:xfrm>
          <a:noFill/>
        </p:spPr>
      </p:pic>
      <p:pic>
        <p:nvPicPr>
          <p:cNvPr id="49161" name="Picture 9" descr="male gametocyte"/>
          <p:cNvPicPr>
            <a:picLocks noChangeAspect="1" noChangeArrowheads="1"/>
          </p:cNvPicPr>
          <p:nvPr/>
        </p:nvPicPr>
        <p:blipFill>
          <a:blip r:embed="rId4" cstate="print">
            <a:lum bright="-24000" contrast="42000"/>
          </a:blip>
          <a:srcRect/>
          <a:stretch>
            <a:fillRect/>
          </a:stretch>
        </p:blipFill>
        <p:spPr bwMode="auto">
          <a:xfrm>
            <a:off x="8027988" y="2852738"/>
            <a:ext cx="842962" cy="815975"/>
          </a:xfrm>
          <a:prstGeom prst="rect">
            <a:avLst/>
          </a:prstGeom>
          <a:noFill/>
          <a:ln w="9525">
            <a:noFill/>
            <a:miter lim="800000"/>
            <a:headEnd/>
            <a:tailEnd/>
          </a:ln>
        </p:spPr>
      </p:pic>
      <p:pic>
        <p:nvPicPr>
          <p:cNvPr id="49162" name="Picture 10" descr="female gametocyte"/>
          <p:cNvPicPr>
            <a:picLocks noChangeAspect="1" noChangeArrowheads="1"/>
          </p:cNvPicPr>
          <p:nvPr/>
        </p:nvPicPr>
        <p:blipFill>
          <a:blip r:embed="rId5" cstate="print">
            <a:lum bright="-18000" contrast="36000"/>
          </a:blip>
          <a:srcRect/>
          <a:stretch>
            <a:fillRect/>
          </a:stretch>
        </p:blipFill>
        <p:spPr bwMode="auto">
          <a:xfrm>
            <a:off x="8101013" y="3716338"/>
            <a:ext cx="793750" cy="825500"/>
          </a:xfrm>
          <a:prstGeom prst="rect">
            <a:avLst/>
          </a:prstGeom>
          <a:noFill/>
          <a:ln w="9525">
            <a:noFill/>
            <a:miter lim="800000"/>
            <a:headEnd/>
            <a:tailEnd/>
          </a:ln>
        </p:spPr>
      </p:pic>
      <p:sp>
        <p:nvSpPr>
          <p:cNvPr id="11" name="TextBox 10"/>
          <p:cNvSpPr txBox="1">
            <a:spLocks noChangeArrowheads="1"/>
          </p:cNvSpPr>
          <p:nvPr/>
        </p:nvSpPr>
        <p:spPr bwMode="auto">
          <a:xfrm>
            <a:off x="323850" y="765175"/>
            <a:ext cx="7343775" cy="461963"/>
          </a:xfrm>
          <a:prstGeom prst="rect">
            <a:avLst/>
          </a:prstGeom>
          <a:noFill/>
          <a:ln w="9525">
            <a:noFill/>
            <a:miter lim="800000"/>
            <a:headEnd/>
            <a:tailEnd/>
          </a:ln>
        </p:spPr>
        <p:txBody>
          <a:bodyPr>
            <a:spAutoFit/>
          </a:bodyPr>
          <a:lstStyle/>
          <a:p>
            <a:pPr algn="l" rtl="0"/>
            <a:r>
              <a:rPr lang="en-US" sz="2400" u="sng" dirty="0"/>
              <a:t>Tissue </a:t>
            </a:r>
            <a:r>
              <a:rPr lang="en-US" sz="2400" u="sng" dirty="0" smtClean="0"/>
              <a:t>Schizonticidal</a:t>
            </a:r>
            <a:r>
              <a:rPr lang="en-US" sz="2400" dirty="0" smtClean="0"/>
              <a:t>: </a:t>
            </a:r>
            <a:r>
              <a:rPr lang="en-US" sz="2400" dirty="0"/>
              <a:t>pyrimethamine or </a:t>
            </a:r>
            <a:r>
              <a:rPr lang="en-US" sz="2400" dirty="0" smtClean="0"/>
              <a:t>Primaquine.</a:t>
            </a:r>
            <a:endParaRPr lang="en-US" sz="2400" dirty="0"/>
          </a:p>
        </p:txBody>
      </p:sp>
      <p:sp>
        <p:nvSpPr>
          <p:cNvPr id="12" name="TextBox 11"/>
          <p:cNvSpPr txBox="1">
            <a:spLocks noChangeArrowheads="1"/>
          </p:cNvSpPr>
          <p:nvPr/>
        </p:nvSpPr>
        <p:spPr bwMode="auto">
          <a:xfrm>
            <a:off x="323850" y="1268413"/>
            <a:ext cx="7488238" cy="461962"/>
          </a:xfrm>
          <a:prstGeom prst="rect">
            <a:avLst/>
          </a:prstGeom>
          <a:noFill/>
          <a:ln w="9525">
            <a:noFill/>
            <a:miter lim="800000"/>
            <a:headEnd/>
            <a:tailEnd/>
          </a:ln>
        </p:spPr>
        <p:txBody>
          <a:bodyPr>
            <a:spAutoFit/>
          </a:bodyPr>
          <a:lstStyle/>
          <a:p>
            <a:pPr algn="l" rtl="0"/>
            <a:r>
              <a:rPr lang="en-US" sz="2400" u="sng" dirty="0"/>
              <a:t>Blood </a:t>
            </a:r>
            <a:r>
              <a:rPr lang="en-US" sz="2400" u="sng" dirty="0" smtClean="0"/>
              <a:t>Schizonticidal</a:t>
            </a:r>
            <a:r>
              <a:rPr lang="en-US" sz="2400" dirty="0" smtClean="0"/>
              <a:t>: Choloroquine </a:t>
            </a:r>
            <a:r>
              <a:rPr lang="en-US" sz="2400" dirty="0"/>
              <a:t>or </a:t>
            </a:r>
            <a:r>
              <a:rPr lang="en-US" sz="2400" dirty="0" smtClean="0"/>
              <a:t>Mefloquine.</a:t>
            </a:r>
            <a:endParaRPr lang="en-US" sz="2400" dirty="0"/>
          </a:p>
        </p:txBody>
      </p:sp>
      <p:sp>
        <p:nvSpPr>
          <p:cNvPr id="13" name="TextBox 12"/>
          <p:cNvSpPr txBox="1">
            <a:spLocks noChangeArrowheads="1"/>
          </p:cNvSpPr>
          <p:nvPr/>
        </p:nvSpPr>
        <p:spPr bwMode="auto">
          <a:xfrm>
            <a:off x="323850" y="1773238"/>
            <a:ext cx="7127875" cy="461962"/>
          </a:xfrm>
          <a:prstGeom prst="rect">
            <a:avLst/>
          </a:prstGeom>
          <a:noFill/>
          <a:ln w="9525">
            <a:noFill/>
            <a:miter lim="800000"/>
            <a:headEnd/>
            <a:tailEnd/>
          </a:ln>
        </p:spPr>
        <p:txBody>
          <a:bodyPr>
            <a:spAutoFit/>
          </a:bodyPr>
          <a:lstStyle/>
          <a:p>
            <a:pPr algn="l" rtl="0"/>
            <a:r>
              <a:rPr lang="en-US" sz="2400" u="sng" dirty="0"/>
              <a:t>Blood gametocytes</a:t>
            </a:r>
            <a:r>
              <a:rPr lang="en-US" sz="2400" dirty="0"/>
              <a:t>: </a:t>
            </a:r>
            <a:r>
              <a:rPr lang="en-US" sz="2400" dirty="0" smtClean="0"/>
              <a:t>Choloroquine </a:t>
            </a:r>
            <a:r>
              <a:rPr lang="en-US" sz="2400" dirty="0"/>
              <a:t>or </a:t>
            </a:r>
            <a:r>
              <a:rPr lang="en-US" sz="2400" dirty="0" smtClean="0"/>
              <a:t>Primaquine.</a:t>
            </a:r>
            <a:endParaRPr lang="en-US" sz="2400" dirty="0"/>
          </a:p>
        </p:txBody>
      </p:sp>
      <p:sp>
        <p:nvSpPr>
          <p:cNvPr id="14" name="TextBox 13"/>
          <p:cNvSpPr txBox="1">
            <a:spLocks noChangeArrowheads="1"/>
          </p:cNvSpPr>
          <p:nvPr/>
        </p:nvSpPr>
        <p:spPr bwMode="auto">
          <a:xfrm>
            <a:off x="179388" y="2349500"/>
            <a:ext cx="7488237" cy="522288"/>
          </a:xfrm>
          <a:prstGeom prst="rect">
            <a:avLst/>
          </a:prstGeom>
          <a:noFill/>
          <a:ln w="9525">
            <a:noFill/>
            <a:miter lim="800000"/>
            <a:headEnd/>
            <a:tailEnd/>
          </a:ln>
        </p:spPr>
        <p:txBody>
          <a:bodyPr>
            <a:spAutoFit/>
          </a:bodyPr>
          <a:lstStyle/>
          <a:p>
            <a:pPr algn="l" rtl="0"/>
            <a:r>
              <a:rPr lang="en-US" sz="2800" dirty="0">
                <a:solidFill>
                  <a:srgbClr val="C00000"/>
                </a:solidFill>
              </a:rPr>
              <a:t>Recommended regimen for malaria treatment:</a:t>
            </a:r>
          </a:p>
        </p:txBody>
      </p:sp>
      <p:sp>
        <p:nvSpPr>
          <p:cNvPr id="15" name="TextBox 14"/>
          <p:cNvSpPr txBox="1">
            <a:spLocks noChangeArrowheads="1"/>
          </p:cNvSpPr>
          <p:nvPr/>
        </p:nvSpPr>
        <p:spPr bwMode="auto">
          <a:xfrm>
            <a:off x="179388" y="2781300"/>
            <a:ext cx="5832475" cy="522288"/>
          </a:xfrm>
          <a:prstGeom prst="rect">
            <a:avLst/>
          </a:prstGeom>
          <a:noFill/>
          <a:ln w="9525">
            <a:noFill/>
            <a:miter lim="800000"/>
            <a:headEnd/>
            <a:tailEnd/>
          </a:ln>
        </p:spPr>
        <p:txBody>
          <a:bodyPr>
            <a:spAutoFit/>
          </a:bodyPr>
          <a:lstStyle/>
          <a:p>
            <a:pPr algn="l" rtl="0"/>
            <a:r>
              <a:rPr lang="en-US" sz="2800" u="sng" dirty="0">
                <a:solidFill>
                  <a:srgbClr val="006600"/>
                </a:solidFill>
              </a:rPr>
              <a:t>During clinical attack</a:t>
            </a:r>
            <a:r>
              <a:rPr lang="en-US" sz="2800" dirty="0">
                <a:solidFill>
                  <a:srgbClr val="006600"/>
                </a:solidFill>
              </a:rPr>
              <a:t>:</a:t>
            </a:r>
            <a:r>
              <a:rPr lang="en-US" sz="2400" dirty="0">
                <a:solidFill>
                  <a:srgbClr val="006600"/>
                </a:solidFill>
              </a:rPr>
              <a:t> </a:t>
            </a:r>
            <a:r>
              <a:rPr lang="en-US" sz="2400" dirty="0" smtClean="0">
                <a:solidFill>
                  <a:srgbClr val="006600"/>
                </a:solidFill>
              </a:rPr>
              <a:t>Choloroquine.</a:t>
            </a:r>
            <a:endParaRPr lang="en-US" sz="2400" dirty="0">
              <a:solidFill>
                <a:srgbClr val="006600"/>
              </a:solidFill>
            </a:endParaRPr>
          </a:p>
        </p:txBody>
      </p:sp>
      <p:sp>
        <p:nvSpPr>
          <p:cNvPr id="16" name="TextBox 15"/>
          <p:cNvSpPr txBox="1">
            <a:spLocks noChangeArrowheads="1"/>
          </p:cNvSpPr>
          <p:nvPr/>
        </p:nvSpPr>
        <p:spPr bwMode="auto">
          <a:xfrm>
            <a:off x="179388" y="3357563"/>
            <a:ext cx="7848600" cy="522287"/>
          </a:xfrm>
          <a:prstGeom prst="rect">
            <a:avLst/>
          </a:prstGeom>
          <a:noFill/>
          <a:ln w="9525">
            <a:noFill/>
            <a:miter lim="800000"/>
            <a:headEnd/>
            <a:tailEnd/>
          </a:ln>
        </p:spPr>
        <p:txBody>
          <a:bodyPr>
            <a:spAutoFit/>
          </a:bodyPr>
          <a:lstStyle/>
          <a:p>
            <a:pPr algn="l" rtl="0"/>
            <a:r>
              <a:rPr lang="en-US" sz="2800" dirty="0">
                <a:solidFill>
                  <a:srgbClr val="006600"/>
                </a:solidFill>
              </a:rPr>
              <a:t>Radical treatment </a:t>
            </a:r>
            <a:r>
              <a:rPr lang="en-US" sz="2800" u="sng" dirty="0">
                <a:solidFill>
                  <a:srgbClr val="006600"/>
                </a:solidFill>
              </a:rPr>
              <a:t>after clinical attack</a:t>
            </a:r>
            <a:r>
              <a:rPr lang="en-US" sz="2800" dirty="0">
                <a:solidFill>
                  <a:srgbClr val="006600"/>
                </a:solidFill>
              </a:rPr>
              <a:t>:</a:t>
            </a:r>
            <a:r>
              <a:rPr lang="en-US" sz="2400" dirty="0">
                <a:solidFill>
                  <a:srgbClr val="006600"/>
                </a:solidFill>
              </a:rPr>
              <a:t> </a:t>
            </a:r>
            <a:r>
              <a:rPr lang="en-US" sz="2400" dirty="0" smtClean="0">
                <a:solidFill>
                  <a:srgbClr val="006600"/>
                </a:solidFill>
              </a:rPr>
              <a:t>Primaquine.</a:t>
            </a:r>
            <a:endParaRPr lang="en-US" sz="2800" dirty="0"/>
          </a:p>
        </p:txBody>
      </p:sp>
      <p:sp>
        <p:nvSpPr>
          <p:cNvPr id="17" name="TextBox 16"/>
          <p:cNvSpPr txBox="1">
            <a:spLocks noChangeArrowheads="1"/>
          </p:cNvSpPr>
          <p:nvPr/>
        </p:nvSpPr>
        <p:spPr bwMode="auto">
          <a:xfrm>
            <a:off x="2339975" y="3789363"/>
            <a:ext cx="3887788" cy="522287"/>
          </a:xfrm>
          <a:prstGeom prst="rect">
            <a:avLst/>
          </a:prstGeom>
          <a:noFill/>
          <a:ln w="9525">
            <a:noFill/>
            <a:miter lim="800000"/>
            <a:headEnd/>
            <a:tailEnd/>
          </a:ln>
        </p:spPr>
        <p:txBody>
          <a:bodyPr>
            <a:spAutoFit/>
          </a:bodyPr>
          <a:lstStyle/>
          <a:p>
            <a:pPr algn="ctr" rtl="0"/>
            <a:r>
              <a:rPr lang="en-US" sz="2800">
                <a:solidFill>
                  <a:srgbClr val="0000F0"/>
                </a:solidFill>
              </a:rPr>
              <a:t>( </a:t>
            </a:r>
            <a:r>
              <a:rPr lang="en-US" sz="2800" i="1">
                <a:solidFill>
                  <a:srgbClr val="0000F0"/>
                </a:solidFill>
              </a:rPr>
              <a:t>P.vivax </a:t>
            </a:r>
            <a:r>
              <a:rPr lang="en-US" sz="2800">
                <a:solidFill>
                  <a:srgbClr val="0000F0"/>
                </a:solidFill>
              </a:rPr>
              <a:t>and </a:t>
            </a:r>
            <a:r>
              <a:rPr lang="en-US" sz="2800" i="1">
                <a:solidFill>
                  <a:srgbClr val="0000F0"/>
                </a:solidFill>
              </a:rPr>
              <a:t>P.ovale</a:t>
            </a:r>
            <a:r>
              <a:rPr lang="en-US" sz="2800">
                <a:solidFill>
                  <a:srgbClr val="0000F0"/>
                </a:solidFill>
              </a:rPr>
              <a:t> )</a:t>
            </a:r>
          </a:p>
        </p:txBody>
      </p:sp>
      <p:sp>
        <p:nvSpPr>
          <p:cNvPr id="18" name="TextBox 17"/>
          <p:cNvSpPr txBox="1">
            <a:spLocks noChangeArrowheads="1"/>
          </p:cNvSpPr>
          <p:nvPr/>
        </p:nvSpPr>
        <p:spPr bwMode="auto">
          <a:xfrm>
            <a:off x="250825" y="4365625"/>
            <a:ext cx="8208963" cy="892175"/>
          </a:xfrm>
          <a:prstGeom prst="rect">
            <a:avLst/>
          </a:prstGeom>
          <a:noFill/>
          <a:ln w="9525">
            <a:noFill/>
            <a:miter lim="800000"/>
            <a:headEnd/>
            <a:tailEnd/>
          </a:ln>
        </p:spPr>
        <p:txBody>
          <a:bodyPr>
            <a:spAutoFit/>
          </a:bodyPr>
          <a:lstStyle/>
          <a:p>
            <a:pPr algn="l" rtl="0"/>
            <a:r>
              <a:rPr lang="en-US" sz="2800" dirty="0">
                <a:solidFill>
                  <a:srgbClr val="006600"/>
                </a:solidFill>
              </a:rPr>
              <a:t>Treatment of </a:t>
            </a:r>
            <a:r>
              <a:rPr lang="en-US" sz="2800" u="sng" dirty="0">
                <a:solidFill>
                  <a:srgbClr val="006600"/>
                </a:solidFill>
              </a:rPr>
              <a:t>drug resistant cases</a:t>
            </a:r>
            <a:r>
              <a:rPr lang="en-US" sz="2800" dirty="0">
                <a:solidFill>
                  <a:srgbClr val="006600"/>
                </a:solidFill>
              </a:rPr>
              <a:t>: </a:t>
            </a:r>
            <a:r>
              <a:rPr lang="en-US" sz="2400" dirty="0">
                <a:solidFill>
                  <a:srgbClr val="006600"/>
                </a:solidFill>
              </a:rPr>
              <a:t>drug combination      as Coartem (artemether and lumifantrine).</a:t>
            </a:r>
          </a:p>
        </p:txBody>
      </p:sp>
      <p:sp>
        <p:nvSpPr>
          <p:cNvPr id="19" name="TextBox 18"/>
          <p:cNvSpPr txBox="1">
            <a:spLocks noChangeArrowheads="1"/>
          </p:cNvSpPr>
          <p:nvPr/>
        </p:nvSpPr>
        <p:spPr bwMode="auto">
          <a:xfrm>
            <a:off x="250825" y="5445125"/>
            <a:ext cx="8642350" cy="1077913"/>
          </a:xfrm>
          <a:prstGeom prst="rect">
            <a:avLst/>
          </a:prstGeom>
          <a:noFill/>
          <a:ln w="9525">
            <a:noFill/>
            <a:miter lim="800000"/>
            <a:headEnd/>
            <a:tailEnd/>
          </a:ln>
        </p:spPr>
        <p:txBody>
          <a:bodyPr>
            <a:spAutoFit/>
          </a:bodyPr>
          <a:lstStyle/>
          <a:p>
            <a:pPr algn="l" rtl="0">
              <a:lnSpc>
                <a:spcPct val="80000"/>
              </a:lnSpc>
            </a:pPr>
            <a:r>
              <a:rPr lang="en-US" sz="2800" u="sng" dirty="0">
                <a:solidFill>
                  <a:srgbClr val="006600"/>
                </a:solidFill>
              </a:rPr>
              <a:t>Chemoprophylaxis</a:t>
            </a:r>
            <a:r>
              <a:rPr lang="en-US" sz="2800" dirty="0">
                <a:solidFill>
                  <a:srgbClr val="006600"/>
                </a:solidFill>
              </a:rPr>
              <a:t> for healthy human entering an endemic area:  </a:t>
            </a:r>
            <a:r>
              <a:rPr lang="en-US" sz="2400" dirty="0">
                <a:solidFill>
                  <a:srgbClr val="006600"/>
                </a:solidFill>
              </a:rPr>
              <a:t>pyrimethamine or </a:t>
            </a:r>
            <a:r>
              <a:rPr lang="en-US" sz="2400" dirty="0" smtClean="0">
                <a:solidFill>
                  <a:srgbClr val="006600"/>
                </a:solidFill>
              </a:rPr>
              <a:t>Primaquine.</a:t>
            </a:r>
            <a:endParaRPr lang="en-US" sz="2400" dirty="0">
              <a:solidFill>
                <a:srgbClr val="006600"/>
              </a:solidFill>
            </a:endParaRPr>
          </a:p>
          <a:p>
            <a:pPr algn="l" rtl="0">
              <a:lnSpc>
                <a:spcPct val="80000"/>
              </a:lnSpc>
            </a:pPr>
            <a:r>
              <a:rPr lang="en-US" sz="2400" dirty="0">
                <a:solidFill>
                  <a:srgbClr val="006600"/>
                </a:solidFill>
              </a:rPr>
              <a:t>                             </a:t>
            </a:r>
            <a:r>
              <a:rPr lang="en-US" sz="2400" dirty="0" smtClean="0">
                <a:solidFill>
                  <a:srgbClr val="006600"/>
                </a:solidFill>
              </a:rPr>
              <a:t>Choloroquine </a:t>
            </a:r>
            <a:r>
              <a:rPr lang="en-US" sz="2400" dirty="0">
                <a:solidFill>
                  <a:srgbClr val="006600"/>
                </a:solidFill>
              </a:rPr>
              <a:t>or </a:t>
            </a:r>
            <a:r>
              <a:rPr lang="en-US" sz="2400" dirty="0" smtClean="0">
                <a:solidFill>
                  <a:srgbClr val="006600"/>
                </a:solidFill>
              </a:rPr>
              <a:t>Mefloquine. </a:t>
            </a:r>
            <a:endParaRPr lang="en-US" sz="2400" dirty="0">
              <a:solidFill>
                <a:srgbClr val="0066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heckerboard(across)">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fade">
                                      <p:cBhvr>
                                        <p:cTn id="17" dur="1000"/>
                                        <p:tgtEl>
                                          <p:spTgt spid="49157"/>
                                        </p:tgtEl>
                                      </p:cBhvr>
                                    </p:animEffect>
                                    <p:anim calcmode="lin" valueType="num">
                                      <p:cBhvr>
                                        <p:cTn id="18" dur="1000" fill="hold"/>
                                        <p:tgtEl>
                                          <p:spTgt spid="49157"/>
                                        </p:tgtEl>
                                        <p:attrNameLst>
                                          <p:attrName>ppt_x</p:attrName>
                                        </p:attrNameLst>
                                      </p:cBhvr>
                                      <p:tavLst>
                                        <p:tav tm="0">
                                          <p:val>
                                            <p:strVal val="#ppt_x"/>
                                          </p:val>
                                        </p:tav>
                                        <p:tav tm="100000">
                                          <p:val>
                                            <p:strVal val="#ppt_x"/>
                                          </p:val>
                                        </p:tav>
                                      </p:tavLst>
                                    </p:anim>
                                    <p:anim calcmode="lin" valueType="num">
                                      <p:cBhvr>
                                        <p:cTn id="19" dur="1000" fill="hold"/>
                                        <p:tgtEl>
                                          <p:spTgt spid="4915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9158"/>
                                        </p:tgtEl>
                                        <p:attrNameLst>
                                          <p:attrName>style.visibility</p:attrName>
                                        </p:attrNameLst>
                                      </p:cBhvr>
                                      <p:to>
                                        <p:strVal val="visible"/>
                                      </p:to>
                                    </p:set>
                                    <p:animEffect transition="in" filter="fade">
                                      <p:cBhvr>
                                        <p:cTn id="22" dur="1000"/>
                                        <p:tgtEl>
                                          <p:spTgt spid="49158"/>
                                        </p:tgtEl>
                                      </p:cBhvr>
                                    </p:animEffect>
                                    <p:anim calcmode="lin" valueType="num">
                                      <p:cBhvr>
                                        <p:cTn id="23" dur="1000" fill="hold"/>
                                        <p:tgtEl>
                                          <p:spTgt spid="49158"/>
                                        </p:tgtEl>
                                        <p:attrNameLst>
                                          <p:attrName>ppt_x</p:attrName>
                                        </p:attrNameLst>
                                      </p:cBhvr>
                                      <p:tavLst>
                                        <p:tav tm="0">
                                          <p:val>
                                            <p:strVal val="#ppt_x"/>
                                          </p:val>
                                        </p:tav>
                                        <p:tav tm="100000">
                                          <p:val>
                                            <p:strVal val="#ppt_x"/>
                                          </p:val>
                                        </p:tav>
                                      </p:tavLst>
                                    </p:anim>
                                    <p:anim calcmode="lin" valueType="num">
                                      <p:cBhvr>
                                        <p:cTn id="24" dur="1000" fill="hold"/>
                                        <p:tgtEl>
                                          <p:spTgt spid="4915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7" presetClass="entr" presetSubtype="10" fill="hold" nodeType="afterEffect">
                                  <p:stCondLst>
                                    <p:cond delay="0"/>
                                  </p:stCondLst>
                                  <p:childTnLst>
                                    <p:set>
                                      <p:cBhvr>
                                        <p:cTn id="27" dur="1" fill="hold">
                                          <p:stCondLst>
                                            <p:cond delay="0"/>
                                          </p:stCondLst>
                                        </p:cTn>
                                        <p:tgtEl>
                                          <p:spTgt spid="49156"/>
                                        </p:tgtEl>
                                        <p:attrNameLst>
                                          <p:attrName>style.visibility</p:attrName>
                                        </p:attrNameLst>
                                      </p:cBhvr>
                                      <p:to>
                                        <p:strVal val="visible"/>
                                      </p:to>
                                    </p:set>
                                    <p:anim calcmode="lin" valueType="num">
                                      <p:cBhvr>
                                        <p:cTn id="28" dur="500" fill="hold"/>
                                        <p:tgtEl>
                                          <p:spTgt spid="49156"/>
                                        </p:tgtEl>
                                        <p:attrNameLst>
                                          <p:attrName>ppt_w</p:attrName>
                                        </p:attrNameLst>
                                      </p:cBhvr>
                                      <p:tavLst>
                                        <p:tav tm="0">
                                          <p:val>
                                            <p:fltVal val="0"/>
                                          </p:val>
                                        </p:tav>
                                        <p:tav tm="100000">
                                          <p:val>
                                            <p:strVal val="#ppt_w"/>
                                          </p:val>
                                        </p:tav>
                                      </p:tavLst>
                                    </p:anim>
                                    <p:anim calcmode="lin" valueType="num">
                                      <p:cBhvr>
                                        <p:cTn id="29" dur="500" fill="hold"/>
                                        <p:tgtEl>
                                          <p:spTgt spid="49156"/>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9159"/>
                                        </p:tgtEl>
                                        <p:attrNameLst>
                                          <p:attrName>style.visibility</p:attrName>
                                        </p:attrNameLst>
                                      </p:cBhvr>
                                      <p:to>
                                        <p:strVal val="visible"/>
                                      </p:to>
                                    </p:set>
                                  </p:childTnLst>
                                </p:cTn>
                              </p:par>
                            </p:childTnLst>
                          </p:cTn>
                        </p:par>
                        <p:par>
                          <p:cTn id="39" fill="hold">
                            <p:stCondLst>
                              <p:cond delay="500"/>
                            </p:stCondLst>
                            <p:childTnLst>
                              <p:par>
                                <p:cTn id="40" presetID="17" presetClass="entr" presetSubtype="10" fill="hold" nodeType="afterEffect">
                                  <p:stCondLst>
                                    <p:cond delay="0"/>
                                  </p:stCondLst>
                                  <p:childTnLst>
                                    <p:set>
                                      <p:cBhvr>
                                        <p:cTn id="41" dur="1" fill="hold">
                                          <p:stCondLst>
                                            <p:cond delay="0"/>
                                          </p:stCondLst>
                                        </p:cTn>
                                        <p:tgtEl>
                                          <p:spTgt spid="49160"/>
                                        </p:tgtEl>
                                        <p:attrNameLst>
                                          <p:attrName>style.visibility</p:attrName>
                                        </p:attrNameLst>
                                      </p:cBhvr>
                                      <p:to>
                                        <p:strVal val="visible"/>
                                      </p:to>
                                    </p:set>
                                    <p:anim calcmode="lin" valueType="num">
                                      <p:cBhvr>
                                        <p:cTn id="42" dur="500" fill="hold"/>
                                        <p:tgtEl>
                                          <p:spTgt spid="49160"/>
                                        </p:tgtEl>
                                        <p:attrNameLst>
                                          <p:attrName>ppt_w</p:attrName>
                                        </p:attrNameLst>
                                      </p:cBhvr>
                                      <p:tavLst>
                                        <p:tav tm="0">
                                          <p:val>
                                            <p:fltVal val="0"/>
                                          </p:val>
                                        </p:tav>
                                        <p:tav tm="100000">
                                          <p:val>
                                            <p:strVal val="#ppt_w"/>
                                          </p:val>
                                        </p:tav>
                                      </p:tavLst>
                                    </p:anim>
                                    <p:anim calcmode="lin" valueType="num">
                                      <p:cBhvr>
                                        <p:cTn id="43" dur="500" fill="hold"/>
                                        <p:tgtEl>
                                          <p:spTgt spid="49160"/>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 presetClass="entr" presetSubtype="4" fill="hold" nodeType="afterEffect">
                                  <p:stCondLst>
                                    <p:cond delay="0"/>
                                  </p:stCondLst>
                                  <p:childTnLst>
                                    <p:set>
                                      <p:cBhvr>
                                        <p:cTn id="52" dur="1" fill="hold">
                                          <p:stCondLst>
                                            <p:cond delay="0"/>
                                          </p:stCondLst>
                                        </p:cTn>
                                        <p:tgtEl>
                                          <p:spTgt spid="49161"/>
                                        </p:tgtEl>
                                        <p:attrNameLst>
                                          <p:attrName>style.visibility</p:attrName>
                                        </p:attrNameLst>
                                      </p:cBhvr>
                                      <p:to>
                                        <p:strVal val="visible"/>
                                      </p:to>
                                    </p:set>
                                    <p:anim calcmode="lin" valueType="num">
                                      <p:cBhvr additive="base">
                                        <p:cTn id="53" dur="500" fill="hold"/>
                                        <p:tgtEl>
                                          <p:spTgt spid="49161"/>
                                        </p:tgtEl>
                                        <p:attrNameLst>
                                          <p:attrName>ppt_x</p:attrName>
                                        </p:attrNameLst>
                                      </p:cBhvr>
                                      <p:tavLst>
                                        <p:tav tm="0">
                                          <p:val>
                                            <p:strVal val="#ppt_x"/>
                                          </p:val>
                                        </p:tav>
                                        <p:tav tm="100000">
                                          <p:val>
                                            <p:strVal val="#ppt_x"/>
                                          </p:val>
                                        </p:tav>
                                      </p:tavLst>
                                    </p:anim>
                                    <p:anim calcmode="lin" valueType="num">
                                      <p:cBhvr additive="base">
                                        <p:cTn id="54" dur="500" fill="hold"/>
                                        <p:tgtEl>
                                          <p:spTgt spid="49161"/>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presetID="2" presetClass="entr" presetSubtype="4" fill="hold" nodeType="afterEffect">
                                  <p:stCondLst>
                                    <p:cond delay="0"/>
                                  </p:stCondLst>
                                  <p:childTnLst>
                                    <p:set>
                                      <p:cBhvr>
                                        <p:cTn id="57" dur="1" fill="hold">
                                          <p:stCondLst>
                                            <p:cond delay="0"/>
                                          </p:stCondLst>
                                        </p:cTn>
                                        <p:tgtEl>
                                          <p:spTgt spid="49162"/>
                                        </p:tgtEl>
                                        <p:attrNameLst>
                                          <p:attrName>style.visibility</p:attrName>
                                        </p:attrNameLst>
                                      </p:cBhvr>
                                      <p:to>
                                        <p:strVal val="visible"/>
                                      </p:to>
                                    </p:set>
                                    <p:anim calcmode="lin" valueType="num">
                                      <p:cBhvr additive="base">
                                        <p:cTn id="58" dur="500" fill="hold"/>
                                        <p:tgtEl>
                                          <p:spTgt spid="49162"/>
                                        </p:tgtEl>
                                        <p:attrNameLst>
                                          <p:attrName>ppt_x</p:attrName>
                                        </p:attrNameLst>
                                      </p:cBhvr>
                                      <p:tavLst>
                                        <p:tav tm="0">
                                          <p:val>
                                            <p:strVal val="#ppt_x"/>
                                          </p:val>
                                        </p:tav>
                                        <p:tav tm="100000">
                                          <p:val>
                                            <p:strVal val="#ppt_x"/>
                                          </p:val>
                                        </p:tav>
                                      </p:tavLst>
                                    </p:anim>
                                    <p:anim calcmode="lin" valueType="num">
                                      <p:cBhvr additive="base">
                                        <p:cTn id="59" dur="500" fill="hold"/>
                                        <p:tgtEl>
                                          <p:spTgt spid="4916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17" presetClass="entr" presetSubtype="1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ppt_w</p:attrName>
                                        </p:attrNameLst>
                                      </p:cBhvr>
                                      <p:tavLst>
                                        <p:tav tm="0">
                                          <p:val>
                                            <p:fltVal val="0"/>
                                          </p:val>
                                        </p:tav>
                                        <p:tav tm="100000">
                                          <p:val>
                                            <p:strVal val="#ppt_w"/>
                                          </p:val>
                                        </p:tav>
                                      </p:tavLst>
                                    </p:anim>
                                    <p:anim calcmode="lin" valueType="num">
                                      <p:cBhvr>
                                        <p:cTn id="94"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7" grpId="0" animBg="1"/>
      <p:bldP spid="49158" grpId="0" animBg="1"/>
      <p:bldP spid="49159" grpId="0" animBg="1"/>
      <p:bldP spid="11" grpId="0"/>
      <p:bldP spid="12" grpId="0"/>
      <p:bldP spid="13" grpId="0"/>
      <p:bldP spid="14"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188913"/>
            <a:ext cx="8686800" cy="633412"/>
          </a:xfrm>
          <a:gradFill rotWithShape="1">
            <a:gsLst>
              <a:gs pos="0">
                <a:srgbClr val="0000F0"/>
              </a:gs>
              <a:gs pos="50000">
                <a:schemeClr val="bg1"/>
              </a:gs>
              <a:gs pos="100000">
                <a:srgbClr val="0000F0"/>
              </a:gs>
            </a:gsLst>
            <a:lin ang="5400000" scaled="1"/>
          </a:gradFill>
        </p:spPr>
        <p:txBody>
          <a:bodyPr/>
          <a:lstStyle/>
          <a:p>
            <a:pPr rtl="0" eaLnBrk="1" hangingPunct="1">
              <a:defRPr/>
            </a:pPr>
            <a:r>
              <a:rPr lang="en-US" sz="3200" b="1" dirty="0" smtClean="0">
                <a:effectLst>
                  <a:outerShdw blurRad="38100" dist="38100" dir="2700000" algn="tl">
                    <a:srgbClr val="000000">
                      <a:alpha val="43137"/>
                    </a:srgbClr>
                  </a:outerShdw>
                </a:effectLst>
              </a:rPr>
              <a:t>Epidemiology</a:t>
            </a:r>
            <a:r>
              <a:rPr lang="en-US" sz="3200" dirty="0" smtClean="0"/>
              <a:t> </a:t>
            </a:r>
          </a:p>
        </p:txBody>
      </p:sp>
      <p:sp>
        <p:nvSpPr>
          <p:cNvPr id="50179" name="Rectangle 3"/>
          <p:cNvSpPr>
            <a:spLocks noGrp="1" noChangeArrowheads="1"/>
          </p:cNvSpPr>
          <p:nvPr>
            <p:ph type="body" sz="half" idx="1"/>
          </p:nvPr>
        </p:nvSpPr>
        <p:spPr>
          <a:xfrm>
            <a:off x="179388" y="6092825"/>
            <a:ext cx="8640762" cy="504825"/>
          </a:xfrm>
        </p:spPr>
        <p:txBody>
          <a:bodyPr/>
          <a:lstStyle/>
          <a:p>
            <a:pPr algn="l" rtl="0" eaLnBrk="1" hangingPunct="1">
              <a:buFontTx/>
              <a:buNone/>
            </a:pPr>
            <a:r>
              <a:rPr lang="en-US" sz="2400" i="1" dirty="0" smtClean="0">
                <a:solidFill>
                  <a:srgbClr val="CC0000"/>
                </a:solidFill>
              </a:rPr>
              <a:t>P.falciparum </a:t>
            </a:r>
            <a:r>
              <a:rPr lang="en-US" sz="2400" dirty="0" smtClean="0">
                <a:solidFill>
                  <a:srgbClr val="CC0000"/>
                </a:solidFill>
              </a:rPr>
              <a:t>parasite needs this enzyme for its growth.</a:t>
            </a:r>
          </a:p>
        </p:txBody>
      </p:sp>
      <p:sp>
        <p:nvSpPr>
          <p:cNvPr id="50180" name="Text Box 4"/>
          <p:cNvSpPr txBox="1">
            <a:spLocks noChangeArrowheads="1"/>
          </p:cNvSpPr>
          <p:nvPr/>
        </p:nvSpPr>
        <p:spPr bwMode="auto">
          <a:xfrm>
            <a:off x="250825" y="2781300"/>
            <a:ext cx="6048375" cy="519113"/>
          </a:xfrm>
          <a:prstGeom prst="rect">
            <a:avLst/>
          </a:prstGeom>
          <a:solidFill>
            <a:srgbClr val="66FF33"/>
          </a:solidFill>
          <a:ln w="9525">
            <a:noFill/>
            <a:miter lim="800000"/>
            <a:headEnd/>
            <a:tailEnd/>
          </a:ln>
        </p:spPr>
        <p:txBody>
          <a:bodyPr>
            <a:spAutoFit/>
          </a:bodyPr>
          <a:lstStyle/>
          <a:p>
            <a:pPr algn="l" rtl="0"/>
            <a:r>
              <a:rPr lang="en-US" sz="2800" dirty="0"/>
              <a:t>Humans resistant to malaria infection</a:t>
            </a:r>
          </a:p>
        </p:txBody>
      </p:sp>
      <p:sp>
        <p:nvSpPr>
          <p:cNvPr id="50181" name="Oval 5"/>
          <p:cNvSpPr>
            <a:spLocks noChangeArrowheads="1"/>
          </p:cNvSpPr>
          <p:nvPr/>
        </p:nvSpPr>
        <p:spPr bwMode="auto">
          <a:xfrm>
            <a:off x="7010400" y="2819400"/>
            <a:ext cx="685800" cy="685800"/>
          </a:xfrm>
          <a:prstGeom prst="ellipse">
            <a:avLst/>
          </a:prstGeom>
          <a:solidFill>
            <a:srgbClr val="FF0000"/>
          </a:solidFill>
          <a:ln w="28575">
            <a:noFill/>
            <a:round/>
            <a:headEnd/>
            <a:tailEnd/>
          </a:ln>
        </p:spPr>
        <p:txBody>
          <a:bodyPr wrap="none" anchor="ctr"/>
          <a:lstStyle/>
          <a:p>
            <a:endParaRPr lang="ar-SA"/>
          </a:p>
        </p:txBody>
      </p:sp>
      <p:pic>
        <p:nvPicPr>
          <p:cNvPr id="50182" name="Picture 6" descr="m"/>
          <p:cNvPicPr>
            <a:picLocks noChangeAspect="1" noChangeArrowheads="1"/>
          </p:cNvPicPr>
          <p:nvPr/>
        </p:nvPicPr>
        <p:blipFill>
          <a:blip r:embed="rId2" cstate="print">
            <a:lum bright="-12000" contrast="18000"/>
          </a:blip>
          <a:srcRect/>
          <a:stretch>
            <a:fillRect/>
          </a:stretch>
        </p:blipFill>
        <p:spPr bwMode="auto">
          <a:xfrm>
            <a:off x="8388350" y="2492375"/>
            <a:ext cx="190500" cy="180975"/>
          </a:xfrm>
          <a:prstGeom prst="rect">
            <a:avLst/>
          </a:prstGeom>
          <a:noFill/>
          <a:ln w="9525">
            <a:noFill/>
            <a:miter lim="800000"/>
            <a:headEnd/>
            <a:tailEnd/>
          </a:ln>
        </p:spPr>
      </p:pic>
      <p:sp>
        <p:nvSpPr>
          <p:cNvPr id="50183" name="Oval 7"/>
          <p:cNvSpPr>
            <a:spLocks noChangeArrowheads="1"/>
          </p:cNvSpPr>
          <p:nvPr/>
        </p:nvSpPr>
        <p:spPr bwMode="auto">
          <a:xfrm>
            <a:off x="7239000" y="2743200"/>
            <a:ext cx="228600" cy="76200"/>
          </a:xfrm>
          <a:prstGeom prst="ellipse">
            <a:avLst/>
          </a:prstGeom>
          <a:solidFill>
            <a:srgbClr val="99CC00"/>
          </a:solidFill>
          <a:ln w="9525">
            <a:noFill/>
            <a:round/>
            <a:headEnd/>
            <a:tailEnd/>
          </a:ln>
        </p:spPr>
        <p:txBody>
          <a:bodyPr wrap="none" anchor="ctr"/>
          <a:lstStyle/>
          <a:p>
            <a:endParaRPr lang="ar-SA"/>
          </a:p>
        </p:txBody>
      </p:sp>
      <p:pic>
        <p:nvPicPr>
          <p:cNvPr id="50184" name="Picture 8" descr="sicle cells"/>
          <p:cNvPicPr>
            <a:picLocks noGrp="1" noChangeAspect="1" noChangeArrowheads="1"/>
          </p:cNvPicPr>
          <p:nvPr>
            <p:ph sz="quarter" idx="2"/>
          </p:nvPr>
        </p:nvPicPr>
        <p:blipFill>
          <a:blip r:embed="rId3" cstate="print"/>
          <a:srcRect/>
          <a:stretch>
            <a:fillRect/>
          </a:stretch>
        </p:blipFill>
        <p:spPr>
          <a:xfrm>
            <a:off x="7235825" y="3860800"/>
            <a:ext cx="1384300" cy="1524000"/>
          </a:xfrm>
          <a:noFill/>
        </p:spPr>
      </p:pic>
      <p:sp>
        <p:nvSpPr>
          <p:cNvPr id="50185" name="Text Box 9"/>
          <p:cNvSpPr txBox="1">
            <a:spLocks noChangeArrowheads="1"/>
          </p:cNvSpPr>
          <p:nvPr/>
        </p:nvSpPr>
        <p:spPr bwMode="auto">
          <a:xfrm>
            <a:off x="6019800" y="2133600"/>
            <a:ext cx="1981200" cy="396875"/>
          </a:xfrm>
          <a:prstGeom prst="rect">
            <a:avLst/>
          </a:prstGeom>
          <a:noFill/>
          <a:ln w="9525">
            <a:noFill/>
            <a:miter lim="800000"/>
            <a:headEnd/>
            <a:tailEnd/>
          </a:ln>
        </p:spPr>
        <p:txBody>
          <a:bodyPr>
            <a:spAutoFit/>
          </a:bodyPr>
          <a:lstStyle/>
          <a:p>
            <a:pPr rtl="0">
              <a:spcBef>
                <a:spcPct val="50000"/>
              </a:spcBef>
            </a:pPr>
            <a:r>
              <a:rPr lang="en-US" sz="2000">
                <a:solidFill>
                  <a:srgbClr val="008000"/>
                </a:solidFill>
              </a:rPr>
              <a:t>Duffy antigen</a:t>
            </a:r>
          </a:p>
        </p:txBody>
      </p:sp>
      <p:sp>
        <p:nvSpPr>
          <p:cNvPr id="50186" name="Line 10"/>
          <p:cNvSpPr>
            <a:spLocks noChangeShapeType="1"/>
          </p:cNvSpPr>
          <p:nvPr/>
        </p:nvSpPr>
        <p:spPr bwMode="auto">
          <a:xfrm>
            <a:off x="6781800" y="2514600"/>
            <a:ext cx="457200" cy="228600"/>
          </a:xfrm>
          <a:prstGeom prst="line">
            <a:avLst/>
          </a:prstGeom>
          <a:noFill/>
          <a:ln w="9525">
            <a:solidFill>
              <a:schemeClr val="tx1"/>
            </a:solidFill>
            <a:round/>
            <a:headEnd/>
            <a:tailEnd type="triangle" w="med" len="med"/>
          </a:ln>
        </p:spPr>
        <p:txBody>
          <a:bodyPr/>
          <a:lstStyle/>
          <a:p>
            <a:endParaRPr lang="ar-SA"/>
          </a:p>
        </p:txBody>
      </p:sp>
      <p:sp>
        <p:nvSpPr>
          <p:cNvPr id="50187" name="Text Box 11"/>
          <p:cNvSpPr txBox="1">
            <a:spLocks noChangeArrowheads="1"/>
          </p:cNvSpPr>
          <p:nvPr/>
        </p:nvSpPr>
        <p:spPr bwMode="auto">
          <a:xfrm>
            <a:off x="7667625" y="2133600"/>
            <a:ext cx="1476375" cy="396875"/>
          </a:xfrm>
          <a:prstGeom prst="rect">
            <a:avLst/>
          </a:prstGeom>
          <a:noFill/>
          <a:ln w="9525">
            <a:noFill/>
            <a:miter lim="800000"/>
            <a:headEnd/>
            <a:tailEnd/>
          </a:ln>
        </p:spPr>
        <p:txBody>
          <a:bodyPr>
            <a:spAutoFit/>
          </a:bodyPr>
          <a:lstStyle/>
          <a:p>
            <a:pPr rtl="0">
              <a:spcBef>
                <a:spcPct val="50000"/>
              </a:spcBef>
            </a:pPr>
            <a:r>
              <a:rPr lang="en-US" sz="2000"/>
              <a:t>merozoite</a:t>
            </a:r>
          </a:p>
        </p:txBody>
      </p:sp>
      <p:sp>
        <p:nvSpPr>
          <p:cNvPr id="12" name="TextBox 11"/>
          <p:cNvSpPr txBox="1">
            <a:spLocks noChangeArrowheads="1"/>
          </p:cNvSpPr>
          <p:nvPr/>
        </p:nvSpPr>
        <p:spPr bwMode="auto">
          <a:xfrm>
            <a:off x="179388" y="908050"/>
            <a:ext cx="8640762" cy="523875"/>
          </a:xfrm>
          <a:prstGeom prst="rect">
            <a:avLst/>
          </a:prstGeom>
          <a:noFill/>
          <a:ln w="9525">
            <a:noFill/>
            <a:miter lim="800000"/>
            <a:headEnd/>
            <a:tailEnd/>
          </a:ln>
        </p:spPr>
        <p:txBody>
          <a:bodyPr>
            <a:spAutoFit/>
          </a:bodyPr>
          <a:lstStyle/>
          <a:p>
            <a:pPr algn="l" rtl="0"/>
            <a:r>
              <a:rPr lang="en-US" sz="2800" dirty="0"/>
              <a:t>1- Infected human (gametocyte carrier).</a:t>
            </a:r>
          </a:p>
        </p:txBody>
      </p:sp>
      <p:sp>
        <p:nvSpPr>
          <p:cNvPr id="13" name="TextBox 12"/>
          <p:cNvSpPr txBox="1">
            <a:spLocks noChangeArrowheads="1"/>
          </p:cNvSpPr>
          <p:nvPr/>
        </p:nvSpPr>
        <p:spPr bwMode="auto">
          <a:xfrm>
            <a:off x="228600" y="1477963"/>
            <a:ext cx="8640763" cy="523875"/>
          </a:xfrm>
          <a:prstGeom prst="rect">
            <a:avLst/>
          </a:prstGeom>
          <a:noFill/>
          <a:ln w="9525">
            <a:noFill/>
            <a:miter lim="800000"/>
            <a:headEnd/>
            <a:tailEnd/>
          </a:ln>
        </p:spPr>
        <p:txBody>
          <a:bodyPr>
            <a:spAutoFit/>
          </a:bodyPr>
          <a:lstStyle/>
          <a:p>
            <a:pPr algn="l" rtl="0"/>
            <a:r>
              <a:rPr lang="en-US" sz="2800" dirty="0"/>
              <a:t>2- Suitable species of </a:t>
            </a:r>
            <a:r>
              <a:rPr lang="en-US" sz="2800" i="1" dirty="0"/>
              <a:t>Anopheles</a:t>
            </a:r>
            <a:r>
              <a:rPr lang="en-US" sz="2800" dirty="0"/>
              <a:t> mosquito vector.</a:t>
            </a:r>
          </a:p>
        </p:txBody>
      </p:sp>
      <p:sp>
        <p:nvSpPr>
          <p:cNvPr id="14" name="TextBox 13"/>
          <p:cNvSpPr txBox="1">
            <a:spLocks noChangeArrowheads="1"/>
          </p:cNvSpPr>
          <p:nvPr/>
        </p:nvSpPr>
        <p:spPr bwMode="auto">
          <a:xfrm>
            <a:off x="228600" y="2057400"/>
            <a:ext cx="5943600" cy="523875"/>
          </a:xfrm>
          <a:prstGeom prst="rect">
            <a:avLst/>
          </a:prstGeom>
          <a:noFill/>
          <a:ln w="9525">
            <a:noFill/>
            <a:miter lim="800000"/>
            <a:headEnd/>
            <a:tailEnd/>
          </a:ln>
        </p:spPr>
        <p:txBody>
          <a:bodyPr>
            <a:spAutoFit/>
          </a:bodyPr>
          <a:lstStyle/>
          <a:p>
            <a:pPr algn="l" rtl="0"/>
            <a:r>
              <a:rPr lang="en-US" sz="2800" dirty="0"/>
              <a:t>3- Human (susceptible to infection).</a:t>
            </a:r>
          </a:p>
        </p:txBody>
      </p:sp>
      <p:sp>
        <p:nvSpPr>
          <p:cNvPr id="16" name="TextBox 15"/>
          <p:cNvSpPr txBox="1">
            <a:spLocks noChangeArrowheads="1"/>
          </p:cNvSpPr>
          <p:nvPr/>
        </p:nvSpPr>
        <p:spPr bwMode="auto">
          <a:xfrm>
            <a:off x="179388" y="3357563"/>
            <a:ext cx="6624637" cy="522287"/>
          </a:xfrm>
          <a:prstGeom prst="rect">
            <a:avLst/>
          </a:prstGeom>
          <a:noFill/>
          <a:ln w="9525">
            <a:noFill/>
            <a:miter lim="800000"/>
            <a:headEnd/>
            <a:tailEnd/>
          </a:ln>
        </p:spPr>
        <p:txBody>
          <a:bodyPr>
            <a:spAutoFit/>
          </a:bodyPr>
          <a:lstStyle/>
          <a:p>
            <a:pPr algn="l" rtl="0"/>
            <a:r>
              <a:rPr lang="en-US" sz="2800" dirty="0"/>
              <a:t> </a:t>
            </a:r>
            <a:r>
              <a:rPr lang="en-US" sz="2800" dirty="0">
                <a:solidFill>
                  <a:srgbClr val="000099"/>
                </a:solidFill>
              </a:rPr>
              <a:t>-</a:t>
            </a:r>
            <a:r>
              <a:rPr lang="en-US" sz="2800" dirty="0">
                <a:solidFill>
                  <a:srgbClr val="3333FF"/>
                </a:solidFill>
              </a:rPr>
              <a:t> </a:t>
            </a:r>
            <a:r>
              <a:rPr lang="en-US" sz="2800" dirty="0">
                <a:solidFill>
                  <a:srgbClr val="000099"/>
                </a:solidFill>
              </a:rPr>
              <a:t>Absence of </a:t>
            </a:r>
            <a:r>
              <a:rPr lang="en-US" sz="2800" dirty="0" smtClean="0">
                <a:solidFill>
                  <a:srgbClr val="000099"/>
                </a:solidFill>
              </a:rPr>
              <a:t>Duffy blood-group </a:t>
            </a:r>
            <a:r>
              <a:rPr lang="en-US" sz="2800" dirty="0">
                <a:solidFill>
                  <a:srgbClr val="000099"/>
                </a:solidFill>
              </a:rPr>
              <a:t>antigen.</a:t>
            </a:r>
          </a:p>
        </p:txBody>
      </p:sp>
      <p:sp>
        <p:nvSpPr>
          <p:cNvPr id="17" name="TextBox 16"/>
          <p:cNvSpPr txBox="1">
            <a:spLocks noChangeArrowheads="1"/>
          </p:cNvSpPr>
          <p:nvPr/>
        </p:nvSpPr>
        <p:spPr bwMode="auto">
          <a:xfrm>
            <a:off x="539750" y="3789363"/>
            <a:ext cx="4392613" cy="461962"/>
          </a:xfrm>
          <a:prstGeom prst="rect">
            <a:avLst/>
          </a:prstGeom>
          <a:noFill/>
          <a:ln w="9525">
            <a:noFill/>
            <a:miter lim="800000"/>
            <a:headEnd/>
            <a:tailEnd/>
          </a:ln>
        </p:spPr>
        <p:txBody>
          <a:bodyPr>
            <a:spAutoFit/>
          </a:bodyPr>
          <a:lstStyle/>
          <a:p>
            <a:pPr algn="l" rtl="0"/>
            <a:r>
              <a:rPr lang="en-US" sz="2400" dirty="0">
                <a:solidFill>
                  <a:srgbClr val="CC0000"/>
                </a:solidFill>
              </a:rPr>
              <a:t>Resistant to </a:t>
            </a:r>
            <a:r>
              <a:rPr lang="en-US" sz="2400" i="1" dirty="0">
                <a:solidFill>
                  <a:srgbClr val="CC0000"/>
                </a:solidFill>
              </a:rPr>
              <a:t>P.vivax </a:t>
            </a:r>
            <a:r>
              <a:rPr lang="en-US" sz="2400" dirty="0">
                <a:solidFill>
                  <a:srgbClr val="CC0000"/>
                </a:solidFill>
              </a:rPr>
              <a:t>infection.</a:t>
            </a:r>
          </a:p>
        </p:txBody>
      </p:sp>
      <p:sp>
        <p:nvSpPr>
          <p:cNvPr id="18" name="TextBox 17"/>
          <p:cNvSpPr txBox="1">
            <a:spLocks noChangeArrowheads="1"/>
          </p:cNvSpPr>
          <p:nvPr/>
        </p:nvSpPr>
        <p:spPr bwMode="auto">
          <a:xfrm>
            <a:off x="250825" y="4292600"/>
            <a:ext cx="6842125" cy="523875"/>
          </a:xfrm>
          <a:prstGeom prst="rect">
            <a:avLst/>
          </a:prstGeom>
          <a:noFill/>
          <a:ln w="9525">
            <a:noFill/>
            <a:miter lim="800000"/>
            <a:headEnd/>
            <a:tailEnd/>
          </a:ln>
        </p:spPr>
        <p:txBody>
          <a:bodyPr>
            <a:spAutoFit/>
          </a:bodyPr>
          <a:lstStyle/>
          <a:p>
            <a:pPr algn="l" rtl="0"/>
            <a:r>
              <a:rPr lang="en-US" sz="2800" dirty="0">
                <a:solidFill>
                  <a:srgbClr val="000099"/>
                </a:solidFill>
              </a:rPr>
              <a:t>-</a:t>
            </a:r>
            <a:r>
              <a:rPr lang="en-US" sz="2800" dirty="0">
                <a:solidFill>
                  <a:srgbClr val="3333FF"/>
                </a:solidFill>
              </a:rPr>
              <a:t> </a:t>
            </a:r>
            <a:r>
              <a:rPr lang="en-US" sz="2800" dirty="0">
                <a:solidFill>
                  <a:srgbClr val="000099"/>
                </a:solidFill>
              </a:rPr>
              <a:t>Haemoglobin S (in sickle-cell disease)</a:t>
            </a:r>
          </a:p>
        </p:txBody>
      </p:sp>
      <p:sp>
        <p:nvSpPr>
          <p:cNvPr id="19" name="TextBox 18"/>
          <p:cNvSpPr txBox="1">
            <a:spLocks noChangeArrowheads="1"/>
          </p:cNvSpPr>
          <p:nvPr/>
        </p:nvSpPr>
        <p:spPr bwMode="auto">
          <a:xfrm>
            <a:off x="323850" y="4724400"/>
            <a:ext cx="6840538" cy="831850"/>
          </a:xfrm>
          <a:prstGeom prst="rect">
            <a:avLst/>
          </a:prstGeom>
          <a:noFill/>
          <a:ln w="9525">
            <a:noFill/>
            <a:miter lim="800000"/>
            <a:headEnd/>
            <a:tailEnd/>
          </a:ln>
        </p:spPr>
        <p:txBody>
          <a:bodyPr>
            <a:spAutoFit/>
          </a:bodyPr>
          <a:lstStyle/>
          <a:p>
            <a:pPr algn="l" rtl="0"/>
            <a:r>
              <a:rPr lang="en-US" sz="2400" dirty="0">
                <a:solidFill>
                  <a:srgbClr val="CC0000"/>
                </a:solidFill>
              </a:rPr>
              <a:t>Shape of RBC and type of </a:t>
            </a:r>
            <a:r>
              <a:rPr lang="en-US" sz="2400" dirty="0" err="1">
                <a:solidFill>
                  <a:srgbClr val="CC0000"/>
                </a:solidFill>
              </a:rPr>
              <a:t>Hb</a:t>
            </a:r>
            <a:r>
              <a:rPr lang="en-US" sz="2400" dirty="0">
                <a:solidFill>
                  <a:srgbClr val="CC0000"/>
                </a:solidFill>
              </a:rPr>
              <a:t> are not  suitable                   for </a:t>
            </a:r>
            <a:r>
              <a:rPr lang="en-US" sz="2400" i="1" dirty="0">
                <a:solidFill>
                  <a:srgbClr val="CC0000"/>
                </a:solidFill>
              </a:rPr>
              <a:t>P.falciparum</a:t>
            </a:r>
            <a:r>
              <a:rPr lang="en-US" sz="2400" dirty="0">
                <a:solidFill>
                  <a:srgbClr val="CC0000"/>
                </a:solidFill>
              </a:rPr>
              <a:t> parasite growth.</a:t>
            </a:r>
          </a:p>
        </p:txBody>
      </p:sp>
      <p:sp>
        <p:nvSpPr>
          <p:cNvPr id="20" name="TextBox 19"/>
          <p:cNvSpPr txBox="1">
            <a:spLocks noChangeArrowheads="1"/>
          </p:cNvSpPr>
          <p:nvPr/>
        </p:nvSpPr>
        <p:spPr bwMode="auto">
          <a:xfrm>
            <a:off x="250825" y="5661025"/>
            <a:ext cx="5113338" cy="523875"/>
          </a:xfrm>
          <a:prstGeom prst="rect">
            <a:avLst/>
          </a:prstGeom>
          <a:noFill/>
          <a:ln w="9525">
            <a:noFill/>
            <a:miter lim="800000"/>
            <a:headEnd/>
            <a:tailEnd/>
          </a:ln>
        </p:spPr>
        <p:txBody>
          <a:bodyPr>
            <a:spAutoFit/>
          </a:bodyPr>
          <a:lstStyle/>
          <a:p>
            <a:pPr algn="l" rtl="0"/>
            <a:r>
              <a:rPr lang="en-US" sz="2800" dirty="0">
                <a:solidFill>
                  <a:srgbClr val="000099"/>
                </a:solidFill>
              </a:rPr>
              <a:t>-</a:t>
            </a:r>
            <a:r>
              <a:rPr lang="en-US" sz="2800" dirty="0">
                <a:solidFill>
                  <a:srgbClr val="3333FF"/>
                </a:solidFill>
              </a:rPr>
              <a:t> </a:t>
            </a:r>
            <a:r>
              <a:rPr lang="en-US" sz="2800" dirty="0">
                <a:solidFill>
                  <a:srgbClr val="000099"/>
                </a:solidFill>
              </a:rPr>
              <a:t>Deficiency of G6PD enzyme.</a:t>
            </a:r>
          </a:p>
        </p:txBody>
      </p:sp>
      <p:pic>
        <p:nvPicPr>
          <p:cNvPr id="21" name="Picture 9" descr="male gametocyte"/>
          <p:cNvPicPr>
            <a:picLocks noChangeAspect="1" noChangeArrowheads="1"/>
          </p:cNvPicPr>
          <p:nvPr/>
        </p:nvPicPr>
        <p:blipFill>
          <a:blip r:embed="rId4" cstate="print">
            <a:lum bright="-24000" contrast="42000"/>
          </a:blip>
          <a:srcRect/>
          <a:stretch>
            <a:fillRect/>
          </a:stretch>
        </p:blipFill>
        <p:spPr bwMode="auto">
          <a:xfrm>
            <a:off x="6629400" y="914400"/>
            <a:ext cx="630238" cy="609600"/>
          </a:xfrm>
          <a:prstGeom prst="rect">
            <a:avLst/>
          </a:prstGeom>
          <a:noFill/>
          <a:ln w="9525">
            <a:noFill/>
            <a:miter lim="800000"/>
            <a:headEnd/>
            <a:tailEnd/>
          </a:ln>
        </p:spPr>
      </p:pic>
      <p:pic>
        <p:nvPicPr>
          <p:cNvPr id="22" name="Picture 10" descr="female gametocyte"/>
          <p:cNvPicPr>
            <a:picLocks noChangeAspect="1" noChangeArrowheads="1"/>
          </p:cNvPicPr>
          <p:nvPr/>
        </p:nvPicPr>
        <p:blipFill>
          <a:blip r:embed="rId5" cstate="print">
            <a:lum bright="-18000" contrast="36000"/>
          </a:blip>
          <a:srcRect/>
          <a:stretch>
            <a:fillRect/>
          </a:stretch>
        </p:blipFill>
        <p:spPr bwMode="auto">
          <a:xfrm>
            <a:off x="7391400" y="914400"/>
            <a:ext cx="609600" cy="63341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heckerboard(across)">
                                      <p:cBhvr>
                                        <p:cTn id="7" dur="5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50180"/>
                                        </p:tgtEl>
                                        <p:attrNameLst>
                                          <p:attrName>style.visibility</p:attrName>
                                        </p:attrNameLst>
                                      </p:cBhvr>
                                      <p:to>
                                        <p:strVal val="visible"/>
                                      </p:to>
                                    </p:set>
                                    <p:anim calcmode="lin" valueType="num">
                                      <p:cBhvr>
                                        <p:cTn id="35" dur="500" fill="hold"/>
                                        <p:tgtEl>
                                          <p:spTgt spid="50180"/>
                                        </p:tgtEl>
                                        <p:attrNameLst>
                                          <p:attrName>ppt_w</p:attrName>
                                        </p:attrNameLst>
                                      </p:cBhvr>
                                      <p:tavLst>
                                        <p:tav tm="0">
                                          <p:val>
                                            <p:fltVal val="0"/>
                                          </p:val>
                                        </p:tav>
                                        <p:tav tm="100000">
                                          <p:val>
                                            <p:strVal val="#ppt_w"/>
                                          </p:val>
                                        </p:tav>
                                      </p:tavLst>
                                    </p:anim>
                                    <p:anim calcmode="lin" valueType="num">
                                      <p:cBhvr>
                                        <p:cTn id="36" dur="500" fill="hold"/>
                                        <p:tgtEl>
                                          <p:spTgt spid="5018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17" presetClass="entr" presetSubtype="1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50181"/>
                                        </p:tgtEl>
                                        <p:attrNameLst>
                                          <p:attrName>style.visibility</p:attrName>
                                        </p:attrNameLst>
                                      </p:cBhvr>
                                      <p:to>
                                        <p:strVal val="visible"/>
                                      </p:to>
                                    </p:set>
                                    <p:anim calcmode="lin" valueType="num">
                                      <p:cBhvr>
                                        <p:cTn id="52" dur="500" fill="hold"/>
                                        <p:tgtEl>
                                          <p:spTgt spid="50181"/>
                                        </p:tgtEl>
                                        <p:attrNameLst>
                                          <p:attrName>ppt_w</p:attrName>
                                        </p:attrNameLst>
                                      </p:cBhvr>
                                      <p:tavLst>
                                        <p:tav tm="0">
                                          <p:val>
                                            <p:fltVal val="0"/>
                                          </p:val>
                                        </p:tav>
                                        <p:tav tm="100000">
                                          <p:val>
                                            <p:strVal val="#ppt_w"/>
                                          </p:val>
                                        </p:tav>
                                      </p:tavLst>
                                    </p:anim>
                                    <p:anim calcmode="lin" valueType="num">
                                      <p:cBhvr>
                                        <p:cTn id="53" dur="500" fill="hold"/>
                                        <p:tgtEl>
                                          <p:spTgt spid="50181"/>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17" presetClass="entr" presetSubtype="10" fill="hold" grpId="0" nodeType="afterEffect">
                                  <p:stCondLst>
                                    <p:cond delay="0"/>
                                  </p:stCondLst>
                                  <p:childTnLst>
                                    <p:set>
                                      <p:cBhvr>
                                        <p:cTn id="56" dur="1" fill="hold">
                                          <p:stCondLst>
                                            <p:cond delay="0"/>
                                          </p:stCondLst>
                                        </p:cTn>
                                        <p:tgtEl>
                                          <p:spTgt spid="50183"/>
                                        </p:tgtEl>
                                        <p:attrNameLst>
                                          <p:attrName>style.visibility</p:attrName>
                                        </p:attrNameLst>
                                      </p:cBhvr>
                                      <p:to>
                                        <p:strVal val="visible"/>
                                      </p:to>
                                    </p:set>
                                    <p:anim calcmode="lin" valueType="num">
                                      <p:cBhvr>
                                        <p:cTn id="57" dur="500" fill="hold"/>
                                        <p:tgtEl>
                                          <p:spTgt spid="50183"/>
                                        </p:tgtEl>
                                        <p:attrNameLst>
                                          <p:attrName>ppt_w</p:attrName>
                                        </p:attrNameLst>
                                      </p:cBhvr>
                                      <p:tavLst>
                                        <p:tav tm="0">
                                          <p:val>
                                            <p:fltVal val="0"/>
                                          </p:val>
                                        </p:tav>
                                        <p:tav tm="100000">
                                          <p:val>
                                            <p:strVal val="#ppt_w"/>
                                          </p:val>
                                        </p:tav>
                                      </p:tavLst>
                                    </p:anim>
                                    <p:anim calcmode="lin" valueType="num">
                                      <p:cBhvr>
                                        <p:cTn id="58" dur="500" fill="hold"/>
                                        <p:tgtEl>
                                          <p:spTgt spid="50183"/>
                                        </p:tgtEl>
                                        <p:attrNameLst>
                                          <p:attrName>ppt_h</p:attrName>
                                        </p:attrNameLst>
                                      </p:cBhvr>
                                      <p:tavLst>
                                        <p:tav tm="0">
                                          <p:val>
                                            <p:strVal val="#ppt_h"/>
                                          </p:val>
                                        </p:tav>
                                        <p:tav tm="100000">
                                          <p:val>
                                            <p:strVal val="#ppt_h"/>
                                          </p:val>
                                        </p:tav>
                                      </p:tavLst>
                                    </p:anim>
                                  </p:childTnLst>
                                </p:cTn>
                              </p:par>
                            </p:childTnLst>
                          </p:cTn>
                        </p:par>
                        <p:par>
                          <p:cTn id="59" fill="hold">
                            <p:stCondLst>
                              <p:cond delay="1000"/>
                            </p:stCondLst>
                            <p:childTnLst>
                              <p:par>
                                <p:cTn id="60" presetID="47" presetClass="entr" presetSubtype="0" fill="hold" grpId="0" nodeType="afterEffect">
                                  <p:stCondLst>
                                    <p:cond delay="0"/>
                                  </p:stCondLst>
                                  <p:childTnLst>
                                    <p:set>
                                      <p:cBhvr>
                                        <p:cTn id="61" dur="1" fill="hold">
                                          <p:stCondLst>
                                            <p:cond delay="0"/>
                                          </p:stCondLst>
                                        </p:cTn>
                                        <p:tgtEl>
                                          <p:spTgt spid="50185"/>
                                        </p:tgtEl>
                                        <p:attrNameLst>
                                          <p:attrName>style.visibility</p:attrName>
                                        </p:attrNameLst>
                                      </p:cBhvr>
                                      <p:to>
                                        <p:strVal val="visible"/>
                                      </p:to>
                                    </p:set>
                                    <p:animEffect transition="in" filter="fade">
                                      <p:cBhvr>
                                        <p:cTn id="62" dur="1000"/>
                                        <p:tgtEl>
                                          <p:spTgt spid="50185"/>
                                        </p:tgtEl>
                                      </p:cBhvr>
                                    </p:animEffect>
                                    <p:anim calcmode="lin" valueType="num">
                                      <p:cBhvr>
                                        <p:cTn id="63" dur="1000" fill="hold"/>
                                        <p:tgtEl>
                                          <p:spTgt spid="50185"/>
                                        </p:tgtEl>
                                        <p:attrNameLst>
                                          <p:attrName>ppt_x</p:attrName>
                                        </p:attrNameLst>
                                      </p:cBhvr>
                                      <p:tavLst>
                                        <p:tav tm="0">
                                          <p:val>
                                            <p:strVal val="#ppt_x"/>
                                          </p:val>
                                        </p:tav>
                                        <p:tav tm="100000">
                                          <p:val>
                                            <p:strVal val="#ppt_x"/>
                                          </p:val>
                                        </p:tav>
                                      </p:tavLst>
                                    </p:anim>
                                    <p:anim calcmode="lin" valueType="num">
                                      <p:cBhvr>
                                        <p:cTn id="64" dur="1000" fill="hold"/>
                                        <p:tgtEl>
                                          <p:spTgt spid="5018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50186"/>
                                        </p:tgtEl>
                                        <p:attrNameLst>
                                          <p:attrName>style.visibility</p:attrName>
                                        </p:attrNameLst>
                                      </p:cBhvr>
                                      <p:to>
                                        <p:strVal val="visible"/>
                                      </p:to>
                                    </p:set>
                                    <p:animEffect transition="in" filter="fade">
                                      <p:cBhvr>
                                        <p:cTn id="67" dur="1000"/>
                                        <p:tgtEl>
                                          <p:spTgt spid="50186"/>
                                        </p:tgtEl>
                                      </p:cBhvr>
                                    </p:animEffect>
                                    <p:anim calcmode="lin" valueType="num">
                                      <p:cBhvr>
                                        <p:cTn id="68" dur="1000" fill="hold"/>
                                        <p:tgtEl>
                                          <p:spTgt spid="50186"/>
                                        </p:tgtEl>
                                        <p:attrNameLst>
                                          <p:attrName>ppt_x</p:attrName>
                                        </p:attrNameLst>
                                      </p:cBhvr>
                                      <p:tavLst>
                                        <p:tav tm="0">
                                          <p:val>
                                            <p:strVal val="#ppt_x"/>
                                          </p:val>
                                        </p:tav>
                                        <p:tav tm="100000">
                                          <p:val>
                                            <p:strVal val="#ppt_x"/>
                                          </p:val>
                                        </p:tav>
                                      </p:tavLst>
                                    </p:anim>
                                    <p:anim calcmode="lin" valueType="num">
                                      <p:cBhvr>
                                        <p:cTn id="69" dur="1000" fill="hold"/>
                                        <p:tgtEl>
                                          <p:spTgt spid="5018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nodeType="clickEffect">
                                  <p:stCondLst>
                                    <p:cond delay="0"/>
                                  </p:stCondLst>
                                  <p:childTnLst>
                                    <p:set>
                                      <p:cBhvr>
                                        <p:cTn id="73" dur="1" fill="hold">
                                          <p:stCondLst>
                                            <p:cond delay="0"/>
                                          </p:stCondLst>
                                        </p:cTn>
                                        <p:tgtEl>
                                          <p:spTgt spid="50182"/>
                                        </p:tgtEl>
                                        <p:attrNameLst>
                                          <p:attrName>style.visibility</p:attrName>
                                        </p:attrNameLst>
                                      </p:cBhvr>
                                      <p:to>
                                        <p:strVal val="visible"/>
                                      </p:to>
                                    </p:set>
                                    <p:anim calcmode="lin" valueType="num">
                                      <p:cBhvr>
                                        <p:cTn id="74" dur="500" fill="hold"/>
                                        <p:tgtEl>
                                          <p:spTgt spid="50182"/>
                                        </p:tgtEl>
                                        <p:attrNameLst>
                                          <p:attrName>ppt_w</p:attrName>
                                        </p:attrNameLst>
                                      </p:cBhvr>
                                      <p:tavLst>
                                        <p:tav tm="0">
                                          <p:val>
                                            <p:fltVal val="0"/>
                                          </p:val>
                                        </p:tav>
                                        <p:tav tm="100000">
                                          <p:val>
                                            <p:strVal val="#ppt_w"/>
                                          </p:val>
                                        </p:tav>
                                      </p:tavLst>
                                    </p:anim>
                                    <p:anim calcmode="lin" valueType="num">
                                      <p:cBhvr>
                                        <p:cTn id="75" dur="500" fill="hold"/>
                                        <p:tgtEl>
                                          <p:spTgt spid="50182"/>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3" presetClass="entr" presetSubtype="16" fill="hold" grpId="0" nodeType="afterEffect">
                                  <p:stCondLst>
                                    <p:cond delay="0"/>
                                  </p:stCondLst>
                                  <p:childTnLst>
                                    <p:set>
                                      <p:cBhvr>
                                        <p:cTn id="78" dur="1" fill="hold">
                                          <p:stCondLst>
                                            <p:cond delay="0"/>
                                          </p:stCondLst>
                                        </p:cTn>
                                        <p:tgtEl>
                                          <p:spTgt spid="50187"/>
                                        </p:tgtEl>
                                        <p:attrNameLst>
                                          <p:attrName>style.visibility</p:attrName>
                                        </p:attrNameLst>
                                      </p:cBhvr>
                                      <p:to>
                                        <p:strVal val="visible"/>
                                      </p:to>
                                    </p:set>
                                    <p:anim calcmode="lin" valueType="num">
                                      <p:cBhvr>
                                        <p:cTn id="79" dur="500" fill="hold"/>
                                        <p:tgtEl>
                                          <p:spTgt spid="50187"/>
                                        </p:tgtEl>
                                        <p:attrNameLst>
                                          <p:attrName>ppt_w</p:attrName>
                                        </p:attrNameLst>
                                      </p:cBhvr>
                                      <p:tavLst>
                                        <p:tav tm="0">
                                          <p:val>
                                            <p:fltVal val="0"/>
                                          </p:val>
                                        </p:tav>
                                        <p:tav tm="100000">
                                          <p:val>
                                            <p:strVal val="#ppt_w"/>
                                          </p:val>
                                        </p:tav>
                                      </p:tavLst>
                                    </p:anim>
                                    <p:anim calcmode="lin" valueType="num">
                                      <p:cBhvr>
                                        <p:cTn id="80" dur="500" fill="hold"/>
                                        <p:tgtEl>
                                          <p:spTgt spid="50187"/>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nodeType="clickEffect">
                                  <p:stCondLst>
                                    <p:cond delay="0"/>
                                  </p:stCondLst>
                                  <p:childTnLst>
                                    <p:animMotion origin="layout" path="M -4.72222E-6 1.85185E-6 C -0.03559 -0.00394 -0.071 -0.00787 -0.09131 -0.00579 C -0.11163 -0.00371 -0.11666 0.00879 -0.1217 0.0118 " pathEditMode="relative" rAng="0" ptsTypes="aaA">
                                      <p:cBhvr>
                                        <p:cTn id="84" dur="2000" fill="hold"/>
                                        <p:tgtEl>
                                          <p:spTgt spid="50182"/>
                                        </p:tgtEl>
                                        <p:attrNameLst>
                                          <p:attrName>ppt_x</p:attrName>
                                          <p:attrName>ppt_y</p:attrName>
                                        </p:attrNameLst>
                                      </p:cBhvr>
                                      <p:rCtr x="-61" y="2"/>
                                    </p:animMotion>
                                  </p:childTnLst>
                                </p:cTn>
                              </p:par>
                            </p:childTnLst>
                          </p:cTn>
                        </p:par>
                      </p:childTnLst>
                    </p:cTn>
                  </p:par>
                  <p:par>
                    <p:cTn id="85" fill="hold">
                      <p:stCondLst>
                        <p:cond delay="indefinite"/>
                      </p:stCondLst>
                      <p:childTnLst>
                        <p:par>
                          <p:cTn id="86" fill="hold">
                            <p:stCondLst>
                              <p:cond delay="0"/>
                            </p:stCondLst>
                            <p:childTnLst>
                              <p:par>
                                <p:cTn id="87" presetID="17" presetClass="entr" presetSubtype="1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strVal val="#ppt_h"/>
                                          </p:val>
                                        </p:tav>
                                        <p:tav tm="100000">
                                          <p:val>
                                            <p:strVal val="#ppt_h"/>
                                          </p:val>
                                        </p:tav>
                                      </p:tavLst>
                                    </p:anim>
                                  </p:childTnLst>
                                </p:cTn>
                              </p:par>
                            </p:childTnLst>
                          </p:cTn>
                        </p:par>
                        <p:par>
                          <p:cTn id="91" fill="hold">
                            <p:stCondLst>
                              <p:cond delay="500"/>
                            </p:stCondLst>
                            <p:childTnLst>
                              <p:par>
                                <p:cTn id="92" presetID="47" presetClass="entr" presetSubtype="0" fill="hold" nodeType="afterEffect">
                                  <p:stCondLst>
                                    <p:cond delay="0"/>
                                  </p:stCondLst>
                                  <p:childTnLst>
                                    <p:set>
                                      <p:cBhvr>
                                        <p:cTn id="93" dur="1" fill="hold">
                                          <p:stCondLst>
                                            <p:cond delay="0"/>
                                          </p:stCondLst>
                                        </p:cTn>
                                        <p:tgtEl>
                                          <p:spTgt spid="50184"/>
                                        </p:tgtEl>
                                        <p:attrNameLst>
                                          <p:attrName>style.visibility</p:attrName>
                                        </p:attrNameLst>
                                      </p:cBhvr>
                                      <p:to>
                                        <p:strVal val="visible"/>
                                      </p:to>
                                    </p:set>
                                    <p:animEffect transition="in" filter="fade">
                                      <p:cBhvr>
                                        <p:cTn id="94" dur="1000"/>
                                        <p:tgtEl>
                                          <p:spTgt spid="50184"/>
                                        </p:tgtEl>
                                      </p:cBhvr>
                                    </p:animEffect>
                                    <p:anim calcmode="lin" valueType="num">
                                      <p:cBhvr>
                                        <p:cTn id="95" dur="1000" fill="hold"/>
                                        <p:tgtEl>
                                          <p:spTgt spid="50184"/>
                                        </p:tgtEl>
                                        <p:attrNameLst>
                                          <p:attrName>ppt_x</p:attrName>
                                        </p:attrNameLst>
                                      </p:cBhvr>
                                      <p:tavLst>
                                        <p:tav tm="0">
                                          <p:val>
                                            <p:strVal val="#ppt_x"/>
                                          </p:val>
                                        </p:tav>
                                        <p:tav tm="100000">
                                          <p:val>
                                            <p:strVal val="#ppt_x"/>
                                          </p:val>
                                        </p:tav>
                                      </p:tavLst>
                                    </p:anim>
                                    <p:anim calcmode="lin" valueType="num">
                                      <p:cBhvr>
                                        <p:cTn id="96" dur="1000" fill="hold"/>
                                        <p:tgtEl>
                                          <p:spTgt spid="50184"/>
                                        </p:tgtEl>
                                        <p:attrNameLst>
                                          <p:attrName>ppt_y</p:attrName>
                                        </p:attrNameLst>
                                      </p:cBhvr>
                                      <p:tavLst>
                                        <p:tav tm="0">
                                          <p:val>
                                            <p:strVal val="#ppt_y-.1"/>
                                          </p:val>
                                        </p:tav>
                                        <p:tav tm="100000">
                                          <p:val>
                                            <p:strVal val="#ppt_y"/>
                                          </p:val>
                                        </p:tav>
                                      </p:tavLst>
                                    </p:anim>
                                  </p:childTnLst>
                                </p:cTn>
                              </p:par>
                            </p:childTnLst>
                          </p:cTn>
                        </p:par>
                        <p:par>
                          <p:cTn id="97" fill="hold">
                            <p:stCondLst>
                              <p:cond delay="1500"/>
                            </p:stCondLst>
                            <p:childTnLst>
                              <p:par>
                                <p:cTn id="98" presetID="17" presetClass="entr" presetSubtype="10"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p:cTn id="100" dur="500" fill="hold"/>
                                        <p:tgtEl>
                                          <p:spTgt spid="19"/>
                                        </p:tgtEl>
                                        <p:attrNameLst>
                                          <p:attrName>ppt_w</p:attrName>
                                        </p:attrNameLst>
                                      </p:cBhvr>
                                      <p:tavLst>
                                        <p:tav tm="0">
                                          <p:val>
                                            <p:fltVal val="0"/>
                                          </p:val>
                                        </p:tav>
                                        <p:tav tm="100000">
                                          <p:val>
                                            <p:strVal val="#ppt_w"/>
                                          </p:val>
                                        </p:tav>
                                      </p:tavLst>
                                    </p:anim>
                                    <p:anim calcmode="lin" valueType="num">
                                      <p:cBhvr>
                                        <p:cTn id="101"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7" presetClass="entr" presetSubtype="10"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p:cTn id="106" dur="500" fill="hold"/>
                                        <p:tgtEl>
                                          <p:spTgt spid="20"/>
                                        </p:tgtEl>
                                        <p:attrNameLst>
                                          <p:attrName>ppt_w</p:attrName>
                                        </p:attrNameLst>
                                      </p:cBhvr>
                                      <p:tavLst>
                                        <p:tav tm="0">
                                          <p:val>
                                            <p:fltVal val="0"/>
                                          </p:val>
                                        </p:tav>
                                        <p:tav tm="100000">
                                          <p:val>
                                            <p:strVal val="#ppt_w"/>
                                          </p:val>
                                        </p:tav>
                                      </p:tavLst>
                                    </p:anim>
                                    <p:anim calcmode="lin" valueType="num">
                                      <p:cBhvr>
                                        <p:cTn id="107" dur="500" fill="hold"/>
                                        <p:tgtEl>
                                          <p:spTgt spid="20"/>
                                        </p:tgtEl>
                                        <p:attrNameLst>
                                          <p:attrName>ppt_h</p:attrName>
                                        </p:attrNameLst>
                                      </p:cBhvr>
                                      <p:tavLst>
                                        <p:tav tm="0">
                                          <p:val>
                                            <p:strVal val="#ppt_h"/>
                                          </p:val>
                                        </p:tav>
                                        <p:tav tm="100000">
                                          <p:val>
                                            <p:strVal val="#ppt_h"/>
                                          </p:val>
                                        </p:tav>
                                      </p:tavLst>
                                    </p:anim>
                                  </p:childTnLst>
                                </p:cTn>
                              </p:par>
                            </p:childTnLst>
                          </p:cTn>
                        </p:par>
                        <p:par>
                          <p:cTn id="108" fill="hold">
                            <p:stCondLst>
                              <p:cond delay="500"/>
                            </p:stCondLst>
                            <p:childTnLst>
                              <p:par>
                                <p:cTn id="109" presetID="2" presetClass="entr" presetSubtype="4" fill="hold"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childTnLst>
                          </p:cTn>
                        </p:par>
                        <p:par>
                          <p:cTn id="113" fill="hold">
                            <p:stCondLst>
                              <p:cond delay="1000"/>
                            </p:stCondLst>
                            <p:childTnLst>
                              <p:par>
                                <p:cTn id="114" presetID="17" presetClass="entr" presetSubtype="10" fill="hold" nodeType="afterEffect">
                                  <p:stCondLst>
                                    <p:cond delay="0"/>
                                  </p:stCondLst>
                                  <p:childTnLst>
                                    <p:set>
                                      <p:cBhvr>
                                        <p:cTn id="115" dur="1" fill="hold">
                                          <p:stCondLst>
                                            <p:cond delay="0"/>
                                          </p:stCondLst>
                                        </p:cTn>
                                        <p:tgtEl>
                                          <p:spTgt spid="50179">
                                            <p:txEl>
                                              <p:pRg st="0" end="0"/>
                                            </p:txEl>
                                          </p:spTgt>
                                        </p:tgtEl>
                                        <p:attrNameLst>
                                          <p:attrName>style.visibility</p:attrName>
                                        </p:attrNameLst>
                                      </p:cBhvr>
                                      <p:to>
                                        <p:strVal val="visible"/>
                                      </p:to>
                                    </p:set>
                                    <p:anim calcmode="lin" valueType="num">
                                      <p:cBhvr>
                                        <p:cTn id="116"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5017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80" grpId="0" animBg="1"/>
      <p:bldP spid="50181" grpId="0" animBg="1"/>
      <p:bldP spid="50183" grpId="0" animBg="1"/>
      <p:bldP spid="50185" grpId="0"/>
      <p:bldP spid="50186" grpId="0" animBg="1"/>
      <p:bldP spid="50187" grpId="0"/>
      <p:bldP spid="12" grpId="0"/>
      <p:bldP spid="13" grpId="0"/>
      <p:bldP spid="14" grpId="0"/>
      <p:bldP spid="16" grpId="0"/>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323850" y="188913"/>
            <a:ext cx="8496300" cy="576262"/>
          </a:xfrm>
          <a:prstGeom prst="rect">
            <a:avLst/>
          </a:prstGeom>
          <a:gradFill rotWithShape="1">
            <a:gsLst>
              <a:gs pos="0">
                <a:srgbClr val="0000CC"/>
              </a:gs>
              <a:gs pos="50000">
                <a:schemeClr val="bg1"/>
              </a:gs>
              <a:gs pos="100000">
                <a:srgbClr val="0000CC"/>
              </a:gs>
            </a:gsLst>
            <a:lin ang="5400000" scaled="1"/>
          </a:gradFill>
        </p:spPr>
        <p:txBody>
          <a:bodyPr/>
          <a:lstStyle/>
          <a:p>
            <a:pPr algn="ctr" rtl="0">
              <a:defRPr/>
            </a:pPr>
            <a:r>
              <a:rPr lang="en-US" sz="3200" b="1" dirty="0" smtClean="0">
                <a:effectLst>
                  <a:outerShdw blurRad="38100" dist="38100" dir="2700000" algn="tl">
                    <a:srgbClr val="000000">
                      <a:alpha val="43137"/>
                    </a:srgbClr>
                  </a:outerShdw>
                </a:effectLst>
              </a:rPr>
              <a:t>Epidemiology</a:t>
            </a:r>
            <a:r>
              <a:rPr lang="en-US" sz="3200" dirty="0" smtClean="0"/>
              <a:t> </a:t>
            </a:r>
            <a:endParaRPr lang="en-US" sz="3200" b="1" i="1" kern="0" dirty="0">
              <a:solidFill>
                <a:schemeClr val="tx2"/>
              </a:solidFill>
              <a:effectLst>
                <a:outerShdw blurRad="38100" dist="38100" dir="2700000" algn="tl">
                  <a:srgbClr val="000000">
                    <a:alpha val="43137"/>
                  </a:srgbClr>
                </a:outerShdw>
              </a:effectLst>
              <a:latin typeface="+mj-lt"/>
              <a:ea typeface="+mj-ea"/>
              <a:cs typeface="+mj-cs"/>
            </a:endParaRPr>
          </a:p>
        </p:txBody>
      </p:sp>
      <p:sp>
        <p:nvSpPr>
          <p:cNvPr id="3" name="TextBox 2"/>
          <p:cNvSpPr txBox="1"/>
          <p:nvPr/>
        </p:nvSpPr>
        <p:spPr>
          <a:xfrm>
            <a:off x="395536" y="908720"/>
            <a:ext cx="8352928" cy="1785104"/>
          </a:xfrm>
          <a:prstGeom prst="rect">
            <a:avLst/>
          </a:prstGeom>
          <a:noFill/>
        </p:spPr>
        <p:txBody>
          <a:bodyPr wrap="square" rtlCol="1">
            <a:spAutoFit/>
          </a:bodyPr>
          <a:lstStyle/>
          <a:p>
            <a:pPr algn="l" rtl="0">
              <a:buClr>
                <a:schemeClr val="accent1"/>
              </a:buClr>
              <a:buFontTx/>
              <a:buChar char="•"/>
            </a:pPr>
            <a:r>
              <a:rPr lang="en-US" sz="2200" b="1" dirty="0" smtClean="0">
                <a:solidFill>
                  <a:schemeClr val="accent2"/>
                </a:solidFill>
                <a:effectLst>
                  <a:outerShdw blurRad="38100" dist="38100" dir="2700000" algn="tl">
                    <a:srgbClr val="C0C0C0"/>
                  </a:outerShdw>
                </a:effectLst>
                <a:latin typeface="Arial" pitchFamily="34" charset="0"/>
              </a:rPr>
              <a:t>Anopheles mosquitoes:</a:t>
            </a:r>
            <a:r>
              <a:rPr lang="en-US" sz="2200" dirty="0" smtClean="0">
                <a:effectLst>
                  <a:outerShdw blurRad="38100" dist="38100" dir="2700000" algn="tl">
                    <a:srgbClr val="C0C0C0"/>
                  </a:outerShdw>
                </a:effectLst>
                <a:latin typeface="Arial" pitchFamily="34" charset="0"/>
              </a:rPr>
              <a:t> species of anopheles present in the  </a:t>
            </a:r>
          </a:p>
          <a:p>
            <a:pPr algn="l" rtl="0">
              <a:buClr>
                <a:schemeClr val="accent1"/>
              </a:buClr>
            </a:pPr>
            <a:r>
              <a:rPr lang="en-US" sz="2200" dirty="0" smtClean="0">
                <a:effectLst>
                  <a:outerShdw blurRad="38100" dist="38100" dir="2700000" algn="tl">
                    <a:srgbClr val="C0C0C0"/>
                  </a:outerShdw>
                </a:effectLst>
                <a:latin typeface="Arial" pitchFamily="34" charset="0"/>
              </a:rPr>
              <a:t>      area influence the intensity of transmission. </a:t>
            </a:r>
          </a:p>
          <a:p>
            <a:pPr lvl="1" algn="l" rtl="0">
              <a:buClr>
                <a:schemeClr val="accent1"/>
              </a:buClr>
              <a:buFontTx/>
              <a:buChar char="•"/>
            </a:pPr>
            <a:r>
              <a:rPr lang="en-US" sz="2200" dirty="0" smtClean="0">
                <a:effectLst>
                  <a:outerShdw blurRad="38100" dist="38100" dir="2700000" algn="tl">
                    <a:srgbClr val="C0C0C0"/>
                  </a:outerShdw>
                </a:effectLst>
                <a:latin typeface="Arial" pitchFamily="34" charset="0"/>
              </a:rPr>
              <a:t> The females that prefer to feed on humans indoors will be   </a:t>
            </a:r>
          </a:p>
          <a:p>
            <a:pPr lvl="1" algn="l" rtl="0">
              <a:buClr>
                <a:schemeClr val="accent1"/>
              </a:buClr>
            </a:pPr>
            <a:r>
              <a:rPr lang="en-US" sz="2200" dirty="0" smtClean="0">
                <a:effectLst>
                  <a:outerShdw blurRad="38100" dist="38100" dir="2700000" algn="tl">
                    <a:srgbClr val="C0C0C0"/>
                  </a:outerShdw>
                </a:effectLst>
                <a:latin typeface="Arial" pitchFamily="34" charset="0"/>
              </a:rPr>
              <a:t>   more effective vectors.</a:t>
            </a:r>
          </a:p>
          <a:p>
            <a:pPr lvl="1" algn="l" rtl="0">
              <a:buClr>
                <a:schemeClr val="accent1"/>
              </a:buClr>
              <a:buFontTx/>
              <a:buChar char="•"/>
            </a:pPr>
            <a:r>
              <a:rPr lang="en-US" sz="2200" dirty="0" smtClean="0">
                <a:effectLst>
                  <a:outerShdw blurRad="38100" dist="38100" dir="2700000" algn="tl">
                    <a:srgbClr val="C0C0C0"/>
                  </a:outerShdw>
                </a:effectLst>
                <a:latin typeface="Arial" pitchFamily="34" charset="0"/>
              </a:rPr>
              <a:t> Insecticide resistance is an important factor</a:t>
            </a:r>
            <a:endParaRPr lang="ar-SA" sz="2000" dirty="0"/>
          </a:p>
        </p:txBody>
      </p:sp>
      <p:sp>
        <p:nvSpPr>
          <p:cNvPr id="4" name="TextBox 3"/>
          <p:cNvSpPr txBox="1"/>
          <p:nvPr/>
        </p:nvSpPr>
        <p:spPr>
          <a:xfrm>
            <a:off x="323528" y="2636912"/>
            <a:ext cx="8352928" cy="2800767"/>
          </a:xfrm>
          <a:prstGeom prst="rect">
            <a:avLst/>
          </a:prstGeom>
          <a:noFill/>
        </p:spPr>
        <p:txBody>
          <a:bodyPr wrap="square" rtlCol="1">
            <a:spAutoFit/>
          </a:bodyPr>
          <a:lstStyle/>
          <a:p>
            <a:pPr algn="l" rtl="0">
              <a:buClr>
                <a:schemeClr val="accent1"/>
              </a:buClr>
              <a:buFontTx/>
              <a:buChar char="•"/>
            </a:pPr>
            <a:r>
              <a:rPr lang="en-US" sz="2200" dirty="0" smtClean="0">
                <a:effectLst>
                  <a:outerShdw blurRad="38100" dist="38100" dir="2700000" algn="tl">
                    <a:srgbClr val="C0C0C0"/>
                  </a:outerShdw>
                </a:effectLst>
                <a:latin typeface="Arial" pitchFamily="34" charset="0"/>
              </a:rPr>
              <a:t> </a:t>
            </a:r>
            <a:r>
              <a:rPr lang="en-US" sz="2200" b="1" dirty="0" smtClean="0">
                <a:solidFill>
                  <a:schemeClr val="accent2"/>
                </a:solidFill>
                <a:effectLst>
                  <a:outerShdw blurRad="38100" dist="38100" dir="2700000" algn="tl">
                    <a:srgbClr val="C0C0C0"/>
                  </a:outerShdw>
                </a:effectLst>
                <a:latin typeface="Arial" pitchFamily="34" charset="0"/>
              </a:rPr>
              <a:t>Biological characteristics</a:t>
            </a:r>
            <a:r>
              <a:rPr lang="en-US" sz="2200" dirty="0" smtClean="0">
                <a:effectLst>
                  <a:outerShdw blurRad="38100" dist="38100" dir="2700000" algn="tl">
                    <a:srgbClr val="C0C0C0"/>
                  </a:outerShdw>
                </a:effectLst>
                <a:latin typeface="Arial" pitchFamily="34" charset="0"/>
              </a:rPr>
              <a:t> influence a person’s malaria risk</a:t>
            </a:r>
          </a:p>
          <a:p>
            <a:pPr lvl="1" algn="l" rtl="0">
              <a:buClr>
                <a:schemeClr val="accent1"/>
              </a:buClr>
              <a:buFontTx/>
              <a:buChar char="•"/>
            </a:pPr>
            <a:r>
              <a:rPr lang="en-US" sz="2200" dirty="0" smtClean="0">
                <a:effectLst>
                  <a:outerShdw blurRad="38100" dist="38100" dir="2700000" algn="tl">
                    <a:srgbClr val="C0C0C0"/>
                  </a:outerShdw>
                </a:effectLst>
                <a:latin typeface="Arial" pitchFamily="34" charset="0"/>
              </a:rPr>
              <a:t> Two genetic factors are epidemiologically important: 1) persons who have the </a:t>
            </a:r>
            <a:r>
              <a:rPr lang="en-US" sz="2200" u="sng" dirty="0" smtClean="0">
                <a:effectLst>
                  <a:outerShdw blurRad="38100" dist="38100" dir="2700000" algn="tl">
                    <a:srgbClr val="C0C0C0"/>
                  </a:outerShdw>
                </a:effectLst>
                <a:latin typeface="Arial" pitchFamily="34" charset="0"/>
              </a:rPr>
              <a:t>sickle cell </a:t>
            </a:r>
            <a:r>
              <a:rPr lang="en-US" sz="2200" dirty="0" smtClean="0">
                <a:effectLst>
                  <a:outerShdw blurRad="38100" dist="38100" dir="2700000" algn="tl">
                    <a:srgbClr val="C0C0C0"/>
                  </a:outerShdw>
                </a:effectLst>
                <a:latin typeface="Arial" pitchFamily="34" charset="0"/>
              </a:rPr>
              <a:t>trait heterozygotes for the abnormal </a:t>
            </a:r>
            <a:r>
              <a:rPr lang="en-US" sz="2200" u="sng" dirty="0" smtClean="0">
                <a:effectLst>
                  <a:outerShdw blurRad="38100" dist="38100" dir="2700000" algn="tl">
                    <a:srgbClr val="C0C0C0"/>
                  </a:outerShdw>
                </a:effectLst>
                <a:latin typeface="Arial" pitchFamily="34" charset="0"/>
              </a:rPr>
              <a:t>hemoglobin S</a:t>
            </a:r>
            <a:r>
              <a:rPr lang="en-US" sz="2200" dirty="0" smtClean="0">
                <a:effectLst>
                  <a:outerShdw blurRad="38100" dist="38100" dir="2700000" algn="tl">
                    <a:srgbClr val="C0C0C0"/>
                  </a:outerShdw>
                </a:effectLst>
                <a:latin typeface="Arial" pitchFamily="34" charset="0"/>
              </a:rPr>
              <a:t> are resistant; 2) Persons who are </a:t>
            </a:r>
            <a:r>
              <a:rPr lang="en-US" sz="2200" u="sng" dirty="0" smtClean="0">
                <a:effectLst>
                  <a:outerShdw blurRad="38100" dist="38100" dir="2700000" algn="tl">
                    <a:srgbClr val="C0C0C0"/>
                  </a:outerShdw>
                </a:effectLst>
                <a:latin typeface="Arial" pitchFamily="34" charset="0"/>
              </a:rPr>
              <a:t>negative</a:t>
            </a:r>
            <a:r>
              <a:rPr lang="en-US" sz="2200" dirty="0" smtClean="0">
                <a:effectLst>
                  <a:outerShdw blurRad="38100" dist="38100" dir="2700000" algn="tl">
                    <a:srgbClr val="C0C0C0"/>
                  </a:outerShdw>
                </a:effectLst>
                <a:latin typeface="Arial" pitchFamily="34" charset="0"/>
              </a:rPr>
              <a:t> for the </a:t>
            </a:r>
            <a:r>
              <a:rPr lang="en-US" sz="2200" u="sng" dirty="0" smtClean="0">
                <a:effectLst>
                  <a:outerShdw blurRad="38100" dist="38100" dir="2700000" algn="tl">
                    <a:srgbClr val="C0C0C0"/>
                  </a:outerShdw>
                </a:effectLst>
                <a:latin typeface="Arial" pitchFamily="34" charset="0"/>
              </a:rPr>
              <a:t>Duffy blood group </a:t>
            </a:r>
            <a:r>
              <a:rPr lang="en-US" sz="2200" dirty="0" smtClean="0">
                <a:effectLst>
                  <a:outerShdw blurRad="38100" dist="38100" dir="2700000" algn="tl">
                    <a:srgbClr val="C0C0C0"/>
                  </a:outerShdw>
                </a:effectLst>
                <a:latin typeface="Arial" pitchFamily="34" charset="0"/>
              </a:rPr>
              <a:t>have RBCs resistant to infection by </a:t>
            </a:r>
            <a:r>
              <a:rPr lang="en-US" sz="2200" i="1" dirty="0" smtClean="0">
                <a:effectLst>
                  <a:outerShdw blurRad="38100" dist="38100" dir="2700000" algn="tl">
                    <a:srgbClr val="C0C0C0"/>
                  </a:outerShdw>
                </a:effectLst>
                <a:latin typeface="Arial" pitchFamily="34" charset="0"/>
              </a:rPr>
              <a:t>P. vivax</a:t>
            </a:r>
            <a:r>
              <a:rPr lang="en-US" sz="2200" dirty="0" smtClean="0">
                <a:effectLst>
                  <a:outerShdw blurRad="38100" dist="38100" dir="2700000" algn="tl">
                    <a:srgbClr val="C0C0C0"/>
                  </a:outerShdw>
                </a:effectLst>
                <a:latin typeface="Arial" pitchFamily="34" charset="0"/>
              </a:rPr>
              <a:t>.</a:t>
            </a:r>
          </a:p>
          <a:p>
            <a:pPr lvl="1" algn="l" rtl="0">
              <a:buClr>
                <a:schemeClr val="accent1"/>
              </a:buClr>
              <a:buFontTx/>
              <a:buChar char="•"/>
            </a:pPr>
            <a:r>
              <a:rPr lang="en-US" sz="2200" dirty="0" smtClean="0">
                <a:effectLst>
                  <a:outerShdw blurRad="38100" dist="38100" dir="2700000" algn="tl">
                    <a:srgbClr val="C0C0C0"/>
                  </a:outerShdw>
                </a:effectLst>
                <a:latin typeface="Arial" pitchFamily="34" charset="0"/>
              </a:rPr>
              <a:t> </a:t>
            </a:r>
            <a:r>
              <a:rPr lang="en-US" sz="2200" u="sng" dirty="0" smtClean="0">
                <a:effectLst>
                  <a:outerShdw blurRad="38100" dist="38100" dir="2700000" algn="tl">
                    <a:srgbClr val="C0C0C0"/>
                  </a:outerShdw>
                </a:effectLst>
                <a:latin typeface="Arial" pitchFamily="34" charset="0"/>
              </a:rPr>
              <a:t>Pregnancy: women </a:t>
            </a:r>
            <a:r>
              <a:rPr lang="en-US" sz="2200" dirty="0" smtClean="0">
                <a:effectLst>
                  <a:outerShdw blurRad="38100" dist="38100" dir="2700000" algn="tl">
                    <a:srgbClr val="C0C0C0"/>
                  </a:outerShdw>
                </a:effectLst>
                <a:latin typeface="Arial" pitchFamily="34" charset="0"/>
              </a:rPr>
              <a:t>who have developed protective immunity against </a:t>
            </a:r>
            <a:r>
              <a:rPr lang="en-US" sz="2200" i="1" dirty="0" smtClean="0">
                <a:effectLst>
                  <a:outerShdw blurRad="38100" dist="38100" dir="2700000" algn="tl">
                    <a:srgbClr val="C0C0C0"/>
                  </a:outerShdw>
                </a:effectLst>
                <a:latin typeface="Arial" pitchFamily="34" charset="0"/>
              </a:rPr>
              <a:t>P. falciparum</a:t>
            </a:r>
            <a:r>
              <a:rPr lang="en-US" sz="2200" dirty="0" smtClean="0">
                <a:effectLst>
                  <a:outerShdw blurRad="38100" dist="38100" dir="2700000" algn="tl">
                    <a:srgbClr val="C0C0C0"/>
                  </a:outerShdw>
                </a:effectLst>
                <a:latin typeface="Arial" pitchFamily="34" charset="0"/>
              </a:rPr>
              <a:t> tend to lose this protection if pregnant</a:t>
            </a:r>
            <a:endParaRPr lang="en-US" sz="2200" dirty="0">
              <a:effectLst>
                <a:outerShdw blurRad="38100" dist="38100" dir="2700000" algn="tl">
                  <a:srgbClr val="C0C0C0"/>
                </a:outerShdw>
              </a:effectLst>
              <a:latin typeface="Arial" pitchFamily="34" charset="0"/>
            </a:endParaRPr>
          </a:p>
        </p:txBody>
      </p:sp>
      <p:sp>
        <p:nvSpPr>
          <p:cNvPr id="5" name="TextBox 4"/>
          <p:cNvSpPr txBox="1"/>
          <p:nvPr/>
        </p:nvSpPr>
        <p:spPr>
          <a:xfrm>
            <a:off x="251520" y="5373216"/>
            <a:ext cx="8208912" cy="1107996"/>
          </a:xfrm>
          <a:prstGeom prst="rect">
            <a:avLst/>
          </a:prstGeom>
          <a:noFill/>
        </p:spPr>
        <p:txBody>
          <a:bodyPr wrap="square" rtlCol="1">
            <a:spAutoFit/>
          </a:bodyPr>
          <a:lstStyle/>
          <a:p>
            <a:pPr algn="l" rtl="0">
              <a:buClr>
                <a:schemeClr val="accent1"/>
              </a:buClr>
              <a:buFontTx/>
              <a:buChar char="•"/>
            </a:pPr>
            <a:r>
              <a:rPr lang="en-US" sz="2200" dirty="0" smtClean="0">
                <a:effectLst>
                  <a:outerShdw blurRad="38100" dist="38100" dir="2700000" algn="tl">
                    <a:srgbClr val="C0C0C0"/>
                  </a:outerShdw>
                </a:effectLst>
                <a:latin typeface="Arial" pitchFamily="34" charset="0"/>
              </a:rPr>
              <a:t> </a:t>
            </a:r>
            <a:r>
              <a:rPr lang="en-US" sz="2200" b="1" dirty="0" smtClean="0">
                <a:solidFill>
                  <a:schemeClr val="accent2"/>
                </a:solidFill>
                <a:effectLst>
                  <a:outerShdw blurRad="38100" dist="38100" dir="2700000" algn="tl">
                    <a:srgbClr val="C0C0C0"/>
                  </a:outerShdw>
                </a:effectLst>
                <a:latin typeface="Arial" pitchFamily="34" charset="0"/>
              </a:rPr>
              <a:t>Behavioral factors:</a:t>
            </a:r>
            <a:endParaRPr lang="en-US" sz="2200" dirty="0" smtClean="0">
              <a:effectLst>
                <a:outerShdw blurRad="38100" dist="38100" dir="2700000" algn="tl">
                  <a:srgbClr val="C0C0C0"/>
                </a:outerShdw>
              </a:effectLst>
              <a:latin typeface="Arial" pitchFamily="34" charset="0"/>
            </a:endParaRPr>
          </a:p>
          <a:p>
            <a:pPr lvl="1" algn="l" rtl="0">
              <a:buClr>
                <a:schemeClr val="accent1"/>
              </a:buClr>
              <a:buFontTx/>
              <a:buChar char="•"/>
            </a:pPr>
            <a:r>
              <a:rPr lang="en-US" sz="2200" dirty="0" smtClean="0">
                <a:effectLst>
                  <a:outerShdw blurRad="38100" dist="38100" dir="2700000" algn="tl">
                    <a:srgbClr val="C0C0C0"/>
                  </a:outerShdw>
                </a:effectLst>
                <a:latin typeface="Arial" pitchFamily="34" charset="0"/>
              </a:rPr>
              <a:t> housing, use of bed nets, financial situation, standing water, agricultural work, war migrations….. etc</a:t>
            </a:r>
            <a:endParaRPr lang="en-US" sz="2200" dirty="0">
              <a:effectLst>
                <a:outerShdw blurRad="38100" dist="38100" dir="2700000" algn="tl">
                  <a:srgbClr val="C0C0C0"/>
                </a:outerShdw>
              </a:effectLst>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3528" y="260648"/>
            <a:ext cx="8496300" cy="647700"/>
          </a:xfrm>
          <a:gradFill rotWithShape="1">
            <a:gsLst>
              <a:gs pos="0">
                <a:srgbClr val="3333FF"/>
              </a:gs>
              <a:gs pos="50000">
                <a:schemeClr val="bg1"/>
              </a:gs>
              <a:gs pos="100000">
                <a:srgbClr val="3333FF"/>
              </a:gs>
            </a:gsLst>
            <a:lin ang="5400000" scaled="1"/>
          </a:gradFill>
        </p:spPr>
        <p:txBody>
          <a:bodyPr/>
          <a:lstStyle/>
          <a:p>
            <a:pPr rtl="0" eaLnBrk="1" hangingPunct="1">
              <a:defRPr/>
            </a:pPr>
            <a:r>
              <a:rPr lang="en-US" sz="3200" b="1" dirty="0" smtClean="0">
                <a:effectLst>
                  <a:outerShdw blurRad="38100" dist="38100" dir="2700000" algn="tl">
                    <a:srgbClr val="000000">
                      <a:alpha val="43137"/>
                    </a:srgbClr>
                  </a:outerShdw>
                </a:effectLst>
              </a:rPr>
              <a:t>Control</a:t>
            </a:r>
            <a:r>
              <a:rPr lang="en-US" sz="2800" dirty="0" smtClean="0"/>
              <a:t> </a:t>
            </a:r>
          </a:p>
        </p:txBody>
      </p:sp>
      <p:sp>
        <p:nvSpPr>
          <p:cNvPr id="51203" name="Rectangle 3"/>
          <p:cNvSpPr>
            <a:spLocks noGrp="1" noChangeArrowheads="1"/>
          </p:cNvSpPr>
          <p:nvPr>
            <p:ph type="body" sz="half" idx="1"/>
          </p:nvPr>
        </p:nvSpPr>
        <p:spPr>
          <a:xfrm>
            <a:off x="179388" y="1341438"/>
            <a:ext cx="6840537" cy="4824412"/>
          </a:xfrm>
        </p:spPr>
        <p:txBody>
          <a:bodyPr/>
          <a:lstStyle/>
          <a:p>
            <a:pPr algn="l" rtl="0" eaLnBrk="1" hangingPunct="1"/>
            <a:r>
              <a:rPr lang="en-US" sz="2800" smtClean="0"/>
              <a:t>Treatment of cases.</a:t>
            </a:r>
          </a:p>
          <a:p>
            <a:pPr algn="l" rtl="0" eaLnBrk="1" hangingPunct="1">
              <a:buFontTx/>
              <a:buNone/>
            </a:pPr>
            <a:endParaRPr lang="en-US" sz="2000" smtClean="0"/>
          </a:p>
          <a:p>
            <a:pPr algn="l" rtl="0" eaLnBrk="1" hangingPunct="1"/>
            <a:r>
              <a:rPr lang="en-US" sz="2800" smtClean="0"/>
              <a:t>Mosquito control.</a:t>
            </a:r>
          </a:p>
          <a:p>
            <a:pPr algn="l" rtl="0" eaLnBrk="1" hangingPunct="1">
              <a:buFontTx/>
              <a:buNone/>
            </a:pPr>
            <a:endParaRPr lang="en-US" sz="2000" smtClean="0"/>
          </a:p>
          <a:p>
            <a:pPr algn="l" rtl="0" eaLnBrk="1" hangingPunct="1"/>
            <a:r>
              <a:rPr lang="en-US" sz="2800" smtClean="0"/>
              <a:t>Chemoprophylaxis.</a:t>
            </a:r>
          </a:p>
          <a:p>
            <a:pPr algn="l" rtl="0" eaLnBrk="1" hangingPunct="1">
              <a:buFontTx/>
              <a:buNone/>
            </a:pPr>
            <a:endParaRPr lang="en-US" sz="2000" smtClean="0"/>
          </a:p>
          <a:p>
            <a:pPr algn="l" rtl="0" eaLnBrk="1" hangingPunct="1"/>
            <a:r>
              <a:rPr lang="en-US" sz="2800" smtClean="0"/>
              <a:t>Vaccination trials: </a:t>
            </a:r>
          </a:p>
          <a:p>
            <a:pPr algn="l" rtl="0" eaLnBrk="1" hangingPunct="1">
              <a:buFontTx/>
              <a:buNone/>
            </a:pPr>
            <a:r>
              <a:rPr lang="en-US" sz="2400" smtClean="0">
                <a:solidFill>
                  <a:srgbClr val="008000"/>
                </a:solidFill>
              </a:rPr>
              <a:t>  </a:t>
            </a:r>
            <a:r>
              <a:rPr lang="en-US" sz="2400" smtClean="0">
                <a:solidFill>
                  <a:srgbClr val="006600"/>
                </a:solidFill>
              </a:rPr>
              <a:t>The problem is antigenic variation.</a:t>
            </a:r>
            <a:r>
              <a:rPr lang="en-US" sz="2800" smtClean="0">
                <a:solidFill>
                  <a:srgbClr val="006600"/>
                </a:solidFill>
              </a:rPr>
              <a:t>   </a:t>
            </a:r>
          </a:p>
          <a:p>
            <a:pPr algn="l" rtl="0" eaLnBrk="1" hangingPunct="1">
              <a:buFontTx/>
              <a:buNone/>
            </a:pPr>
            <a:r>
              <a:rPr lang="en-US" sz="2400" smtClean="0">
                <a:solidFill>
                  <a:srgbClr val="006600"/>
                </a:solidFill>
              </a:rPr>
              <a:t>  A synthetic vaccine with separation of the gene responsible for antigenic variation.</a:t>
            </a:r>
            <a:endParaRPr lang="en-US" sz="2800" smtClean="0">
              <a:solidFill>
                <a:srgbClr val="006600"/>
              </a:solidFill>
            </a:endParaRPr>
          </a:p>
        </p:txBody>
      </p:sp>
      <p:pic>
        <p:nvPicPr>
          <p:cNvPr id="51204" name="Picture 4" descr="izalo"/>
          <p:cNvPicPr>
            <a:picLocks noGrp="1" noChangeAspect="1" noChangeArrowheads="1"/>
          </p:cNvPicPr>
          <p:nvPr>
            <p:ph sz="quarter" idx="3"/>
          </p:nvPr>
        </p:nvPicPr>
        <p:blipFill>
          <a:blip r:embed="rId2" cstate="print">
            <a:lum contrast="24000"/>
          </a:blip>
          <a:srcRect/>
          <a:stretch>
            <a:fillRect/>
          </a:stretch>
        </p:blipFill>
        <p:spPr>
          <a:xfrm>
            <a:off x="7451725" y="4652963"/>
            <a:ext cx="1368425" cy="1028700"/>
          </a:xfrm>
        </p:spPr>
      </p:pic>
      <p:pic>
        <p:nvPicPr>
          <p:cNvPr id="51205" name="Picture 5" descr="Mosquito net2"/>
          <p:cNvPicPr>
            <a:picLocks noChangeAspect="1" noChangeArrowheads="1"/>
          </p:cNvPicPr>
          <p:nvPr/>
        </p:nvPicPr>
        <p:blipFill>
          <a:blip r:embed="rId3" cstate="print"/>
          <a:srcRect/>
          <a:stretch>
            <a:fillRect/>
          </a:stretch>
        </p:blipFill>
        <p:spPr bwMode="auto">
          <a:xfrm>
            <a:off x="4643438" y="1341438"/>
            <a:ext cx="4191000" cy="286226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checkerboard(across)">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p:cTn id="12"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12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51203">
                                            <p:txEl>
                                              <p:pRg st="2" end="2"/>
                                            </p:txEl>
                                          </p:spTgt>
                                        </p:tgtEl>
                                        <p:attrNameLst>
                                          <p:attrName>style.visibility</p:attrName>
                                        </p:attrNameLst>
                                      </p:cBhvr>
                                      <p:to>
                                        <p:strVal val="visible"/>
                                      </p:to>
                                    </p:set>
                                    <p:anim calcmode="lin" valueType="num">
                                      <p:cBhvr>
                                        <p:cTn id="18"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1203">
                                            <p:txEl>
                                              <p:pRg st="2" end="2"/>
                                            </p:txEl>
                                          </p:spTgt>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47" presetClass="entr" presetSubtype="0" fill="hold" nodeType="afterEffect">
                                  <p:stCondLst>
                                    <p:cond delay="0"/>
                                  </p:stCondLst>
                                  <p:childTnLst>
                                    <p:set>
                                      <p:cBhvr>
                                        <p:cTn id="22" dur="1" fill="hold">
                                          <p:stCondLst>
                                            <p:cond delay="0"/>
                                          </p:stCondLst>
                                        </p:cTn>
                                        <p:tgtEl>
                                          <p:spTgt spid="51205"/>
                                        </p:tgtEl>
                                        <p:attrNameLst>
                                          <p:attrName>style.visibility</p:attrName>
                                        </p:attrNameLst>
                                      </p:cBhvr>
                                      <p:to>
                                        <p:strVal val="visible"/>
                                      </p:to>
                                    </p:set>
                                    <p:animEffect transition="in" filter="fade">
                                      <p:cBhvr>
                                        <p:cTn id="23" dur="1000"/>
                                        <p:tgtEl>
                                          <p:spTgt spid="51205"/>
                                        </p:tgtEl>
                                      </p:cBhvr>
                                    </p:animEffect>
                                    <p:anim calcmode="lin" valueType="num">
                                      <p:cBhvr>
                                        <p:cTn id="24" dur="1000" fill="hold"/>
                                        <p:tgtEl>
                                          <p:spTgt spid="51205"/>
                                        </p:tgtEl>
                                        <p:attrNameLst>
                                          <p:attrName>ppt_x</p:attrName>
                                        </p:attrNameLst>
                                      </p:cBhvr>
                                      <p:tavLst>
                                        <p:tav tm="0">
                                          <p:val>
                                            <p:strVal val="#ppt_x"/>
                                          </p:val>
                                        </p:tav>
                                        <p:tav tm="100000">
                                          <p:val>
                                            <p:strVal val="#ppt_x"/>
                                          </p:val>
                                        </p:tav>
                                      </p:tavLst>
                                    </p:anim>
                                    <p:anim calcmode="lin" valueType="num">
                                      <p:cBhvr>
                                        <p:cTn id="25" dur="1000" fill="hold"/>
                                        <p:tgtEl>
                                          <p:spTgt spid="5120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51204"/>
                                        </p:tgtEl>
                                        <p:attrNameLst>
                                          <p:attrName>style.visibility</p:attrName>
                                        </p:attrNameLst>
                                      </p:cBhvr>
                                      <p:to>
                                        <p:strVal val="visible"/>
                                      </p:to>
                                    </p:set>
                                    <p:animEffect transition="in" filter="fade">
                                      <p:cBhvr>
                                        <p:cTn id="29" dur="1000"/>
                                        <p:tgtEl>
                                          <p:spTgt spid="51204"/>
                                        </p:tgtEl>
                                      </p:cBhvr>
                                    </p:animEffect>
                                    <p:anim calcmode="lin" valueType="num">
                                      <p:cBhvr>
                                        <p:cTn id="30" dur="1000" fill="hold"/>
                                        <p:tgtEl>
                                          <p:spTgt spid="51204"/>
                                        </p:tgtEl>
                                        <p:attrNameLst>
                                          <p:attrName>ppt_x</p:attrName>
                                        </p:attrNameLst>
                                      </p:cBhvr>
                                      <p:tavLst>
                                        <p:tav tm="0">
                                          <p:val>
                                            <p:strVal val="#ppt_x"/>
                                          </p:val>
                                        </p:tav>
                                        <p:tav tm="100000">
                                          <p:val>
                                            <p:strVal val="#ppt_x"/>
                                          </p:val>
                                        </p:tav>
                                      </p:tavLst>
                                    </p:anim>
                                    <p:anim calcmode="lin" valueType="num">
                                      <p:cBhvr>
                                        <p:cTn id="31" dur="1000" fill="hold"/>
                                        <p:tgtEl>
                                          <p:spTgt spid="5120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51203">
                                            <p:txEl>
                                              <p:pRg st="4" end="4"/>
                                            </p:txEl>
                                          </p:spTgt>
                                        </p:tgtEl>
                                        <p:attrNameLst>
                                          <p:attrName>style.visibility</p:attrName>
                                        </p:attrNameLst>
                                      </p:cBhvr>
                                      <p:to>
                                        <p:strVal val="visible"/>
                                      </p:to>
                                    </p:set>
                                    <p:anim calcmode="lin" valueType="num">
                                      <p:cBhvr>
                                        <p:cTn id="36" dur="500" fill="hold"/>
                                        <p:tgtEl>
                                          <p:spTgt spid="5120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5120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51203">
                                            <p:txEl>
                                              <p:pRg st="6" end="6"/>
                                            </p:txEl>
                                          </p:spTgt>
                                        </p:tgtEl>
                                        <p:attrNameLst>
                                          <p:attrName>style.visibility</p:attrName>
                                        </p:attrNameLst>
                                      </p:cBhvr>
                                      <p:to>
                                        <p:strVal val="visible"/>
                                      </p:to>
                                    </p:set>
                                    <p:anim calcmode="lin" valueType="num">
                                      <p:cBhvr>
                                        <p:cTn id="42" dur="500" fill="hold"/>
                                        <p:tgtEl>
                                          <p:spTgt spid="5120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120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51203">
                                            <p:txEl>
                                              <p:pRg st="7" end="7"/>
                                            </p:txEl>
                                          </p:spTgt>
                                        </p:tgtEl>
                                        <p:attrNameLst>
                                          <p:attrName>style.visibility</p:attrName>
                                        </p:attrNameLst>
                                      </p:cBhvr>
                                      <p:to>
                                        <p:strVal val="visible"/>
                                      </p:to>
                                    </p:set>
                                    <p:anim calcmode="lin" valueType="num">
                                      <p:cBhvr>
                                        <p:cTn id="48" dur="500" fill="hold"/>
                                        <p:tgtEl>
                                          <p:spTgt spid="5120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5120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51203">
                                            <p:txEl>
                                              <p:pRg st="8" end="8"/>
                                            </p:txEl>
                                          </p:spTgt>
                                        </p:tgtEl>
                                        <p:attrNameLst>
                                          <p:attrName>style.visibility</p:attrName>
                                        </p:attrNameLst>
                                      </p:cBhvr>
                                      <p:to>
                                        <p:strVal val="visible"/>
                                      </p:to>
                                    </p:set>
                                    <p:anim calcmode="lin" valueType="num">
                                      <p:cBhvr>
                                        <p:cTn id="54" dur="500" fill="hold"/>
                                        <p:tgtEl>
                                          <p:spTgt spid="51203">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5120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228600"/>
            <a:ext cx="8496300" cy="633413"/>
          </a:xfrm>
          <a:gradFill rotWithShape="1">
            <a:gsLst>
              <a:gs pos="0">
                <a:srgbClr val="CC0000"/>
              </a:gs>
              <a:gs pos="50000">
                <a:schemeClr val="bg1"/>
              </a:gs>
              <a:gs pos="100000">
                <a:srgbClr val="CC0000"/>
              </a:gs>
            </a:gsLst>
            <a:lin ang="5400000" scaled="1"/>
          </a:gradFill>
        </p:spPr>
        <p:txBody>
          <a:bodyPr/>
          <a:lstStyle/>
          <a:p>
            <a:pPr rtl="0" eaLnBrk="1" hangingPunct="1">
              <a:defRPr/>
            </a:pPr>
            <a:r>
              <a:rPr lang="en-US" sz="3200" dirty="0" smtClean="0"/>
              <a:t>State true or False</a:t>
            </a:r>
          </a:p>
        </p:txBody>
      </p:sp>
      <p:sp>
        <p:nvSpPr>
          <p:cNvPr id="57347" name="Rectangle 3"/>
          <p:cNvSpPr>
            <a:spLocks noGrp="1" noChangeArrowheads="1"/>
          </p:cNvSpPr>
          <p:nvPr>
            <p:ph type="body" idx="1"/>
          </p:nvPr>
        </p:nvSpPr>
        <p:spPr>
          <a:xfrm>
            <a:off x="228600" y="5257800"/>
            <a:ext cx="8642350" cy="1066800"/>
          </a:xfrm>
        </p:spPr>
        <p:txBody>
          <a:bodyPr/>
          <a:lstStyle/>
          <a:p>
            <a:pPr algn="l" rtl="0" eaLnBrk="1" hangingPunct="1">
              <a:buFontTx/>
              <a:buNone/>
            </a:pPr>
            <a:r>
              <a:rPr lang="en-US" sz="2800" dirty="0" smtClean="0">
                <a:solidFill>
                  <a:srgbClr val="000099"/>
                </a:solidFill>
              </a:rPr>
              <a:t>Black water fever is due to intravascular haemolysis complicating infection with </a:t>
            </a:r>
            <a:r>
              <a:rPr lang="en-US" sz="2800" i="1" dirty="0" smtClean="0">
                <a:solidFill>
                  <a:srgbClr val="000099"/>
                </a:solidFill>
              </a:rPr>
              <a:t>Plasmodium falciparum.</a:t>
            </a:r>
            <a:endParaRPr lang="en-US" sz="2800" dirty="0" smtClean="0">
              <a:solidFill>
                <a:srgbClr val="000099"/>
              </a:solidFill>
            </a:endParaRPr>
          </a:p>
        </p:txBody>
      </p:sp>
      <p:sp>
        <p:nvSpPr>
          <p:cNvPr id="57348" name="Oval 4"/>
          <p:cNvSpPr>
            <a:spLocks noChangeArrowheads="1"/>
          </p:cNvSpPr>
          <p:nvPr/>
        </p:nvSpPr>
        <p:spPr bwMode="auto">
          <a:xfrm>
            <a:off x="7391400" y="1752600"/>
            <a:ext cx="1511300" cy="647700"/>
          </a:xfrm>
          <a:prstGeom prst="ellipse">
            <a:avLst/>
          </a:prstGeom>
          <a:solidFill>
            <a:srgbClr val="FF9900"/>
          </a:solidFill>
          <a:ln w="9525">
            <a:noFill/>
            <a:round/>
            <a:headEnd/>
            <a:tailEnd/>
          </a:ln>
        </p:spPr>
        <p:txBody>
          <a:bodyPr wrap="none" anchor="ctr"/>
          <a:lstStyle/>
          <a:p>
            <a:pPr rtl="0"/>
            <a:endParaRPr lang="ar-SA"/>
          </a:p>
        </p:txBody>
      </p:sp>
      <p:sp>
        <p:nvSpPr>
          <p:cNvPr id="57349" name="Text Box 5"/>
          <p:cNvSpPr txBox="1">
            <a:spLocks noChangeArrowheads="1"/>
          </p:cNvSpPr>
          <p:nvPr/>
        </p:nvSpPr>
        <p:spPr bwMode="auto">
          <a:xfrm>
            <a:off x="7678738" y="1824038"/>
            <a:ext cx="936625" cy="457200"/>
          </a:xfrm>
          <a:prstGeom prst="rect">
            <a:avLst/>
          </a:prstGeom>
          <a:noFill/>
          <a:ln w="9525">
            <a:noFill/>
            <a:miter lim="800000"/>
            <a:headEnd/>
            <a:tailEnd/>
          </a:ln>
        </p:spPr>
        <p:txBody>
          <a:bodyPr>
            <a:spAutoFit/>
          </a:bodyPr>
          <a:lstStyle/>
          <a:p>
            <a:pPr rtl="0">
              <a:spcBef>
                <a:spcPct val="50000"/>
              </a:spcBef>
            </a:pPr>
            <a:r>
              <a:rPr lang="en-US" sz="2400"/>
              <a:t>False </a:t>
            </a:r>
          </a:p>
        </p:txBody>
      </p:sp>
      <p:sp>
        <p:nvSpPr>
          <p:cNvPr id="57350" name="Oval 6"/>
          <p:cNvSpPr>
            <a:spLocks noChangeArrowheads="1"/>
          </p:cNvSpPr>
          <p:nvPr/>
        </p:nvSpPr>
        <p:spPr bwMode="auto">
          <a:xfrm>
            <a:off x="7315200" y="4419600"/>
            <a:ext cx="1511300" cy="647700"/>
          </a:xfrm>
          <a:prstGeom prst="ellipse">
            <a:avLst/>
          </a:prstGeom>
          <a:solidFill>
            <a:srgbClr val="FF9900"/>
          </a:solidFill>
          <a:ln w="9525">
            <a:noFill/>
            <a:round/>
            <a:headEnd/>
            <a:tailEnd/>
          </a:ln>
        </p:spPr>
        <p:txBody>
          <a:bodyPr wrap="none" anchor="ctr"/>
          <a:lstStyle/>
          <a:p>
            <a:pPr rtl="0"/>
            <a:endParaRPr lang="ar-SA"/>
          </a:p>
        </p:txBody>
      </p:sp>
      <p:sp>
        <p:nvSpPr>
          <p:cNvPr id="57351" name="Text Box 7"/>
          <p:cNvSpPr txBox="1">
            <a:spLocks noChangeArrowheads="1"/>
          </p:cNvSpPr>
          <p:nvPr/>
        </p:nvSpPr>
        <p:spPr bwMode="auto">
          <a:xfrm>
            <a:off x="7602538" y="4491038"/>
            <a:ext cx="936625" cy="457200"/>
          </a:xfrm>
          <a:prstGeom prst="rect">
            <a:avLst/>
          </a:prstGeom>
          <a:noFill/>
          <a:ln w="9525">
            <a:noFill/>
            <a:miter lim="800000"/>
            <a:headEnd/>
            <a:tailEnd/>
          </a:ln>
        </p:spPr>
        <p:txBody>
          <a:bodyPr>
            <a:spAutoFit/>
          </a:bodyPr>
          <a:lstStyle/>
          <a:p>
            <a:pPr rtl="0">
              <a:spcBef>
                <a:spcPct val="50000"/>
              </a:spcBef>
            </a:pPr>
            <a:r>
              <a:rPr lang="en-US" sz="2400"/>
              <a:t>False </a:t>
            </a:r>
          </a:p>
        </p:txBody>
      </p:sp>
      <p:sp>
        <p:nvSpPr>
          <p:cNvPr id="8" name="TextBox 7"/>
          <p:cNvSpPr txBox="1">
            <a:spLocks noChangeArrowheads="1"/>
          </p:cNvSpPr>
          <p:nvPr/>
        </p:nvSpPr>
        <p:spPr bwMode="auto">
          <a:xfrm>
            <a:off x="228600" y="914400"/>
            <a:ext cx="8610600" cy="954088"/>
          </a:xfrm>
          <a:prstGeom prst="rect">
            <a:avLst/>
          </a:prstGeom>
          <a:noFill/>
          <a:ln w="9525">
            <a:noFill/>
            <a:miter lim="800000"/>
            <a:headEnd/>
            <a:tailEnd/>
          </a:ln>
        </p:spPr>
        <p:txBody>
          <a:bodyPr>
            <a:spAutoFit/>
          </a:bodyPr>
          <a:lstStyle/>
          <a:p>
            <a:pPr algn="l" rtl="0"/>
            <a:r>
              <a:rPr lang="en-US" sz="2800" dirty="0"/>
              <a:t>Recrudescence of malarial attacks are due to reactivation of dormant hypnozoites in liver cells.</a:t>
            </a:r>
          </a:p>
        </p:txBody>
      </p:sp>
      <p:sp>
        <p:nvSpPr>
          <p:cNvPr id="9" name="TextBox 8"/>
          <p:cNvSpPr txBox="1">
            <a:spLocks noChangeArrowheads="1"/>
          </p:cNvSpPr>
          <p:nvPr/>
        </p:nvSpPr>
        <p:spPr bwMode="auto">
          <a:xfrm>
            <a:off x="304800" y="1981200"/>
            <a:ext cx="7086600" cy="954088"/>
          </a:xfrm>
          <a:prstGeom prst="rect">
            <a:avLst/>
          </a:prstGeom>
          <a:noFill/>
          <a:ln w="9525">
            <a:noFill/>
            <a:miter lim="800000"/>
            <a:headEnd/>
            <a:tailEnd/>
          </a:ln>
        </p:spPr>
        <p:txBody>
          <a:bodyPr>
            <a:spAutoFit/>
          </a:bodyPr>
          <a:lstStyle/>
          <a:p>
            <a:pPr algn="l" rtl="0"/>
            <a:r>
              <a:rPr lang="en-US" sz="2800" dirty="0">
                <a:solidFill>
                  <a:srgbClr val="000099"/>
                </a:solidFill>
              </a:rPr>
              <a:t>Recrudescence of malarial attacks are due to flaring up of parasitaemia.</a:t>
            </a:r>
          </a:p>
        </p:txBody>
      </p:sp>
      <p:sp>
        <p:nvSpPr>
          <p:cNvPr id="10" name="TextBox 9"/>
          <p:cNvSpPr txBox="1">
            <a:spLocks noChangeArrowheads="1"/>
          </p:cNvSpPr>
          <p:nvPr/>
        </p:nvSpPr>
        <p:spPr bwMode="auto">
          <a:xfrm>
            <a:off x="228600" y="3505200"/>
            <a:ext cx="8610600" cy="954088"/>
          </a:xfrm>
          <a:prstGeom prst="rect">
            <a:avLst/>
          </a:prstGeom>
          <a:noFill/>
          <a:ln w="9525">
            <a:noFill/>
            <a:miter lim="800000"/>
            <a:headEnd/>
            <a:tailEnd/>
          </a:ln>
        </p:spPr>
        <p:txBody>
          <a:bodyPr>
            <a:spAutoFit/>
          </a:bodyPr>
          <a:lstStyle/>
          <a:p>
            <a:pPr algn="l" rtl="0"/>
            <a:r>
              <a:rPr lang="en-US" sz="2800" dirty="0"/>
              <a:t>Black water fever is due to glomerulonephritis complicating infection with </a:t>
            </a:r>
            <a:r>
              <a:rPr lang="en-US" sz="2800" i="1" dirty="0"/>
              <a:t>Plasmodium malariae.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heckerboard(across)">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7348"/>
                                        </p:tgtEl>
                                        <p:attrNameLst>
                                          <p:attrName>style.visibility</p:attrName>
                                        </p:attrNameLst>
                                      </p:cBhvr>
                                      <p:to>
                                        <p:strVal val="visible"/>
                                      </p:to>
                                    </p:set>
                                    <p:anim calcmode="lin" valueType="num">
                                      <p:cBhvr>
                                        <p:cTn id="18" dur="500" fill="hold"/>
                                        <p:tgtEl>
                                          <p:spTgt spid="57348"/>
                                        </p:tgtEl>
                                        <p:attrNameLst>
                                          <p:attrName>ppt_w</p:attrName>
                                        </p:attrNameLst>
                                      </p:cBhvr>
                                      <p:tavLst>
                                        <p:tav tm="0">
                                          <p:val>
                                            <p:fltVal val="0"/>
                                          </p:val>
                                        </p:tav>
                                        <p:tav tm="100000">
                                          <p:val>
                                            <p:strVal val="#ppt_w"/>
                                          </p:val>
                                        </p:tav>
                                      </p:tavLst>
                                    </p:anim>
                                    <p:anim calcmode="lin" valueType="num">
                                      <p:cBhvr>
                                        <p:cTn id="19" dur="500" fill="hold"/>
                                        <p:tgtEl>
                                          <p:spTgt spid="57348"/>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57349"/>
                                        </p:tgtEl>
                                        <p:attrNameLst>
                                          <p:attrName>style.visibility</p:attrName>
                                        </p:attrNameLst>
                                      </p:cBhvr>
                                      <p:to>
                                        <p:strVal val="visible"/>
                                      </p:to>
                                    </p:set>
                                    <p:anim calcmode="lin" valueType="num">
                                      <p:cBhvr>
                                        <p:cTn id="23" dur="500" fill="hold"/>
                                        <p:tgtEl>
                                          <p:spTgt spid="57349"/>
                                        </p:tgtEl>
                                        <p:attrNameLst>
                                          <p:attrName>ppt_w</p:attrName>
                                        </p:attrNameLst>
                                      </p:cBhvr>
                                      <p:tavLst>
                                        <p:tav tm="0">
                                          <p:val>
                                            <p:fltVal val="0"/>
                                          </p:val>
                                        </p:tav>
                                        <p:tav tm="100000">
                                          <p:val>
                                            <p:strVal val="#ppt_w"/>
                                          </p:val>
                                        </p:tav>
                                      </p:tavLst>
                                    </p:anim>
                                    <p:anim calcmode="lin" valueType="num">
                                      <p:cBhvr>
                                        <p:cTn id="24" dur="500" fill="hold"/>
                                        <p:tgtEl>
                                          <p:spTgt spid="5734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57350"/>
                                        </p:tgtEl>
                                        <p:attrNameLst>
                                          <p:attrName>style.visibility</p:attrName>
                                        </p:attrNameLst>
                                      </p:cBhvr>
                                      <p:to>
                                        <p:strVal val="visible"/>
                                      </p:to>
                                    </p:set>
                                    <p:anim calcmode="lin" valueType="num">
                                      <p:cBhvr>
                                        <p:cTn id="41" dur="500" fill="hold"/>
                                        <p:tgtEl>
                                          <p:spTgt spid="57350"/>
                                        </p:tgtEl>
                                        <p:attrNameLst>
                                          <p:attrName>ppt_w</p:attrName>
                                        </p:attrNameLst>
                                      </p:cBhvr>
                                      <p:tavLst>
                                        <p:tav tm="0">
                                          <p:val>
                                            <p:fltVal val="0"/>
                                          </p:val>
                                        </p:tav>
                                        <p:tav tm="100000">
                                          <p:val>
                                            <p:strVal val="#ppt_w"/>
                                          </p:val>
                                        </p:tav>
                                      </p:tavLst>
                                    </p:anim>
                                    <p:anim calcmode="lin" valueType="num">
                                      <p:cBhvr>
                                        <p:cTn id="42" dur="500" fill="hold"/>
                                        <p:tgtEl>
                                          <p:spTgt spid="57350"/>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3" presetClass="entr" presetSubtype="16" fill="hold" nodeType="afterEffect">
                                  <p:stCondLst>
                                    <p:cond delay="0"/>
                                  </p:stCondLst>
                                  <p:childTnLst>
                                    <p:set>
                                      <p:cBhvr>
                                        <p:cTn id="45" dur="1" fill="hold">
                                          <p:stCondLst>
                                            <p:cond delay="0"/>
                                          </p:stCondLst>
                                        </p:cTn>
                                        <p:tgtEl>
                                          <p:spTgt spid="57351">
                                            <p:txEl>
                                              <p:pRg st="0" end="0"/>
                                            </p:txEl>
                                          </p:spTgt>
                                        </p:tgtEl>
                                        <p:attrNameLst>
                                          <p:attrName>style.visibility</p:attrName>
                                        </p:attrNameLst>
                                      </p:cBhvr>
                                      <p:to>
                                        <p:strVal val="visible"/>
                                      </p:to>
                                    </p:set>
                                    <p:anim calcmode="lin" valueType="num">
                                      <p:cBhvr>
                                        <p:cTn id="46" dur="500" fill="hold"/>
                                        <p:tgtEl>
                                          <p:spTgt spid="57351">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573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nodeType="clickEffect">
                                  <p:stCondLst>
                                    <p:cond delay="0"/>
                                  </p:stCondLst>
                                  <p:childTnLst>
                                    <p:set>
                                      <p:cBhvr>
                                        <p:cTn id="51" dur="1" fill="hold">
                                          <p:stCondLst>
                                            <p:cond delay="0"/>
                                          </p:stCondLst>
                                        </p:cTn>
                                        <p:tgtEl>
                                          <p:spTgt spid="57347">
                                            <p:txEl>
                                              <p:pRg st="0" end="0"/>
                                            </p:txEl>
                                          </p:spTgt>
                                        </p:tgtEl>
                                        <p:attrNameLst>
                                          <p:attrName>style.visibility</p:attrName>
                                        </p:attrNameLst>
                                      </p:cBhvr>
                                      <p:to>
                                        <p:strVal val="visible"/>
                                      </p:to>
                                    </p:set>
                                    <p:anim calcmode="lin" valueType="num">
                                      <p:cBhvr>
                                        <p:cTn id="52" dur="500" fill="hold"/>
                                        <p:tgtEl>
                                          <p:spTgt spid="57347">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5734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8" grpId="0" animBg="1"/>
      <p:bldP spid="57349" grpId="0"/>
      <p:bldP spid="57350" grpId="0" animBg="1"/>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152400"/>
            <a:ext cx="8610600" cy="533400"/>
          </a:xfrm>
          <a:gradFill rotWithShape="1">
            <a:gsLst>
              <a:gs pos="0">
                <a:srgbClr val="339933"/>
              </a:gs>
              <a:gs pos="50000">
                <a:schemeClr val="bg1"/>
              </a:gs>
              <a:gs pos="100000">
                <a:srgbClr val="339933"/>
              </a:gs>
            </a:gsLst>
            <a:lin ang="5400000" scaled="1"/>
          </a:gradFill>
        </p:spPr>
        <p:txBody>
          <a:bodyPr>
            <a:normAutofit fontScale="90000"/>
          </a:bodyPr>
          <a:lstStyle/>
          <a:p>
            <a:pPr eaLnBrk="1" hangingPunct="1">
              <a:defRPr/>
            </a:pPr>
            <a:r>
              <a:rPr lang="en-US" sz="3200" smtClean="0"/>
              <a:t>M.C.Q.</a:t>
            </a:r>
          </a:p>
        </p:txBody>
      </p:sp>
      <p:sp>
        <p:nvSpPr>
          <p:cNvPr id="58372" name="Text Box 4"/>
          <p:cNvSpPr txBox="1">
            <a:spLocks noChangeArrowheads="1"/>
          </p:cNvSpPr>
          <p:nvPr/>
        </p:nvSpPr>
        <p:spPr bwMode="auto">
          <a:xfrm>
            <a:off x="3733800" y="1295400"/>
            <a:ext cx="3960813" cy="461963"/>
          </a:xfrm>
          <a:prstGeom prst="rect">
            <a:avLst/>
          </a:prstGeom>
          <a:noFill/>
          <a:ln w="9525">
            <a:noFill/>
            <a:miter lim="800000"/>
            <a:headEnd/>
            <a:tailEnd/>
          </a:ln>
        </p:spPr>
        <p:txBody>
          <a:bodyPr>
            <a:spAutoFit/>
          </a:bodyPr>
          <a:lstStyle/>
          <a:p>
            <a:pPr algn="l">
              <a:spcBef>
                <a:spcPct val="50000"/>
              </a:spcBef>
            </a:pPr>
            <a:r>
              <a:rPr lang="en-US" sz="2400" dirty="0">
                <a:solidFill>
                  <a:srgbClr val="0000CC"/>
                </a:solidFill>
              </a:rPr>
              <a:t>c- Female Anopheles</a:t>
            </a:r>
          </a:p>
        </p:txBody>
      </p:sp>
      <p:sp>
        <p:nvSpPr>
          <p:cNvPr id="58373" name="Text Box 5"/>
          <p:cNvSpPr txBox="1">
            <a:spLocks noChangeArrowheads="1"/>
          </p:cNvSpPr>
          <p:nvPr/>
        </p:nvSpPr>
        <p:spPr bwMode="auto">
          <a:xfrm>
            <a:off x="3733800" y="1752600"/>
            <a:ext cx="4038600" cy="461963"/>
          </a:xfrm>
          <a:prstGeom prst="rect">
            <a:avLst/>
          </a:prstGeom>
          <a:noFill/>
          <a:ln w="9525">
            <a:noFill/>
            <a:miter lim="800000"/>
            <a:headEnd/>
            <a:tailEnd/>
          </a:ln>
        </p:spPr>
        <p:txBody>
          <a:bodyPr>
            <a:spAutoFit/>
          </a:bodyPr>
          <a:lstStyle/>
          <a:p>
            <a:pPr algn="l">
              <a:spcBef>
                <a:spcPct val="50000"/>
              </a:spcBef>
            </a:pPr>
            <a:r>
              <a:rPr lang="en-US" sz="2400" dirty="0">
                <a:solidFill>
                  <a:srgbClr val="0000CC"/>
                </a:solidFill>
              </a:rPr>
              <a:t>d- Cerebral blood vessels</a:t>
            </a:r>
          </a:p>
        </p:txBody>
      </p:sp>
      <p:sp>
        <p:nvSpPr>
          <p:cNvPr id="44037" name="Text Box 6"/>
          <p:cNvSpPr txBox="1">
            <a:spLocks noChangeArrowheads="1"/>
          </p:cNvSpPr>
          <p:nvPr/>
        </p:nvSpPr>
        <p:spPr bwMode="auto">
          <a:xfrm>
            <a:off x="4257675" y="4391025"/>
            <a:ext cx="2663825" cy="366713"/>
          </a:xfrm>
          <a:prstGeom prst="rect">
            <a:avLst/>
          </a:prstGeom>
          <a:noFill/>
          <a:ln w="9525">
            <a:noFill/>
            <a:miter lim="800000"/>
            <a:headEnd/>
            <a:tailEnd/>
          </a:ln>
        </p:spPr>
        <p:txBody>
          <a:bodyPr>
            <a:spAutoFit/>
          </a:bodyPr>
          <a:lstStyle/>
          <a:p>
            <a:endParaRPr lang="ar-SA"/>
          </a:p>
        </p:txBody>
      </p:sp>
      <p:sp>
        <p:nvSpPr>
          <p:cNvPr id="58375" name="Text Box 7"/>
          <p:cNvSpPr txBox="1">
            <a:spLocks noChangeArrowheads="1"/>
          </p:cNvSpPr>
          <p:nvPr/>
        </p:nvSpPr>
        <p:spPr bwMode="auto">
          <a:xfrm>
            <a:off x="3733800" y="3200400"/>
            <a:ext cx="4235450" cy="461963"/>
          </a:xfrm>
          <a:prstGeom prst="rect">
            <a:avLst/>
          </a:prstGeom>
          <a:noFill/>
          <a:ln w="9525">
            <a:noFill/>
            <a:miter lim="800000"/>
            <a:headEnd/>
            <a:tailEnd/>
          </a:ln>
        </p:spPr>
        <p:txBody>
          <a:bodyPr>
            <a:spAutoFit/>
          </a:bodyPr>
          <a:lstStyle/>
          <a:p>
            <a:pPr algn="l">
              <a:spcBef>
                <a:spcPct val="50000"/>
              </a:spcBef>
            </a:pPr>
            <a:r>
              <a:rPr lang="en-US" sz="2400" dirty="0">
                <a:solidFill>
                  <a:srgbClr val="0000CC"/>
                </a:solidFill>
              </a:rPr>
              <a:t>c- malarial recrudescence</a:t>
            </a:r>
          </a:p>
        </p:txBody>
      </p:sp>
      <p:sp>
        <p:nvSpPr>
          <p:cNvPr id="58376" name="Text Box 8"/>
          <p:cNvSpPr txBox="1">
            <a:spLocks noChangeArrowheads="1"/>
          </p:cNvSpPr>
          <p:nvPr/>
        </p:nvSpPr>
        <p:spPr bwMode="auto">
          <a:xfrm>
            <a:off x="3733800" y="3657600"/>
            <a:ext cx="4227513" cy="461963"/>
          </a:xfrm>
          <a:prstGeom prst="rect">
            <a:avLst/>
          </a:prstGeom>
          <a:noFill/>
          <a:ln w="9525">
            <a:noFill/>
            <a:miter lim="800000"/>
            <a:headEnd/>
            <a:tailEnd/>
          </a:ln>
        </p:spPr>
        <p:txBody>
          <a:bodyPr>
            <a:spAutoFit/>
          </a:bodyPr>
          <a:lstStyle/>
          <a:p>
            <a:pPr algn="l">
              <a:spcBef>
                <a:spcPct val="50000"/>
              </a:spcBef>
            </a:pPr>
            <a:r>
              <a:rPr lang="en-US" sz="2400" dirty="0">
                <a:solidFill>
                  <a:srgbClr val="0000CC"/>
                </a:solidFill>
              </a:rPr>
              <a:t>d- malarial relapse</a:t>
            </a:r>
          </a:p>
        </p:txBody>
      </p:sp>
      <p:sp>
        <p:nvSpPr>
          <p:cNvPr id="9" name="TextBox 8"/>
          <p:cNvSpPr txBox="1">
            <a:spLocks noChangeArrowheads="1"/>
          </p:cNvSpPr>
          <p:nvPr/>
        </p:nvSpPr>
        <p:spPr bwMode="auto">
          <a:xfrm>
            <a:off x="228600" y="838200"/>
            <a:ext cx="7543800" cy="523875"/>
          </a:xfrm>
          <a:prstGeom prst="rect">
            <a:avLst/>
          </a:prstGeom>
          <a:noFill/>
          <a:ln w="9525">
            <a:noFill/>
            <a:miter lim="800000"/>
            <a:headEnd/>
            <a:tailEnd/>
          </a:ln>
        </p:spPr>
        <p:txBody>
          <a:bodyPr>
            <a:spAutoFit/>
          </a:bodyPr>
          <a:lstStyle/>
          <a:p>
            <a:pPr algn="l"/>
            <a:r>
              <a:rPr lang="en-US" sz="2800" dirty="0"/>
              <a:t>In malaria, </a:t>
            </a:r>
            <a:r>
              <a:rPr lang="en-US" sz="2800" dirty="0" smtClean="0"/>
              <a:t>Sporogony </a:t>
            </a:r>
            <a:r>
              <a:rPr lang="en-US" sz="2800" dirty="0"/>
              <a:t>occurs in:</a:t>
            </a:r>
          </a:p>
        </p:txBody>
      </p:sp>
      <p:sp>
        <p:nvSpPr>
          <p:cNvPr id="10" name="TextBox 9"/>
          <p:cNvSpPr txBox="1">
            <a:spLocks noChangeArrowheads="1"/>
          </p:cNvSpPr>
          <p:nvPr/>
        </p:nvSpPr>
        <p:spPr bwMode="auto">
          <a:xfrm>
            <a:off x="228600" y="1295400"/>
            <a:ext cx="3276600" cy="461963"/>
          </a:xfrm>
          <a:prstGeom prst="rect">
            <a:avLst/>
          </a:prstGeom>
          <a:noFill/>
          <a:ln w="9525">
            <a:noFill/>
            <a:miter lim="800000"/>
            <a:headEnd/>
            <a:tailEnd/>
          </a:ln>
        </p:spPr>
        <p:txBody>
          <a:bodyPr>
            <a:spAutoFit/>
          </a:bodyPr>
          <a:lstStyle/>
          <a:p>
            <a:pPr algn="l"/>
            <a:r>
              <a:rPr lang="en-US" sz="2400" dirty="0">
                <a:solidFill>
                  <a:srgbClr val="0000CC"/>
                </a:solidFill>
              </a:rPr>
              <a:t>a- Human RBCs</a:t>
            </a:r>
          </a:p>
        </p:txBody>
      </p:sp>
      <p:sp>
        <p:nvSpPr>
          <p:cNvPr id="11" name="TextBox 10"/>
          <p:cNvSpPr txBox="1">
            <a:spLocks noChangeArrowheads="1"/>
          </p:cNvSpPr>
          <p:nvPr/>
        </p:nvSpPr>
        <p:spPr bwMode="auto">
          <a:xfrm>
            <a:off x="228600" y="1752600"/>
            <a:ext cx="3276600" cy="461963"/>
          </a:xfrm>
          <a:prstGeom prst="rect">
            <a:avLst/>
          </a:prstGeom>
          <a:noFill/>
          <a:ln w="9525">
            <a:noFill/>
            <a:miter lim="800000"/>
            <a:headEnd/>
            <a:tailEnd/>
          </a:ln>
        </p:spPr>
        <p:txBody>
          <a:bodyPr>
            <a:spAutoFit/>
          </a:bodyPr>
          <a:lstStyle/>
          <a:p>
            <a:pPr algn="l"/>
            <a:r>
              <a:rPr lang="en-US" sz="2400" dirty="0">
                <a:solidFill>
                  <a:srgbClr val="0000CC"/>
                </a:solidFill>
              </a:rPr>
              <a:t>b- Human liver cells</a:t>
            </a:r>
          </a:p>
        </p:txBody>
      </p:sp>
      <p:sp>
        <p:nvSpPr>
          <p:cNvPr id="12" name="TextBox 11"/>
          <p:cNvSpPr txBox="1">
            <a:spLocks noChangeArrowheads="1"/>
          </p:cNvSpPr>
          <p:nvPr/>
        </p:nvSpPr>
        <p:spPr bwMode="auto">
          <a:xfrm>
            <a:off x="152400" y="2362200"/>
            <a:ext cx="8686800" cy="954088"/>
          </a:xfrm>
          <a:prstGeom prst="rect">
            <a:avLst/>
          </a:prstGeom>
          <a:noFill/>
          <a:ln w="9525">
            <a:noFill/>
            <a:miter lim="800000"/>
            <a:headEnd/>
            <a:tailEnd/>
          </a:ln>
        </p:spPr>
        <p:txBody>
          <a:bodyPr>
            <a:spAutoFit/>
          </a:bodyPr>
          <a:lstStyle/>
          <a:p>
            <a:pPr algn="l"/>
            <a:r>
              <a:rPr lang="en-US" sz="2800" dirty="0"/>
              <a:t>Adherence of the parasitized red cells in </a:t>
            </a:r>
            <a:r>
              <a:rPr lang="en-US" sz="2800" i="1" dirty="0"/>
              <a:t>P.falciparum </a:t>
            </a:r>
            <a:r>
              <a:rPr lang="en-US" sz="2800" dirty="0"/>
              <a:t>infection is the cause of:</a:t>
            </a:r>
          </a:p>
        </p:txBody>
      </p:sp>
      <p:sp>
        <p:nvSpPr>
          <p:cNvPr id="13" name="TextBox 12"/>
          <p:cNvSpPr txBox="1">
            <a:spLocks noChangeArrowheads="1"/>
          </p:cNvSpPr>
          <p:nvPr/>
        </p:nvSpPr>
        <p:spPr bwMode="auto">
          <a:xfrm>
            <a:off x="228600" y="3200400"/>
            <a:ext cx="3200400" cy="461963"/>
          </a:xfrm>
          <a:prstGeom prst="rect">
            <a:avLst/>
          </a:prstGeom>
          <a:noFill/>
          <a:ln w="9525">
            <a:noFill/>
            <a:miter lim="800000"/>
            <a:headEnd/>
            <a:tailEnd/>
          </a:ln>
        </p:spPr>
        <p:txBody>
          <a:bodyPr>
            <a:spAutoFit/>
          </a:bodyPr>
          <a:lstStyle/>
          <a:p>
            <a:pPr algn="l"/>
            <a:r>
              <a:rPr lang="en-US" sz="2400" dirty="0">
                <a:solidFill>
                  <a:srgbClr val="0000CC"/>
                </a:solidFill>
              </a:rPr>
              <a:t>a- black water fever</a:t>
            </a:r>
            <a:endParaRPr lang="en-US" sz="2400" dirty="0"/>
          </a:p>
        </p:txBody>
      </p:sp>
      <p:sp>
        <p:nvSpPr>
          <p:cNvPr id="14" name="TextBox 13"/>
          <p:cNvSpPr txBox="1">
            <a:spLocks noChangeArrowheads="1"/>
          </p:cNvSpPr>
          <p:nvPr/>
        </p:nvSpPr>
        <p:spPr bwMode="auto">
          <a:xfrm>
            <a:off x="228600" y="3657600"/>
            <a:ext cx="3276600" cy="461963"/>
          </a:xfrm>
          <a:prstGeom prst="rect">
            <a:avLst/>
          </a:prstGeom>
          <a:noFill/>
          <a:ln w="9525">
            <a:noFill/>
            <a:miter lim="800000"/>
            <a:headEnd/>
            <a:tailEnd/>
          </a:ln>
        </p:spPr>
        <p:txBody>
          <a:bodyPr>
            <a:spAutoFit/>
          </a:bodyPr>
          <a:lstStyle/>
          <a:p>
            <a:pPr algn="l"/>
            <a:r>
              <a:rPr lang="en-US" sz="2400" dirty="0">
                <a:solidFill>
                  <a:srgbClr val="0000CC"/>
                </a:solidFill>
              </a:rPr>
              <a:t>b- cerebral malaria </a:t>
            </a:r>
          </a:p>
        </p:txBody>
      </p:sp>
      <p:sp>
        <p:nvSpPr>
          <p:cNvPr id="15" name="TextBox 14"/>
          <p:cNvSpPr txBox="1">
            <a:spLocks noChangeArrowheads="1"/>
          </p:cNvSpPr>
          <p:nvPr/>
        </p:nvSpPr>
        <p:spPr bwMode="auto">
          <a:xfrm>
            <a:off x="250825" y="4287838"/>
            <a:ext cx="8642350" cy="523875"/>
          </a:xfrm>
          <a:prstGeom prst="rect">
            <a:avLst/>
          </a:prstGeom>
          <a:noFill/>
          <a:ln w="9525">
            <a:noFill/>
            <a:miter lim="800000"/>
            <a:headEnd/>
            <a:tailEnd/>
          </a:ln>
        </p:spPr>
        <p:txBody>
          <a:bodyPr>
            <a:spAutoFit/>
          </a:bodyPr>
          <a:lstStyle/>
          <a:p>
            <a:pPr algn="l"/>
            <a:r>
              <a:rPr lang="en-US" sz="2800" dirty="0"/>
              <a:t>Pathogenesis of </a:t>
            </a:r>
            <a:r>
              <a:rPr lang="en-US" sz="2800" i="1" dirty="0">
                <a:solidFill>
                  <a:srgbClr val="990000"/>
                </a:solidFill>
              </a:rPr>
              <a:t>vivax </a:t>
            </a:r>
            <a:r>
              <a:rPr lang="en-US" sz="2800" dirty="0">
                <a:solidFill>
                  <a:srgbClr val="990000"/>
                </a:solidFill>
              </a:rPr>
              <a:t>malaria</a:t>
            </a:r>
            <a:r>
              <a:rPr lang="en-US" sz="2800" dirty="0"/>
              <a:t> is mainly due to:</a:t>
            </a:r>
            <a:endParaRPr lang="ar-EG" sz="2800" dirty="0"/>
          </a:p>
        </p:txBody>
      </p:sp>
      <p:sp>
        <p:nvSpPr>
          <p:cNvPr id="16" name="TextBox 15"/>
          <p:cNvSpPr txBox="1">
            <a:spLocks noChangeArrowheads="1"/>
          </p:cNvSpPr>
          <p:nvPr/>
        </p:nvSpPr>
        <p:spPr bwMode="auto">
          <a:xfrm>
            <a:off x="250825" y="4719638"/>
            <a:ext cx="8569325" cy="461962"/>
          </a:xfrm>
          <a:prstGeom prst="rect">
            <a:avLst/>
          </a:prstGeom>
          <a:noFill/>
          <a:ln w="9525">
            <a:noFill/>
            <a:miter lim="800000"/>
            <a:headEnd/>
            <a:tailEnd/>
          </a:ln>
        </p:spPr>
        <p:txBody>
          <a:bodyPr>
            <a:spAutoFit/>
          </a:bodyPr>
          <a:lstStyle/>
          <a:p>
            <a:pPr algn="l"/>
            <a:r>
              <a:rPr lang="en-US" sz="2400" dirty="0">
                <a:solidFill>
                  <a:srgbClr val="000099"/>
                </a:solidFill>
              </a:rPr>
              <a:t>a- Persistence of hypnozoites in the liver.</a:t>
            </a:r>
            <a:endParaRPr lang="ar-EG" sz="2400" dirty="0">
              <a:solidFill>
                <a:srgbClr val="000099"/>
              </a:solidFill>
            </a:endParaRPr>
          </a:p>
        </p:txBody>
      </p:sp>
      <p:sp>
        <p:nvSpPr>
          <p:cNvPr id="17" name="TextBox 16"/>
          <p:cNvSpPr txBox="1">
            <a:spLocks noChangeArrowheads="1"/>
          </p:cNvSpPr>
          <p:nvPr/>
        </p:nvSpPr>
        <p:spPr bwMode="auto">
          <a:xfrm>
            <a:off x="228600" y="5181600"/>
            <a:ext cx="8077200" cy="461963"/>
          </a:xfrm>
          <a:prstGeom prst="rect">
            <a:avLst/>
          </a:prstGeom>
          <a:noFill/>
          <a:ln w="9525">
            <a:noFill/>
            <a:miter lim="800000"/>
            <a:headEnd/>
            <a:tailEnd/>
          </a:ln>
        </p:spPr>
        <p:txBody>
          <a:bodyPr>
            <a:spAutoFit/>
          </a:bodyPr>
          <a:lstStyle/>
          <a:p>
            <a:pPr algn="l"/>
            <a:r>
              <a:rPr lang="en-US" sz="2400" dirty="0">
                <a:solidFill>
                  <a:srgbClr val="000099"/>
                </a:solidFill>
              </a:rPr>
              <a:t>b- Rupture of </a:t>
            </a:r>
            <a:r>
              <a:rPr lang="en-US" sz="2400" dirty="0" smtClean="0">
                <a:solidFill>
                  <a:srgbClr val="000099"/>
                </a:solidFill>
              </a:rPr>
              <a:t>hepatocyte </a:t>
            </a:r>
            <a:r>
              <a:rPr lang="en-US" sz="2400" dirty="0">
                <a:solidFill>
                  <a:srgbClr val="000099"/>
                </a:solidFill>
              </a:rPr>
              <a:t>&amp; release of </a:t>
            </a:r>
            <a:r>
              <a:rPr lang="en-US" sz="2400" dirty="0" smtClean="0">
                <a:solidFill>
                  <a:srgbClr val="000099"/>
                </a:solidFill>
              </a:rPr>
              <a:t>Schizont </a:t>
            </a:r>
            <a:r>
              <a:rPr lang="en-US" sz="2400" dirty="0">
                <a:solidFill>
                  <a:srgbClr val="000099"/>
                </a:solidFill>
              </a:rPr>
              <a:t>content.</a:t>
            </a:r>
            <a:endParaRPr lang="ar-EG" sz="2400" dirty="0">
              <a:solidFill>
                <a:srgbClr val="000099"/>
              </a:solidFill>
            </a:endParaRPr>
          </a:p>
        </p:txBody>
      </p:sp>
      <p:sp>
        <p:nvSpPr>
          <p:cNvPr id="18" name="TextBox 17"/>
          <p:cNvSpPr txBox="1">
            <a:spLocks noChangeArrowheads="1"/>
          </p:cNvSpPr>
          <p:nvPr/>
        </p:nvSpPr>
        <p:spPr bwMode="auto">
          <a:xfrm>
            <a:off x="250825" y="5638800"/>
            <a:ext cx="8893175" cy="461963"/>
          </a:xfrm>
          <a:prstGeom prst="rect">
            <a:avLst/>
          </a:prstGeom>
          <a:noFill/>
          <a:ln w="9525">
            <a:noFill/>
            <a:miter lim="800000"/>
            <a:headEnd/>
            <a:tailEnd/>
          </a:ln>
        </p:spPr>
        <p:txBody>
          <a:bodyPr>
            <a:spAutoFit/>
          </a:bodyPr>
          <a:lstStyle/>
          <a:p>
            <a:pPr algn="l"/>
            <a:r>
              <a:rPr lang="en-US" sz="2400" dirty="0">
                <a:solidFill>
                  <a:srgbClr val="000099"/>
                </a:solidFill>
              </a:rPr>
              <a:t>c- Rupture of RBCs &amp; liberation of pigment &amp; parasite products.</a:t>
            </a:r>
            <a:endParaRPr lang="ar-EG" sz="2400" dirty="0">
              <a:solidFill>
                <a:srgbClr val="000099"/>
              </a:solidFill>
            </a:endParaRPr>
          </a:p>
        </p:txBody>
      </p:sp>
      <p:sp>
        <p:nvSpPr>
          <p:cNvPr id="19" name="TextBox 18"/>
          <p:cNvSpPr txBox="1">
            <a:spLocks noChangeArrowheads="1"/>
          </p:cNvSpPr>
          <p:nvPr/>
        </p:nvSpPr>
        <p:spPr bwMode="auto">
          <a:xfrm>
            <a:off x="250825" y="6096000"/>
            <a:ext cx="6530975" cy="461963"/>
          </a:xfrm>
          <a:prstGeom prst="rect">
            <a:avLst/>
          </a:prstGeom>
          <a:noFill/>
          <a:ln w="9525">
            <a:noFill/>
            <a:miter lim="800000"/>
            <a:headEnd/>
            <a:tailEnd/>
          </a:ln>
        </p:spPr>
        <p:txBody>
          <a:bodyPr>
            <a:spAutoFit/>
          </a:bodyPr>
          <a:lstStyle/>
          <a:p>
            <a:pPr algn="l"/>
            <a:r>
              <a:rPr lang="en-US" sz="2400" dirty="0">
                <a:solidFill>
                  <a:srgbClr val="000099"/>
                </a:solidFill>
              </a:rPr>
              <a:t>d- Formation of gametocytes in blood stream.</a:t>
            </a:r>
            <a:endParaRPr lang="ar-EG" sz="2400" dirty="0">
              <a:solidFill>
                <a:srgbClr val="000099"/>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checkerboard(across)">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58372">
                                            <p:txEl>
                                              <p:pRg st="0" end="0"/>
                                            </p:txEl>
                                          </p:spTgt>
                                        </p:tgtEl>
                                        <p:attrNameLst>
                                          <p:attrName>style.visibility</p:attrName>
                                        </p:attrNameLst>
                                      </p:cBhvr>
                                      <p:to>
                                        <p:strVal val="visible"/>
                                      </p:to>
                                    </p:set>
                                    <p:anim calcmode="lin" valueType="num">
                                      <p:cBhvr>
                                        <p:cTn id="30" dur="500" fill="hold"/>
                                        <p:tgtEl>
                                          <p:spTgt spid="58372">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5837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58373">
                                            <p:txEl>
                                              <p:pRg st="0" end="0"/>
                                            </p:txEl>
                                          </p:spTgt>
                                        </p:tgtEl>
                                        <p:attrNameLst>
                                          <p:attrName>style.visibility</p:attrName>
                                        </p:attrNameLst>
                                      </p:cBhvr>
                                      <p:to>
                                        <p:strVal val="visible"/>
                                      </p:to>
                                    </p:set>
                                    <p:anim calcmode="lin" valueType="num">
                                      <p:cBhvr>
                                        <p:cTn id="36" dur="500" fill="hold"/>
                                        <p:tgtEl>
                                          <p:spTgt spid="58373">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837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Clr clrSpc="rgb" dir="cw">
                                      <p:cBhvr override="childStyle">
                                        <p:cTn id="41" dur="100" fill="hold"/>
                                        <p:tgtEl>
                                          <p:spTgt spid="58372">
                                            <p:txEl>
                                              <p:pRg st="0" end="0"/>
                                            </p:txEl>
                                          </p:spTgt>
                                        </p:tgtEl>
                                        <p:attrNameLst>
                                          <p:attrName>style.color</p:attrName>
                                        </p:attrNameLst>
                                      </p:cBhvr>
                                      <p:to>
                                        <a:srgbClr val="CC0000"/>
                                      </p:to>
                                    </p:animClr>
                                    <p:animClr clrSpc="rgb" dir="cw">
                                      <p:cBhvr>
                                        <p:cTn id="42" dur="100" fill="hold"/>
                                        <p:tgtEl>
                                          <p:spTgt spid="58372">
                                            <p:txEl>
                                              <p:pRg st="0" end="0"/>
                                            </p:txEl>
                                          </p:spTgt>
                                        </p:tgtEl>
                                        <p:attrNameLst>
                                          <p:attrName>fillcolor</p:attrName>
                                        </p:attrNameLst>
                                      </p:cBhvr>
                                      <p:to>
                                        <a:srgbClr val="CC0000"/>
                                      </p:to>
                                    </p:animClr>
                                    <p:set>
                                      <p:cBhvr>
                                        <p:cTn id="43" dur="100" fill="hold"/>
                                        <p:tgtEl>
                                          <p:spTgt spid="58372">
                                            <p:txEl>
                                              <p:pRg st="0" end="0"/>
                                            </p:txEl>
                                          </p:spTgt>
                                        </p:tgtEl>
                                        <p:attrNameLst>
                                          <p:attrName>fill.type</p:attrName>
                                        </p:attrNameLst>
                                      </p:cBhvr>
                                      <p:to>
                                        <p:strVal val="solid"/>
                                      </p:to>
                                    </p:set>
                                    <p:set>
                                      <p:cBhvr>
                                        <p:cTn id="44" dur="100" fill="hold"/>
                                        <p:tgtEl>
                                          <p:spTgt spid="58372">
                                            <p:txEl>
                                              <p:pRg st="0" end="0"/>
                                            </p:txEl>
                                          </p:spTgt>
                                        </p:tgtEl>
                                        <p:attrNameLst>
                                          <p:attrName>fill.on</p:attrName>
                                        </p:attrNameLst>
                                      </p:cBhvr>
                                      <p:to>
                                        <p:strVal val="true"/>
                                      </p:to>
                                    </p:set>
                                    <p:animRot by="120000">
                                      <p:cBhvr>
                                        <p:cTn id="45" dur="100" fill="hold">
                                          <p:stCondLst>
                                            <p:cond delay="0"/>
                                          </p:stCondLst>
                                        </p:cTn>
                                        <p:tgtEl>
                                          <p:spTgt spid="58372">
                                            <p:txEl>
                                              <p:pRg st="0" end="0"/>
                                            </p:txEl>
                                          </p:spTgt>
                                        </p:tgtEl>
                                        <p:attrNameLst>
                                          <p:attrName>r</p:attrName>
                                        </p:attrNameLst>
                                      </p:cBhvr>
                                    </p:animRot>
                                    <p:animRot by="-240000">
                                      <p:cBhvr>
                                        <p:cTn id="46" dur="200" fill="hold">
                                          <p:stCondLst>
                                            <p:cond delay="200"/>
                                          </p:stCondLst>
                                        </p:cTn>
                                        <p:tgtEl>
                                          <p:spTgt spid="58372">
                                            <p:txEl>
                                              <p:pRg st="0" end="0"/>
                                            </p:txEl>
                                          </p:spTgt>
                                        </p:tgtEl>
                                        <p:attrNameLst>
                                          <p:attrName>r</p:attrName>
                                        </p:attrNameLst>
                                      </p:cBhvr>
                                    </p:animRot>
                                    <p:animRot by="240000">
                                      <p:cBhvr>
                                        <p:cTn id="47" dur="200" fill="hold">
                                          <p:stCondLst>
                                            <p:cond delay="400"/>
                                          </p:stCondLst>
                                        </p:cTn>
                                        <p:tgtEl>
                                          <p:spTgt spid="58372">
                                            <p:txEl>
                                              <p:pRg st="0" end="0"/>
                                            </p:txEl>
                                          </p:spTgt>
                                        </p:tgtEl>
                                        <p:attrNameLst>
                                          <p:attrName>r</p:attrName>
                                        </p:attrNameLst>
                                      </p:cBhvr>
                                    </p:animRot>
                                    <p:animRot by="-240000">
                                      <p:cBhvr>
                                        <p:cTn id="48" dur="200" fill="hold">
                                          <p:stCondLst>
                                            <p:cond delay="600"/>
                                          </p:stCondLst>
                                        </p:cTn>
                                        <p:tgtEl>
                                          <p:spTgt spid="58372">
                                            <p:txEl>
                                              <p:pRg st="0" end="0"/>
                                            </p:txEl>
                                          </p:spTgt>
                                        </p:tgtEl>
                                        <p:attrNameLst>
                                          <p:attrName>r</p:attrName>
                                        </p:attrNameLst>
                                      </p:cBhvr>
                                    </p:animRot>
                                    <p:animRot by="120000">
                                      <p:cBhvr>
                                        <p:cTn id="49" dur="200" fill="hold">
                                          <p:stCondLst>
                                            <p:cond delay="800"/>
                                          </p:stCondLst>
                                        </p:cTn>
                                        <p:tgtEl>
                                          <p:spTgt spid="58372">
                                            <p:txEl>
                                              <p:pRg st="0" end="0"/>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p:cTn id="66"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10" fill="hold" grpId="0" nodeType="clickEffect">
                                  <p:stCondLst>
                                    <p:cond delay="0"/>
                                  </p:stCondLst>
                                  <p:childTnLst>
                                    <p:set>
                                      <p:cBhvr>
                                        <p:cTn id="71" dur="1" fill="hold">
                                          <p:stCondLst>
                                            <p:cond delay="0"/>
                                          </p:stCondLst>
                                        </p:cTn>
                                        <p:tgtEl>
                                          <p:spTgt spid="58375"/>
                                        </p:tgtEl>
                                        <p:attrNameLst>
                                          <p:attrName>style.visibility</p:attrName>
                                        </p:attrNameLst>
                                      </p:cBhvr>
                                      <p:to>
                                        <p:strVal val="visible"/>
                                      </p:to>
                                    </p:set>
                                    <p:anim calcmode="lin" valueType="num">
                                      <p:cBhvr>
                                        <p:cTn id="72" dur="500" fill="hold"/>
                                        <p:tgtEl>
                                          <p:spTgt spid="58375"/>
                                        </p:tgtEl>
                                        <p:attrNameLst>
                                          <p:attrName>ppt_w</p:attrName>
                                        </p:attrNameLst>
                                      </p:cBhvr>
                                      <p:tavLst>
                                        <p:tav tm="0">
                                          <p:val>
                                            <p:fltVal val="0"/>
                                          </p:val>
                                        </p:tav>
                                        <p:tav tm="100000">
                                          <p:val>
                                            <p:strVal val="#ppt_w"/>
                                          </p:val>
                                        </p:tav>
                                      </p:tavLst>
                                    </p:anim>
                                    <p:anim calcmode="lin" valueType="num">
                                      <p:cBhvr>
                                        <p:cTn id="73" dur="500" fill="hold"/>
                                        <p:tgtEl>
                                          <p:spTgt spid="58375"/>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7" presetClass="entr" presetSubtype="10" fill="hold" nodeType="clickEffect">
                                  <p:stCondLst>
                                    <p:cond delay="0"/>
                                  </p:stCondLst>
                                  <p:childTnLst>
                                    <p:set>
                                      <p:cBhvr>
                                        <p:cTn id="77" dur="1" fill="hold">
                                          <p:stCondLst>
                                            <p:cond delay="0"/>
                                          </p:stCondLst>
                                        </p:cTn>
                                        <p:tgtEl>
                                          <p:spTgt spid="58376">
                                            <p:txEl>
                                              <p:pRg st="0" end="0"/>
                                            </p:txEl>
                                          </p:spTgt>
                                        </p:tgtEl>
                                        <p:attrNameLst>
                                          <p:attrName>style.visibility</p:attrName>
                                        </p:attrNameLst>
                                      </p:cBhvr>
                                      <p:to>
                                        <p:strVal val="visible"/>
                                      </p:to>
                                    </p:set>
                                    <p:anim calcmode="lin" valueType="num">
                                      <p:cBhvr>
                                        <p:cTn id="78" dur="500" fill="hold"/>
                                        <p:tgtEl>
                                          <p:spTgt spid="58376">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5837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32" presetClass="emph" presetSubtype="0" fill="hold" nodeType="clickEffect">
                                  <p:stCondLst>
                                    <p:cond delay="0"/>
                                  </p:stCondLst>
                                  <p:childTnLst>
                                    <p:animClr clrSpc="rgb" dir="cw">
                                      <p:cBhvr override="childStyle">
                                        <p:cTn id="83" dur="100" fill="hold"/>
                                        <p:tgtEl>
                                          <p:spTgt spid="14">
                                            <p:txEl>
                                              <p:pRg st="0" end="0"/>
                                            </p:txEl>
                                          </p:spTgt>
                                        </p:tgtEl>
                                        <p:attrNameLst>
                                          <p:attrName>style.color</p:attrName>
                                        </p:attrNameLst>
                                      </p:cBhvr>
                                      <p:to>
                                        <a:srgbClr val="CC0000"/>
                                      </p:to>
                                    </p:animClr>
                                    <p:animClr clrSpc="rgb" dir="cw">
                                      <p:cBhvr>
                                        <p:cTn id="84" dur="100" fill="hold"/>
                                        <p:tgtEl>
                                          <p:spTgt spid="14">
                                            <p:txEl>
                                              <p:pRg st="0" end="0"/>
                                            </p:txEl>
                                          </p:spTgt>
                                        </p:tgtEl>
                                        <p:attrNameLst>
                                          <p:attrName>fillcolor</p:attrName>
                                        </p:attrNameLst>
                                      </p:cBhvr>
                                      <p:to>
                                        <a:srgbClr val="CC0000"/>
                                      </p:to>
                                    </p:animClr>
                                    <p:set>
                                      <p:cBhvr>
                                        <p:cTn id="85" dur="100" fill="hold"/>
                                        <p:tgtEl>
                                          <p:spTgt spid="14">
                                            <p:txEl>
                                              <p:pRg st="0" end="0"/>
                                            </p:txEl>
                                          </p:spTgt>
                                        </p:tgtEl>
                                        <p:attrNameLst>
                                          <p:attrName>fill.type</p:attrName>
                                        </p:attrNameLst>
                                      </p:cBhvr>
                                      <p:to>
                                        <p:strVal val="solid"/>
                                      </p:to>
                                    </p:set>
                                    <p:set>
                                      <p:cBhvr>
                                        <p:cTn id="86" dur="100" fill="hold"/>
                                        <p:tgtEl>
                                          <p:spTgt spid="14">
                                            <p:txEl>
                                              <p:pRg st="0" end="0"/>
                                            </p:txEl>
                                          </p:spTgt>
                                        </p:tgtEl>
                                        <p:attrNameLst>
                                          <p:attrName>fill.on</p:attrName>
                                        </p:attrNameLst>
                                      </p:cBhvr>
                                      <p:to>
                                        <p:strVal val="true"/>
                                      </p:to>
                                    </p:set>
                                    <p:animRot by="120000">
                                      <p:cBhvr>
                                        <p:cTn id="87" dur="100" fill="hold">
                                          <p:stCondLst>
                                            <p:cond delay="0"/>
                                          </p:stCondLst>
                                        </p:cTn>
                                        <p:tgtEl>
                                          <p:spTgt spid="14">
                                            <p:txEl>
                                              <p:pRg st="0" end="0"/>
                                            </p:txEl>
                                          </p:spTgt>
                                        </p:tgtEl>
                                        <p:attrNameLst>
                                          <p:attrName>r</p:attrName>
                                        </p:attrNameLst>
                                      </p:cBhvr>
                                    </p:animRot>
                                    <p:animRot by="-240000">
                                      <p:cBhvr>
                                        <p:cTn id="88" dur="200" fill="hold">
                                          <p:stCondLst>
                                            <p:cond delay="200"/>
                                          </p:stCondLst>
                                        </p:cTn>
                                        <p:tgtEl>
                                          <p:spTgt spid="14">
                                            <p:txEl>
                                              <p:pRg st="0" end="0"/>
                                            </p:txEl>
                                          </p:spTgt>
                                        </p:tgtEl>
                                        <p:attrNameLst>
                                          <p:attrName>r</p:attrName>
                                        </p:attrNameLst>
                                      </p:cBhvr>
                                    </p:animRot>
                                    <p:animRot by="240000">
                                      <p:cBhvr>
                                        <p:cTn id="89" dur="200" fill="hold">
                                          <p:stCondLst>
                                            <p:cond delay="400"/>
                                          </p:stCondLst>
                                        </p:cTn>
                                        <p:tgtEl>
                                          <p:spTgt spid="14">
                                            <p:txEl>
                                              <p:pRg st="0" end="0"/>
                                            </p:txEl>
                                          </p:spTgt>
                                        </p:tgtEl>
                                        <p:attrNameLst>
                                          <p:attrName>r</p:attrName>
                                        </p:attrNameLst>
                                      </p:cBhvr>
                                    </p:animRot>
                                    <p:animRot by="-240000">
                                      <p:cBhvr>
                                        <p:cTn id="90" dur="200" fill="hold">
                                          <p:stCondLst>
                                            <p:cond delay="600"/>
                                          </p:stCondLst>
                                        </p:cTn>
                                        <p:tgtEl>
                                          <p:spTgt spid="14">
                                            <p:txEl>
                                              <p:pRg st="0" end="0"/>
                                            </p:txEl>
                                          </p:spTgt>
                                        </p:tgtEl>
                                        <p:attrNameLst>
                                          <p:attrName>r</p:attrName>
                                        </p:attrNameLst>
                                      </p:cBhvr>
                                    </p:animRot>
                                    <p:animRot by="120000">
                                      <p:cBhvr>
                                        <p:cTn id="91" dur="200" fill="hold">
                                          <p:stCondLst>
                                            <p:cond delay="800"/>
                                          </p:stCondLst>
                                        </p:cTn>
                                        <p:tgtEl>
                                          <p:spTgt spid="14">
                                            <p:txEl>
                                              <p:pRg st="0" end="0"/>
                                            </p:txEl>
                                          </p:spTgt>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7" presetClass="entr" presetSubtype="10"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ppt_w</p:attrName>
                                        </p:attrNameLst>
                                      </p:cBhvr>
                                      <p:tavLst>
                                        <p:tav tm="0">
                                          <p:val>
                                            <p:fltVal val="0"/>
                                          </p:val>
                                        </p:tav>
                                        <p:tav tm="100000">
                                          <p:val>
                                            <p:strVal val="#ppt_w"/>
                                          </p:val>
                                        </p:tav>
                                      </p:tavLst>
                                    </p:anim>
                                    <p:anim calcmode="lin" valueType="num">
                                      <p:cBhvr>
                                        <p:cTn id="97"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7" presetClass="entr" presetSubtype="1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500" fill="hold"/>
                                        <p:tgtEl>
                                          <p:spTgt spid="16"/>
                                        </p:tgtEl>
                                        <p:attrNameLst>
                                          <p:attrName>ppt_w</p:attrName>
                                        </p:attrNameLst>
                                      </p:cBhvr>
                                      <p:tavLst>
                                        <p:tav tm="0">
                                          <p:val>
                                            <p:fltVal val="0"/>
                                          </p:val>
                                        </p:tav>
                                        <p:tav tm="100000">
                                          <p:val>
                                            <p:strVal val="#ppt_w"/>
                                          </p:val>
                                        </p:tav>
                                      </p:tavLst>
                                    </p:anim>
                                    <p:anim calcmode="lin" valueType="num">
                                      <p:cBhvr>
                                        <p:cTn id="103"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17" presetClass="entr" presetSubtype="10"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17" presetClass="entr" presetSubtype="10" fill="hold" grpId="0" nodeType="clickEffect">
                                  <p:stCondLst>
                                    <p:cond delay="0"/>
                                  </p:stCondLst>
                                  <p:childTnLst>
                                    <p:set>
                                      <p:cBhvr>
                                        <p:cTn id="113" dur="1" fill="hold">
                                          <p:stCondLst>
                                            <p:cond delay="0"/>
                                          </p:stCondLst>
                                        </p:cTn>
                                        <p:tgtEl>
                                          <p:spTgt spid="18">
                                            <p:txEl>
                                              <p:pRg st="0" end="0"/>
                                            </p:txEl>
                                          </p:spTgt>
                                        </p:tgtEl>
                                        <p:attrNameLst>
                                          <p:attrName>style.visibility</p:attrName>
                                        </p:attrNameLst>
                                      </p:cBhvr>
                                      <p:to>
                                        <p:strVal val="visible"/>
                                      </p:to>
                                    </p:set>
                                    <p:anim calcmode="lin" valueType="num">
                                      <p:cBhvr>
                                        <p:cTn id="1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15" dur="5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7" presetClass="entr" presetSubtype="10" fill="hold" grpId="0" nodeType="click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p:cTn id="120" dur="500" fill="hold"/>
                                        <p:tgtEl>
                                          <p:spTgt spid="19"/>
                                        </p:tgtEl>
                                        <p:attrNameLst>
                                          <p:attrName>ppt_w</p:attrName>
                                        </p:attrNameLst>
                                      </p:cBhvr>
                                      <p:tavLst>
                                        <p:tav tm="0">
                                          <p:val>
                                            <p:fltVal val="0"/>
                                          </p:val>
                                        </p:tav>
                                        <p:tav tm="100000">
                                          <p:val>
                                            <p:strVal val="#ppt_w"/>
                                          </p:val>
                                        </p:tav>
                                      </p:tavLst>
                                    </p:anim>
                                    <p:anim calcmode="lin" valueType="num">
                                      <p:cBhvr>
                                        <p:cTn id="121"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32" presetClass="emph" presetSubtype="0" fill="hold" nodeType="clickEffect">
                                  <p:stCondLst>
                                    <p:cond delay="0"/>
                                  </p:stCondLst>
                                  <p:childTnLst>
                                    <p:animClr clrSpc="rgb" dir="cw">
                                      <p:cBhvr override="childStyle">
                                        <p:cTn id="125" dur="100" fill="hold"/>
                                        <p:tgtEl>
                                          <p:spTgt spid="18">
                                            <p:txEl>
                                              <p:pRg st="0" end="0"/>
                                            </p:txEl>
                                          </p:spTgt>
                                        </p:tgtEl>
                                        <p:attrNameLst>
                                          <p:attrName>style.color</p:attrName>
                                        </p:attrNameLst>
                                      </p:cBhvr>
                                      <p:to>
                                        <a:srgbClr val="CC0000"/>
                                      </p:to>
                                    </p:animClr>
                                    <p:animClr clrSpc="rgb" dir="cw">
                                      <p:cBhvr>
                                        <p:cTn id="126" dur="100" fill="hold"/>
                                        <p:tgtEl>
                                          <p:spTgt spid="18">
                                            <p:txEl>
                                              <p:pRg st="0" end="0"/>
                                            </p:txEl>
                                          </p:spTgt>
                                        </p:tgtEl>
                                        <p:attrNameLst>
                                          <p:attrName>fillcolor</p:attrName>
                                        </p:attrNameLst>
                                      </p:cBhvr>
                                      <p:to>
                                        <a:srgbClr val="CC0000"/>
                                      </p:to>
                                    </p:animClr>
                                    <p:set>
                                      <p:cBhvr>
                                        <p:cTn id="127" dur="100" fill="hold"/>
                                        <p:tgtEl>
                                          <p:spTgt spid="18">
                                            <p:txEl>
                                              <p:pRg st="0" end="0"/>
                                            </p:txEl>
                                          </p:spTgt>
                                        </p:tgtEl>
                                        <p:attrNameLst>
                                          <p:attrName>fill.type</p:attrName>
                                        </p:attrNameLst>
                                      </p:cBhvr>
                                      <p:to>
                                        <p:strVal val="solid"/>
                                      </p:to>
                                    </p:set>
                                    <p:set>
                                      <p:cBhvr>
                                        <p:cTn id="128" dur="100" fill="hold"/>
                                        <p:tgtEl>
                                          <p:spTgt spid="18">
                                            <p:txEl>
                                              <p:pRg st="0" end="0"/>
                                            </p:txEl>
                                          </p:spTgt>
                                        </p:tgtEl>
                                        <p:attrNameLst>
                                          <p:attrName>fill.on</p:attrName>
                                        </p:attrNameLst>
                                      </p:cBhvr>
                                      <p:to>
                                        <p:strVal val="true"/>
                                      </p:to>
                                    </p:set>
                                    <p:animRot by="120000">
                                      <p:cBhvr>
                                        <p:cTn id="129" dur="100" fill="hold">
                                          <p:stCondLst>
                                            <p:cond delay="0"/>
                                          </p:stCondLst>
                                        </p:cTn>
                                        <p:tgtEl>
                                          <p:spTgt spid="18">
                                            <p:txEl>
                                              <p:pRg st="0" end="0"/>
                                            </p:txEl>
                                          </p:spTgt>
                                        </p:tgtEl>
                                        <p:attrNameLst>
                                          <p:attrName>r</p:attrName>
                                        </p:attrNameLst>
                                      </p:cBhvr>
                                    </p:animRot>
                                    <p:animRot by="-240000">
                                      <p:cBhvr>
                                        <p:cTn id="130" dur="200" fill="hold">
                                          <p:stCondLst>
                                            <p:cond delay="200"/>
                                          </p:stCondLst>
                                        </p:cTn>
                                        <p:tgtEl>
                                          <p:spTgt spid="18">
                                            <p:txEl>
                                              <p:pRg st="0" end="0"/>
                                            </p:txEl>
                                          </p:spTgt>
                                        </p:tgtEl>
                                        <p:attrNameLst>
                                          <p:attrName>r</p:attrName>
                                        </p:attrNameLst>
                                      </p:cBhvr>
                                    </p:animRot>
                                    <p:animRot by="240000">
                                      <p:cBhvr>
                                        <p:cTn id="131" dur="200" fill="hold">
                                          <p:stCondLst>
                                            <p:cond delay="400"/>
                                          </p:stCondLst>
                                        </p:cTn>
                                        <p:tgtEl>
                                          <p:spTgt spid="18">
                                            <p:txEl>
                                              <p:pRg st="0" end="0"/>
                                            </p:txEl>
                                          </p:spTgt>
                                        </p:tgtEl>
                                        <p:attrNameLst>
                                          <p:attrName>r</p:attrName>
                                        </p:attrNameLst>
                                      </p:cBhvr>
                                    </p:animRot>
                                    <p:animRot by="-240000">
                                      <p:cBhvr>
                                        <p:cTn id="132" dur="200" fill="hold">
                                          <p:stCondLst>
                                            <p:cond delay="600"/>
                                          </p:stCondLst>
                                        </p:cTn>
                                        <p:tgtEl>
                                          <p:spTgt spid="18">
                                            <p:txEl>
                                              <p:pRg st="0" end="0"/>
                                            </p:txEl>
                                          </p:spTgt>
                                        </p:tgtEl>
                                        <p:attrNameLst>
                                          <p:attrName>r</p:attrName>
                                        </p:attrNameLst>
                                      </p:cBhvr>
                                    </p:animRot>
                                    <p:animRot by="120000">
                                      <p:cBhvr>
                                        <p:cTn id="133" dur="200" fill="hold">
                                          <p:stCondLst>
                                            <p:cond delay="800"/>
                                          </p:stCondLst>
                                        </p:cTn>
                                        <p:tgtEl>
                                          <p:spTgt spid="1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5" grpId="0"/>
      <p:bldP spid="9" grpId="0"/>
      <p:bldP spid="10" grpId="0"/>
      <p:bldP spid="11" grpId="0"/>
      <p:bldP spid="12" grpId="0"/>
      <p:bldP spid="13" grpId="0"/>
      <p:bldP spid="14" grpId="0" build="allAtOnce"/>
      <p:bldP spid="15" grpId="0"/>
      <p:bldP spid="16" grpId="0"/>
      <p:bldP spid="17" grpId="0"/>
      <p:bldP spid="18" grpId="0" build="allAtOnce"/>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04800" y="152400"/>
            <a:ext cx="8534400" cy="609600"/>
          </a:xfrm>
          <a:gradFill rotWithShape="1">
            <a:gsLst>
              <a:gs pos="0">
                <a:srgbClr val="CC0000"/>
              </a:gs>
              <a:gs pos="50000">
                <a:schemeClr val="bg1"/>
              </a:gs>
              <a:gs pos="100000">
                <a:srgbClr val="CC0000"/>
              </a:gs>
            </a:gsLst>
            <a:lin ang="5400000" scaled="1"/>
          </a:gradFill>
        </p:spPr>
        <p:txBody>
          <a:bodyPr/>
          <a:lstStyle/>
          <a:p>
            <a:pPr eaLnBrk="1" hangingPunct="1">
              <a:defRPr/>
            </a:pPr>
            <a:r>
              <a:rPr lang="en-US" sz="3200" b="1" i="1" dirty="0" smtClean="0"/>
              <a:t>Babesia </a:t>
            </a:r>
            <a:r>
              <a:rPr lang="en-US" sz="3200" b="1" dirty="0" smtClean="0"/>
              <a:t>species</a:t>
            </a:r>
            <a:endParaRPr lang="en-US" sz="3200" b="1" i="1" dirty="0" smtClean="0"/>
          </a:p>
        </p:txBody>
      </p:sp>
      <p:sp>
        <p:nvSpPr>
          <p:cNvPr id="45059" name="Rectangle 5"/>
          <p:cNvSpPr>
            <a:spLocks noGrp="1" noChangeArrowheads="1"/>
          </p:cNvSpPr>
          <p:nvPr>
            <p:ph type="body" sz="half" idx="1"/>
          </p:nvPr>
        </p:nvSpPr>
        <p:spPr>
          <a:xfrm>
            <a:off x="0" y="3810000"/>
            <a:ext cx="9144000" cy="914400"/>
          </a:xfrm>
        </p:spPr>
        <p:txBody>
          <a:bodyPr/>
          <a:lstStyle/>
          <a:p>
            <a:pPr eaLnBrk="1" hangingPunct="1">
              <a:lnSpc>
                <a:spcPct val="90000"/>
              </a:lnSpc>
              <a:buFont typeface="Wingdings" pitchFamily="2" charset="2"/>
              <a:buNone/>
            </a:pPr>
            <a:endParaRPr lang="en-US" sz="1200" smtClean="0"/>
          </a:p>
          <a:p>
            <a:pPr eaLnBrk="1" hangingPunct="1">
              <a:lnSpc>
                <a:spcPct val="90000"/>
              </a:lnSpc>
              <a:buFontTx/>
              <a:buNone/>
            </a:pPr>
            <a:endParaRPr lang="en-US" sz="2400" smtClean="0">
              <a:solidFill>
                <a:schemeClr val="accent2"/>
              </a:solidFill>
            </a:endParaRPr>
          </a:p>
        </p:txBody>
      </p:sp>
      <p:pic>
        <p:nvPicPr>
          <p:cNvPr id="2071" name="Picture 23" descr="cattle tick"/>
          <p:cNvPicPr>
            <a:picLocks noGrp="1" noChangeAspect="1" noChangeArrowheads="1"/>
          </p:cNvPicPr>
          <p:nvPr>
            <p:ph sz="quarter" idx="3"/>
          </p:nvPr>
        </p:nvPicPr>
        <p:blipFill>
          <a:blip r:embed="rId2" cstate="print">
            <a:lum contrast="6000"/>
          </a:blip>
          <a:srcRect/>
          <a:stretch>
            <a:fillRect/>
          </a:stretch>
        </p:blipFill>
        <p:spPr>
          <a:xfrm>
            <a:off x="457200" y="3962400"/>
            <a:ext cx="771525" cy="685800"/>
          </a:xfrm>
          <a:noFill/>
        </p:spPr>
      </p:pic>
      <p:pic>
        <p:nvPicPr>
          <p:cNvPr id="2072" name="Picture 24" descr="texas cattle"/>
          <p:cNvPicPr>
            <a:picLocks noChangeAspect="1" noChangeArrowheads="1"/>
          </p:cNvPicPr>
          <p:nvPr/>
        </p:nvPicPr>
        <p:blipFill>
          <a:blip r:embed="rId3" cstate="print">
            <a:lum bright="-6000" contrast="12000"/>
          </a:blip>
          <a:srcRect/>
          <a:stretch>
            <a:fillRect/>
          </a:stretch>
        </p:blipFill>
        <p:spPr bwMode="auto">
          <a:xfrm>
            <a:off x="1676400" y="3352800"/>
            <a:ext cx="7248525" cy="3143250"/>
          </a:xfrm>
          <a:prstGeom prst="rect">
            <a:avLst/>
          </a:prstGeom>
          <a:noFill/>
          <a:ln w="9525">
            <a:noFill/>
            <a:miter lim="800000"/>
            <a:headEnd/>
            <a:tailEnd/>
          </a:ln>
        </p:spPr>
      </p:pic>
      <p:sp>
        <p:nvSpPr>
          <p:cNvPr id="2074" name="Text Box 26"/>
          <p:cNvSpPr txBox="1">
            <a:spLocks noChangeArrowheads="1"/>
          </p:cNvSpPr>
          <p:nvPr/>
        </p:nvSpPr>
        <p:spPr bwMode="auto">
          <a:xfrm>
            <a:off x="152400" y="4648200"/>
            <a:ext cx="1447800" cy="822325"/>
          </a:xfrm>
          <a:prstGeom prst="rect">
            <a:avLst/>
          </a:prstGeom>
          <a:noFill/>
          <a:ln w="9525">
            <a:noFill/>
            <a:miter lim="800000"/>
            <a:headEnd/>
            <a:tailEnd/>
          </a:ln>
        </p:spPr>
        <p:txBody>
          <a:bodyPr>
            <a:spAutoFit/>
          </a:bodyPr>
          <a:lstStyle/>
          <a:p>
            <a:pPr algn="ctr">
              <a:spcBef>
                <a:spcPct val="50000"/>
              </a:spcBef>
            </a:pPr>
            <a:r>
              <a:rPr lang="en-US" sz="2400"/>
              <a:t>Hard tick </a:t>
            </a:r>
            <a:r>
              <a:rPr lang="ar-EG" sz="2400"/>
              <a:t>القراد</a:t>
            </a:r>
            <a:endParaRPr lang="en-US" sz="2400"/>
          </a:p>
        </p:txBody>
      </p:sp>
      <p:sp>
        <p:nvSpPr>
          <p:cNvPr id="7" name="TextBox 6"/>
          <p:cNvSpPr txBox="1">
            <a:spLocks noChangeArrowheads="1"/>
          </p:cNvSpPr>
          <p:nvPr/>
        </p:nvSpPr>
        <p:spPr bwMode="auto">
          <a:xfrm>
            <a:off x="152400" y="762000"/>
            <a:ext cx="3657600" cy="523875"/>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Causes:</a:t>
            </a:r>
            <a:r>
              <a:rPr lang="en-US" sz="2800" dirty="0"/>
              <a:t> Babesiosis</a:t>
            </a:r>
          </a:p>
        </p:txBody>
      </p:sp>
      <p:sp>
        <p:nvSpPr>
          <p:cNvPr id="8" name="TextBox 7"/>
          <p:cNvSpPr txBox="1">
            <a:spLocks noChangeArrowheads="1"/>
          </p:cNvSpPr>
          <p:nvPr/>
        </p:nvSpPr>
        <p:spPr bwMode="auto">
          <a:xfrm>
            <a:off x="152400" y="1219200"/>
            <a:ext cx="8763000" cy="954088"/>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Geographical Distribution:</a:t>
            </a:r>
            <a:r>
              <a:rPr lang="en-US" sz="2800" b="1" dirty="0">
                <a:effectLst>
                  <a:outerShdw blurRad="38100" dist="38100" dir="2700000" algn="tl">
                    <a:srgbClr val="000000">
                      <a:alpha val="43137"/>
                    </a:srgbClr>
                  </a:outerShdw>
                </a:effectLst>
              </a:rPr>
              <a:t> </a:t>
            </a:r>
            <a:r>
              <a:rPr lang="en-US" sz="2800" dirty="0"/>
              <a:t>North and South America and Europe.</a:t>
            </a:r>
          </a:p>
        </p:txBody>
      </p:sp>
      <p:sp>
        <p:nvSpPr>
          <p:cNvPr id="9" name="TextBox 8"/>
          <p:cNvSpPr txBox="1">
            <a:spLocks noChangeArrowheads="1"/>
          </p:cNvSpPr>
          <p:nvPr/>
        </p:nvSpPr>
        <p:spPr bwMode="auto">
          <a:xfrm>
            <a:off x="304800" y="2057400"/>
            <a:ext cx="8458200" cy="954088"/>
          </a:xfrm>
          <a:prstGeom prst="rect">
            <a:avLst/>
          </a:prstGeom>
          <a:noFill/>
          <a:ln w="9525">
            <a:noFill/>
            <a:miter lim="800000"/>
            <a:headEnd/>
            <a:tailEnd/>
          </a:ln>
        </p:spPr>
        <p:txBody>
          <a:bodyPr>
            <a:spAutoFit/>
          </a:bodyPr>
          <a:lstStyle/>
          <a:p>
            <a:pPr algn="ctr"/>
            <a:r>
              <a:rPr lang="en-US" sz="2800" i="1" dirty="0">
                <a:solidFill>
                  <a:srgbClr val="CC0000"/>
                </a:solidFill>
              </a:rPr>
              <a:t>Babesia </a:t>
            </a:r>
            <a:r>
              <a:rPr lang="en-US" sz="2800" dirty="0">
                <a:solidFill>
                  <a:srgbClr val="CC0000"/>
                </a:solidFill>
              </a:rPr>
              <a:t>is an animal parasite that causes               </a:t>
            </a:r>
            <a:endParaRPr lang="en-US" sz="2800" dirty="0" smtClean="0">
              <a:solidFill>
                <a:srgbClr val="CC0000"/>
              </a:solidFill>
            </a:endParaRPr>
          </a:p>
          <a:p>
            <a:pPr algn="ctr"/>
            <a:r>
              <a:rPr lang="en-US" sz="2800" dirty="0" smtClean="0">
                <a:solidFill>
                  <a:srgbClr val="CC0000"/>
                </a:solidFill>
              </a:rPr>
              <a:t>Texas </a:t>
            </a:r>
            <a:r>
              <a:rPr lang="en-US" sz="2800" dirty="0">
                <a:solidFill>
                  <a:srgbClr val="CC0000"/>
                </a:solidFill>
              </a:rPr>
              <a:t>cattle fever. </a:t>
            </a:r>
          </a:p>
        </p:txBody>
      </p:sp>
      <p:sp>
        <p:nvSpPr>
          <p:cNvPr id="10" name="TextBox 9"/>
          <p:cNvSpPr txBox="1">
            <a:spLocks noChangeArrowheads="1"/>
          </p:cNvSpPr>
          <p:nvPr/>
        </p:nvSpPr>
        <p:spPr bwMode="auto">
          <a:xfrm>
            <a:off x="1066800" y="2819400"/>
            <a:ext cx="6858000" cy="523875"/>
          </a:xfrm>
          <a:prstGeom prst="rect">
            <a:avLst/>
          </a:prstGeom>
          <a:noFill/>
          <a:ln w="9525">
            <a:noFill/>
            <a:miter lim="800000"/>
            <a:headEnd/>
            <a:tailEnd/>
          </a:ln>
        </p:spPr>
        <p:txBody>
          <a:bodyPr>
            <a:spAutoFit/>
          </a:bodyPr>
          <a:lstStyle/>
          <a:p>
            <a:pPr algn="ctr"/>
            <a:r>
              <a:rPr lang="en-US" sz="2800" dirty="0">
                <a:solidFill>
                  <a:srgbClr val="CC0000"/>
                </a:solidFill>
              </a:rPr>
              <a:t>It affects humans in contact with animals.</a:t>
            </a:r>
            <a:r>
              <a:rPr lang="en-US" sz="2800" dirty="0">
                <a:solidFill>
                  <a:srgbClr val="006600"/>
                </a:solidFill>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heckerboard(across)">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2072"/>
                                        </p:tgtEl>
                                        <p:attrNameLst>
                                          <p:attrName>style.visibility</p:attrName>
                                        </p:attrNameLst>
                                      </p:cBhvr>
                                      <p:to>
                                        <p:strVal val="visible"/>
                                      </p:to>
                                    </p:set>
                                    <p:anim calcmode="lin" valueType="num">
                                      <p:cBhvr additive="base">
                                        <p:cTn id="29" dur="500" fill="hold"/>
                                        <p:tgtEl>
                                          <p:spTgt spid="2072"/>
                                        </p:tgtEl>
                                        <p:attrNameLst>
                                          <p:attrName>ppt_x</p:attrName>
                                        </p:attrNameLst>
                                      </p:cBhvr>
                                      <p:tavLst>
                                        <p:tav tm="0">
                                          <p:val>
                                            <p:strVal val="#ppt_x"/>
                                          </p:val>
                                        </p:tav>
                                        <p:tav tm="100000">
                                          <p:val>
                                            <p:strVal val="#ppt_x"/>
                                          </p:val>
                                        </p:tav>
                                      </p:tavLst>
                                    </p:anim>
                                    <p:anim calcmode="lin" valueType="num">
                                      <p:cBhvr additive="base">
                                        <p:cTn id="30" dur="500" fill="hold"/>
                                        <p:tgtEl>
                                          <p:spTgt spid="207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71"/>
                                        </p:tgtEl>
                                        <p:attrNameLst>
                                          <p:attrName>style.visibility</p:attrName>
                                        </p:attrNameLst>
                                      </p:cBhvr>
                                      <p:to>
                                        <p:strVal val="visible"/>
                                      </p:to>
                                    </p:set>
                                    <p:anim calcmode="lin" valueType="num">
                                      <p:cBhvr additive="base">
                                        <p:cTn id="41" dur="500" fill="hold"/>
                                        <p:tgtEl>
                                          <p:spTgt spid="2071"/>
                                        </p:tgtEl>
                                        <p:attrNameLst>
                                          <p:attrName>ppt_x</p:attrName>
                                        </p:attrNameLst>
                                      </p:cBhvr>
                                      <p:tavLst>
                                        <p:tav tm="0">
                                          <p:val>
                                            <p:strVal val="#ppt_x"/>
                                          </p:val>
                                        </p:tav>
                                        <p:tav tm="100000">
                                          <p:val>
                                            <p:strVal val="#ppt_x"/>
                                          </p:val>
                                        </p:tav>
                                      </p:tavLst>
                                    </p:anim>
                                    <p:anim calcmode="lin" valueType="num">
                                      <p:cBhvr additive="base">
                                        <p:cTn id="42" dur="500" fill="hold"/>
                                        <p:tgtEl>
                                          <p:spTgt spid="2071"/>
                                        </p:tgtEl>
                                        <p:attrNameLst>
                                          <p:attrName>ppt_y</p:attrName>
                                        </p:attrNameLst>
                                      </p:cBhvr>
                                      <p:tavLst>
                                        <p:tav tm="0">
                                          <p:val>
                                            <p:strVal val="1+#ppt_h/2"/>
                                          </p:val>
                                        </p:tav>
                                        <p:tav tm="100000">
                                          <p:val>
                                            <p:strVal val="#ppt_y"/>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2074"/>
                                        </p:tgtEl>
                                        <p:attrNameLst>
                                          <p:attrName>style.visibility</p:attrName>
                                        </p:attrNameLst>
                                      </p:cBhvr>
                                      <p:to>
                                        <p:strVal val="visible"/>
                                      </p:to>
                                    </p:set>
                                    <p:anim calcmode="lin" valueType="num">
                                      <p:cBhvr>
                                        <p:cTn id="45" dur="500" fill="hold"/>
                                        <p:tgtEl>
                                          <p:spTgt spid="2074"/>
                                        </p:tgtEl>
                                        <p:attrNameLst>
                                          <p:attrName>ppt_w</p:attrName>
                                        </p:attrNameLst>
                                      </p:cBhvr>
                                      <p:tavLst>
                                        <p:tav tm="0">
                                          <p:val>
                                            <p:fltVal val="0"/>
                                          </p:val>
                                        </p:tav>
                                        <p:tav tm="100000">
                                          <p:val>
                                            <p:strVal val="#ppt_w"/>
                                          </p:val>
                                        </p:tav>
                                      </p:tavLst>
                                    </p:anim>
                                    <p:anim calcmode="lin" valueType="num">
                                      <p:cBhvr>
                                        <p:cTn id="46" dur="500" fill="hold"/>
                                        <p:tgtEl>
                                          <p:spTgt spid="2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74"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228600"/>
            <a:ext cx="8642350" cy="679450"/>
          </a:xfrm>
          <a:gradFill rotWithShape="1">
            <a:gsLst>
              <a:gs pos="0">
                <a:srgbClr val="CC0000"/>
              </a:gs>
              <a:gs pos="50000">
                <a:schemeClr val="bg1"/>
              </a:gs>
              <a:gs pos="100000">
                <a:srgbClr val="CC0000"/>
              </a:gs>
            </a:gsLst>
            <a:lin ang="5400000" scaled="1"/>
          </a:gradFill>
        </p:spPr>
        <p:txBody>
          <a:bodyPr/>
          <a:lstStyle/>
          <a:p>
            <a:pPr rtl="0" eaLnBrk="1" hangingPunct="1">
              <a:defRPr/>
            </a:pPr>
            <a:r>
              <a:rPr lang="en-US" sz="3200" dirty="0" smtClean="0">
                <a:effectLst>
                  <a:outerShdw blurRad="38100" dist="38100" dir="2700000" algn="tl">
                    <a:srgbClr val="000000">
                      <a:alpha val="43137"/>
                    </a:srgbClr>
                  </a:outerShdw>
                </a:effectLst>
              </a:rPr>
              <a:t>Mode of Infection</a:t>
            </a:r>
          </a:p>
        </p:txBody>
      </p:sp>
      <p:sp>
        <p:nvSpPr>
          <p:cNvPr id="6148" name="Rectangle 4"/>
          <p:cNvSpPr>
            <a:spLocks noGrp="1" noChangeArrowheads="1"/>
          </p:cNvSpPr>
          <p:nvPr>
            <p:ph type="body" sz="half" idx="1"/>
          </p:nvPr>
        </p:nvSpPr>
        <p:spPr>
          <a:xfrm>
            <a:off x="1447800" y="990600"/>
            <a:ext cx="5867400" cy="1066800"/>
          </a:xfrm>
        </p:spPr>
        <p:txBody>
          <a:bodyPr/>
          <a:lstStyle/>
          <a:p>
            <a:pPr algn="ctr" rtl="0" eaLnBrk="1" hangingPunct="1"/>
            <a:r>
              <a:rPr lang="en-US" sz="2800" smtClean="0"/>
              <a:t>Through the bite of hard ticks.</a:t>
            </a:r>
          </a:p>
          <a:p>
            <a:pPr algn="ctr" rtl="0" eaLnBrk="1" hangingPunct="1"/>
            <a:r>
              <a:rPr lang="en-US" sz="2800" smtClean="0"/>
              <a:t>Through blood transfusion.</a:t>
            </a:r>
          </a:p>
        </p:txBody>
      </p:sp>
      <p:pic>
        <p:nvPicPr>
          <p:cNvPr id="6151" name="Picture 7" descr="tick suck"/>
          <p:cNvPicPr>
            <a:picLocks noGrp="1" noChangeAspect="1" noChangeArrowheads="1"/>
          </p:cNvPicPr>
          <p:nvPr>
            <p:ph sz="quarter" idx="2"/>
          </p:nvPr>
        </p:nvPicPr>
        <p:blipFill>
          <a:blip r:embed="rId2" cstate="print"/>
          <a:srcRect/>
          <a:stretch>
            <a:fillRect/>
          </a:stretch>
        </p:blipFill>
        <p:spPr>
          <a:xfrm>
            <a:off x="5105400" y="2057400"/>
            <a:ext cx="2438400" cy="1839913"/>
          </a:xfrm>
        </p:spPr>
      </p:pic>
      <p:pic>
        <p:nvPicPr>
          <p:cNvPr id="6152" name="Picture 8" descr="sporozoite"/>
          <p:cNvPicPr>
            <a:picLocks noGrp="1" noChangeAspect="1" noChangeArrowheads="1"/>
          </p:cNvPicPr>
          <p:nvPr>
            <p:ph sz="quarter" idx="3"/>
          </p:nvPr>
        </p:nvPicPr>
        <p:blipFill>
          <a:blip r:embed="rId3" cstate="print">
            <a:lum bright="-18000" contrast="42000"/>
          </a:blip>
          <a:srcRect/>
          <a:stretch>
            <a:fillRect/>
          </a:stretch>
        </p:blipFill>
        <p:spPr>
          <a:xfrm>
            <a:off x="6019800" y="3962400"/>
            <a:ext cx="609600" cy="188913"/>
          </a:xfrm>
        </p:spPr>
      </p:pic>
      <p:pic>
        <p:nvPicPr>
          <p:cNvPr id="6153" name="Picture 9" descr="sporozoite"/>
          <p:cNvPicPr>
            <a:picLocks noChangeAspect="1" noChangeArrowheads="1"/>
          </p:cNvPicPr>
          <p:nvPr/>
        </p:nvPicPr>
        <p:blipFill>
          <a:blip r:embed="rId4" cstate="print">
            <a:lum bright="-18000" contrast="30000"/>
          </a:blip>
          <a:srcRect/>
          <a:stretch>
            <a:fillRect/>
          </a:stretch>
        </p:blipFill>
        <p:spPr bwMode="auto">
          <a:xfrm>
            <a:off x="5715000" y="4191000"/>
            <a:ext cx="609600" cy="190500"/>
          </a:xfrm>
          <a:prstGeom prst="rect">
            <a:avLst/>
          </a:prstGeom>
          <a:noFill/>
          <a:ln w="9525">
            <a:noFill/>
            <a:miter lim="800000"/>
            <a:headEnd/>
            <a:tailEnd/>
          </a:ln>
        </p:spPr>
      </p:pic>
      <p:pic>
        <p:nvPicPr>
          <p:cNvPr id="6154" name="Picture 10" descr="sporozoite"/>
          <p:cNvPicPr>
            <a:picLocks noChangeAspect="1" noChangeArrowheads="1"/>
          </p:cNvPicPr>
          <p:nvPr/>
        </p:nvPicPr>
        <p:blipFill>
          <a:blip r:embed="rId5" cstate="print">
            <a:lum bright="-18000" contrast="30000"/>
          </a:blip>
          <a:srcRect/>
          <a:stretch>
            <a:fillRect/>
          </a:stretch>
        </p:blipFill>
        <p:spPr bwMode="auto">
          <a:xfrm>
            <a:off x="6400800" y="4191000"/>
            <a:ext cx="609600" cy="190500"/>
          </a:xfrm>
          <a:prstGeom prst="rect">
            <a:avLst/>
          </a:prstGeom>
          <a:noFill/>
          <a:ln w="9525">
            <a:noFill/>
            <a:miter lim="800000"/>
            <a:headEnd/>
            <a:tailEnd/>
          </a:ln>
        </p:spPr>
      </p:pic>
      <p:sp>
        <p:nvSpPr>
          <p:cNvPr id="6155" name="Line 11"/>
          <p:cNvSpPr>
            <a:spLocks noChangeShapeType="1"/>
          </p:cNvSpPr>
          <p:nvPr/>
        </p:nvSpPr>
        <p:spPr bwMode="auto">
          <a:xfrm>
            <a:off x="6324600" y="4343400"/>
            <a:ext cx="0" cy="609600"/>
          </a:xfrm>
          <a:prstGeom prst="line">
            <a:avLst/>
          </a:prstGeom>
          <a:noFill/>
          <a:ln w="38100">
            <a:solidFill>
              <a:schemeClr val="tx1"/>
            </a:solidFill>
            <a:round/>
            <a:headEnd/>
            <a:tailEnd type="triangle" w="med" len="med"/>
          </a:ln>
        </p:spPr>
        <p:txBody>
          <a:bodyPr/>
          <a:lstStyle/>
          <a:p>
            <a:endParaRPr lang="ar-SA"/>
          </a:p>
        </p:txBody>
      </p:sp>
      <p:pic>
        <p:nvPicPr>
          <p:cNvPr id="6156" name="Picture 12" descr="Babesia 1"/>
          <p:cNvPicPr>
            <a:picLocks noChangeAspect="1" noChangeArrowheads="1"/>
          </p:cNvPicPr>
          <p:nvPr/>
        </p:nvPicPr>
        <p:blipFill>
          <a:blip r:embed="rId6" cstate="print">
            <a:lum bright="-54000" contrast="96000"/>
          </a:blip>
          <a:srcRect/>
          <a:stretch>
            <a:fillRect/>
          </a:stretch>
        </p:blipFill>
        <p:spPr bwMode="auto">
          <a:xfrm>
            <a:off x="5867400" y="5105400"/>
            <a:ext cx="981075" cy="990600"/>
          </a:xfrm>
          <a:prstGeom prst="rect">
            <a:avLst/>
          </a:prstGeom>
          <a:noFill/>
          <a:ln w="9525">
            <a:noFill/>
            <a:miter lim="800000"/>
            <a:headEnd/>
            <a:tailEnd/>
          </a:ln>
        </p:spPr>
      </p:pic>
      <p:sp>
        <p:nvSpPr>
          <p:cNvPr id="6157" name="Text Box 13"/>
          <p:cNvSpPr txBox="1">
            <a:spLocks noChangeArrowheads="1"/>
          </p:cNvSpPr>
          <p:nvPr/>
        </p:nvSpPr>
        <p:spPr bwMode="auto">
          <a:xfrm>
            <a:off x="3733800" y="5257800"/>
            <a:ext cx="1295400" cy="457200"/>
          </a:xfrm>
          <a:prstGeom prst="rect">
            <a:avLst/>
          </a:prstGeom>
          <a:noFill/>
          <a:ln w="9525">
            <a:noFill/>
            <a:miter lim="800000"/>
            <a:headEnd/>
            <a:tailEnd/>
          </a:ln>
        </p:spPr>
        <p:txBody>
          <a:bodyPr>
            <a:spAutoFit/>
          </a:bodyPr>
          <a:lstStyle/>
          <a:p>
            <a:pPr algn="r" rtl="0">
              <a:spcBef>
                <a:spcPct val="50000"/>
              </a:spcBef>
            </a:pPr>
            <a:r>
              <a:rPr lang="en-US" sz="2400"/>
              <a:t>budding</a:t>
            </a:r>
          </a:p>
        </p:txBody>
      </p:sp>
      <p:sp>
        <p:nvSpPr>
          <p:cNvPr id="6158" name="Line 14"/>
          <p:cNvSpPr>
            <a:spLocks noChangeShapeType="1"/>
          </p:cNvSpPr>
          <p:nvPr/>
        </p:nvSpPr>
        <p:spPr bwMode="auto">
          <a:xfrm flipH="1">
            <a:off x="3200400" y="5791200"/>
            <a:ext cx="2362200" cy="0"/>
          </a:xfrm>
          <a:prstGeom prst="line">
            <a:avLst/>
          </a:prstGeom>
          <a:noFill/>
          <a:ln w="38100">
            <a:solidFill>
              <a:schemeClr val="tx1"/>
            </a:solidFill>
            <a:round/>
            <a:headEnd/>
            <a:tailEnd type="triangle" w="med" len="med"/>
          </a:ln>
        </p:spPr>
        <p:txBody>
          <a:bodyPr/>
          <a:lstStyle/>
          <a:p>
            <a:endParaRPr lang="ar-SA"/>
          </a:p>
        </p:txBody>
      </p:sp>
      <p:pic>
        <p:nvPicPr>
          <p:cNvPr id="6159" name="Picture 15" descr="Babesia 2"/>
          <p:cNvPicPr>
            <a:picLocks noChangeAspect="1" noChangeArrowheads="1"/>
          </p:cNvPicPr>
          <p:nvPr/>
        </p:nvPicPr>
        <p:blipFill>
          <a:blip r:embed="rId7" cstate="print">
            <a:lum bright="-42000" contrast="66000"/>
          </a:blip>
          <a:srcRect/>
          <a:stretch>
            <a:fillRect/>
          </a:stretch>
        </p:blipFill>
        <p:spPr bwMode="auto">
          <a:xfrm>
            <a:off x="1981200" y="5105400"/>
            <a:ext cx="982663" cy="995363"/>
          </a:xfrm>
          <a:prstGeom prst="rect">
            <a:avLst/>
          </a:prstGeom>
          <a:noFill/>
          <a:ln w="9525">
            <a:noFill/>
            <a:miter lim="800000"/>
            <a:headEnd/>
            <a:tailEnd/>
          </a:ln>
        </p:spPr>
      </p:pic>
      <p:sp>
        <p:nvSpPr>
          <p:cNvPr id="6160" name="Line 16"/>
          <p:cNvSpPr>
            <a:spLocks noChangeShapeType="1"/>
          </p:cNvSpPr>
          <p:nvPr/>
        </p:nvSpPr>
        <p:spPr bwMode="auto">
          <a:xfrm flipV="1">
            <a:off x="2438400" y="4038600"/>
            <a:ext cx="0" cy="914400"/>
          </a:xfrm>
          <a:prstGeom prst="line">
            <a:avLst/>
          </a:prstGeom>
          <a:noFill/>
          <a:ln w="38100">
            <a:solidFill>
              <a:schemeClr val="tx1"/>
            </a:solidFill>
            <a:round/>
            <a:headEnd/>
            <a:tailEnd type="triangle" w="med" len="med"/>
          </a:ln>
        </p:spPr>
        <p:txBody>
          <a:bodyPr/>
          <a:lstStyle/>
          <a:p>
            <a:endParaRPr lang="ar-SA"/>
          </a:p>
        </p:txBody>
      </p:sp>
      <p:pic>
        <p:nvPicPr>
          <p:cNvPr id="6161" name="Picture 17" descr="Babesia 3"/>
          <p:cNvPicPr>
            <a:picLocks noChangeAspect="1" noChangeArrowheads="1"/>
          </p:cNvPicPr>
          <p:nvPr/>
        </p:nvPicPr>
        <p:blipFill>
          <a:blip r:embed="rId8" cstate="print">
            <a:lum bright="-36000" contrast="60000"/>
          </a:blip>
          <a:srcRect/>
          <a:stretch>
            <a:fillRect/>
          </a:stretch>
        </p:blipFill>
        <p:spPr bwMode="auto">
          <a:xfrm>
            <a:off x="1981200" y="2971800"/>
            <a:ext cx="1128713" cy="931863"/>
          </a:xfrm>
          <a:prstGeom prst="rect">
            <a:avLst/>
          </a:prstGeom>
          <a:noFill/>
          <a:ln w="9525">
            <a:noFill/>
            <a:miter lim="800000"/>
            <a:headEnd/>
            <a:tailEnd/>
          </a:ln>
        </p:spPr>
      </p:pic>
      <p:sp>
        <p:nvSpPr>
          <p:cNvPr id="6162" name="Text Box 18"/>
          <p:cNvSpPr txBox="1">
            <a:spLocks noChangeArrowheads="1"/>
          </p:cNvSpPr>
          <p:nvPr/>
        </p:nvSpPr>
        <p:spPr bwMode="auto">
          <a:xfrm>
            <a:off x="304800" y="5410200"/>
            <a:ext cx="1752600" cy="457200"/>
          </a:xfrm>
          <a:prstGeom prst="rect">
            <a:avLst/>
          </a:prstGeom>
          <a:noFill/>
          <a:ln w="9525">
            <a:noFill/>
            <a:miter lim="800000"/>
            <a:headEnd/>
            <a:tailEnd/>
          </a:ln>
        </p:spPr>
        <p:txBody>
          <a:bodyPr>
            <a:spAutoFit/>
          </a:bodyPr>
          <a:lstStyle/>
          <a:p>
            <a:pPr algn="r" rtl="0">
              <a:spcBef>
                <a:spcPct val="50000"/>
              </a:spcBef>
            </a:pPr>
            <a:r>
              <a:rPr lang="en-US" sz="2400"/>
              <a:t>merozoites</a:t>
            </a:r>
          </a:p>
        </p:txBody>
      </p:sp>
      <p:sp>
        <p:nvSpPr>
          <p:cNvPr id="6163" name="Text Box 19"/>
          <p:cNvSpPr txBox="1">
            <a:spLocks noChangeArrowheads="1"/>
          </p:cNvSpPr>
          <p:nvPr/>
        </p:nvSpPr>
        <p:spPr bwMode="auto">
          <a:xfrm>
            <a:off x="6781800" y="3962400"/>
            <a:ext cx="2209800" cy="830263"/>
          </a:xfrm>
          <a:prstGeom prst="rect">
            <a:avLst/>
          </a:prstGeom>
          <a:noFill/>
          <a:ln w="9525">
            <a:noFill/>
            <a:miter lim="800000"/>
            <a:headEnd/>
            <a:tailEnd/>
          </a:ln>
        </p:spPr>
        <p:txBody>
          <a:bodyPr>
            <a:spAutoFit/>
          </a:bodyPr>
          <a:lstStyle/>
          <a:p>
            <a:pPr algn="ctr" rtl="0">
              <a:spcBef>
                <a:spcPct val="50000"/>
              </a:spcBef>
            </a:pPr>
            <a:r>
              <a:rPr lang="en-US" sz="2400">
                <a:solidFill>
                  <a:srgbClr val="006600"/>
                </a:solidFill>
              </a:rPr>
              <a:t>Sporozoites infective stage</a:t>
            </a:r>
          </a:p>
        </p:txBody>
      </p:sp>
      <p:sp>
        <p:nvSpPr>
          <p:cNvPr id="6164" name="Text Box 20"/>
          <p:cNvSpPr txBox="1">
            <a:spLocks noChangeArrowheads="1"/>
          </p:cNvSpPr>
          <p:nvPr/>
        </p:nvSpPr>
        <p:spPr bwMode="auto">
          <a:xfrm>
            <a:off x="7620000" y="2514600"/>
            <a:ext cx="1524000" cy="457200"/>
          </a:xfrm>
          <a:prstGeom prst="rect">
            <a:avLst/>
          </a:prstGeom>
          <a:noFill/>
          <a:ln w="9525">
            <a:noFill/>
            <a:miter lim="800000"/>
            <a:headEnd/>
            <a:tailEnd/>
          </a:ln>
        </p:spPr>
        <p:txBody>
          <a:bodyPr>
            <a:spAutoFit/>
          </a:bodyPr>
          <a:lstStyle/>
          <a:p>
            <a:pPr algn="r" rtl="0">
              <a:spcBef>
                <a:spcPct val="50000"/>
              </a:spcBef>
            </a:pPr>
            <a:r>
              <a:rPr lang="en-US" sz="2400"/>
              <a:t>Hard tick</a:t>
            </a:r>
          </a:p>
        </p:txBody>
      </p:sp>
      <p:sp>
        <p:nvSpPr>
          <p:cNvPr id="6165" name="Line 21"/>
          <p:cNvSpPr>
            <a:spLocks noChangeShapeType="1"/>
          </p:cNvSpPr>
          <p:nvPr/>
        </p:nvSpPr>
        <p:spPr bwMode="auto">
          <a:xfrm>
            <a:off x="3124200" y="3352800"/>
            <a:ext cx="1676400" cy="0"/>
          </a:xfrm>
          <a:prstGeom prst="line">
            <a:avLst/>
          </a:prstGeom>
          <a:noFill/>
          <a:ln w="38100">
            <a:solidFill>
              <a:schemeClr val="tx1"/>
            </a:solidFill>
            <a:round/>
            <a:headEnd/>
            <a:tailEnd type="triangle" w="med" len="med"/>
          </a:ln>
        </p:spPr>
        <p:txBody>
          <a:bodyPr/>
          <a:lstStyle/>
          <a:p>
            <a:endParaRPr lang="ar-SA"/>
          </a:p>
        </p:txBody>
      </p:sp>
      <p:sp>
        <p:nvSpPr>
          <p:cNvPr id="6166" name="Text Box 22"/>
          <p:cNvSpPr txBox="1">
            <a:spLocks noChangeArrowheads="1"/>
          </p:cNvSpPr>
          <p:nvPr/>
        </p:nvSpPr>
        <p:spPr bwMode="auto">
          <a:xfrm>
            <a:off x="6629400" y="5410200"/>
            <a:ext cx="1676400" cy="1200150"/>
          </a:xfrm>
          <a:prstGeom prst="rect">
            <a:avLst/>
          </a:prstGeom>
          <a:noFill/>
          <a:ln w="9525">
            <a:noFill/>
            <a:miter lim="800000"/>
            <a:headEnd/>
            <a:tailEnd/>
          </a:ln>
        </p:spPr>
        <p:txBody>
          <a:bodyPr>
            <a:spAutoFit/>
          </a:bodyPr>
          <a:lstStyle/>
          <a:p>
            <a:pPr algn="ctr" rtl="0">
              <a:spcBef>
                <a:spcPct val="50000"/>
              </a:spcBef>
            </a:pPr>
            <a:r>
              <a:rPr lang="en-US" sz="2400">
                <a:solidFill>
                  <a:srgbClr val="006600"/>
                </a:solidFill>
              </a:rPr>
              <a:t>Rings </a:t>
            </a:r>
            <a:r>
              <a:rPr lang="en-US" sz="2400">
                <a:solidFill>
                  <a:srgbClr val="CC0000"/>
                </a:solidFill>
              </a:rPr>
              <a:t>diagnostic stage</a:t>
            </a:r>
          </a:p>
        </p:txBody>
      </p:sp>
      <p:sp>
        <p:nvSpPr>
          <p:cNvPr id="6167" name="Text Box 23"/>
          <p:cNvSpPr txBox="1">
            <a:spLocks noChangeArrowheads="1"/>
          </p:cNvSpPr>
          <p:nvPr/>
        </p:nvSpPr>
        <p:spPr bwMode="auto">
          <a:xfrm>
            <a:off x="2057400" y="2514600"/>
            <a:ext cx="1676400" cy="457200"/>
          </a:xfrm>
          <a:prstGeom prst="rect">
            <a:avLst/>
          </a:prstGeom>
          <a:noFill/>
          <a:ln w="9525">
            <a:noFill/>
            <a:miter lim="800000"/>
            <a:headEnd/>
            <a:tailEnd/>
          </a:ln>
        </p:spPr>
        <p:txBody>
          <a:bodyPr>
            <a:spAutoFit/>
          </a:bodyPr>
          <a:lstStyle/>
          <a:p>
            <a:pPr algn="r" rtl="0">
              <a:spcBef>
                <a:spcPct val="50000"/>
              </a:spcBef>
            </a:pPr>
            <a:r>
              <a:rPr lang="en-US" sz="2400"/>
              <a:t>Rupture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 calcmode="lin" valueType="num">
                                      <p:cBhvr>
                                        <p:cTn id="12" dur="500" fill="hold"/>
                                        <p:tgtEl>
                                          <p:spTgt spid="614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6151"/>
                                        </p:tgtEl>
                                        <p:attrNameLst>
                                          <p:attrName>style.visibility</p:attrName>
                                        </p:attrNameLst>
                                      </p:cBhvr>
                                      <p:to>
                                        <p:strVal val="visible"/>
                                      </p:to>
                                    </p:set>
                                    <p:animEffect transition="in" filter="fade">
                                      <p:cBhvr>
                                        <p:cTn id="18" dur="1000"/>
                                        <p:tgtEl>
                                          <p:spTgt spid="6151"/>
                                        </p:tgtEl>
                                      </p:cBhvr>
                                    </p:animEffect>
                                    <p:anim calcmode="lin" valueType="num">
                                      <p:cBhvr>
                                        <p:cTn id="19" dur="1000" fill="hold"/>
                                        <p:tgtEl>
                                          <p:spTgt spid="6151"/>
                                        </p:tgtEl>
                                        <p:attrNameLst>
                                          <p:attrName>ppt_x</p:attrName>
                                        </p:attrNameLst>
                                      </p:cBhvr>
                                      <p:tavLst>
                                        <p:tav tm="0">
                                          <p:val>
                                            <p:strVal val="#ppt_x"/>
                                          </p:val>
                                        </p:tav>
                                        <p:tav tm="100000">
                                          <p:val>
                                            <p:strVal val="#ppt_x"/>
                                          </p:val>
                                        </p:tav>
                                      </p:tavLst>
                                    </p:anim>
                                    <p:anim calcmode="lin" valueType="num">
                                      <p:cBhvr>
                                        <p:cTn id="20" dur="1000" fill="hold"/>
                                        <p:tgtEl>
                                          <p:spTgt spid="6151"/>
                                        </p:tgtEl>
                                        <p:attrNameLst>
                                          <p:attrName>ppt_y</p:attrName>
                                        </p:attrNameLst>
                                      </p:cBhvr>
                                      <p:tavLst>
                                        <p:tav tm="0">
                                          <p:val>
                                            <p:strVal val="#ppt_y-.1"/>
                                          </p:val>
                                        </p:tav>
                                        <p:tav tm="100000">
                                          <p:val>
                                            <p:strVal val="#ppt_y"/>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6164"/>
                                        </p:tgtEl>
                                        <p:attrNameLst>
                                          <p:attrName>style.visibility</p:attrName>
                                        </p:attrNameLst>
                                      </p:cBhvr>
                                      <p:to>
                                        <p:strVal val="visible"/>
                                      </p:to>
                                    </p:set>
                                    <p:anim calcmode="lin" valueType="num">
                                      <p:cBhvr>
                                        <p:cTn id="23" dur="500" fill="hold"/>
                                        <p:tgtEl>
                                          <p:spTgt spid="6164"/>
                                        </p:tgtEl>
                                        <p:attrNameLst>
                                          <p:attrName>ppt_w</p:attrName>
                                        </p:attrNameLst>
                                      </p:cBhvr>
                                      <p:tavLst>
                                        <p:tav tm="0">
                                          <p:val>
                                            <p:fltVal val="0"/>
                                          </p:val>
                                        </p:tav>
                                        <p:tav tm="100000">
                                          <p:val>
                                            <p:strVal val="#ppt_w"/>
                                          </p:val>
                                        </p:tav>
                                      </p:tavLst>
                                    </p:anim>
                                    <p:anim calcmode="lin" valueType="num">
                                      <p:cBhvr>
                                        <p:cTn id="24" dur="500" fill="hold"/>
                                        <p:tgtEl>
                                          <p:spTgt spid="6164"/>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17" presetClass="entr" presetSubtype="10" fill="hold" nodeType="afterEffect">
                                  <p:stCondLst>
                                    <p:cond delay="0"/>
                                  </p:stCondLst>
                                  <p:childTnLst>
                                    <p:set>
                                      <p:cBhvr>
                                        <p:cTn id="27" dur="1" fill="hold">
                                          <p:stCondLst>
                                            <p:cond delay="0"/>
                                          </p:stCondLst>
                                        </p:cTn>
                                        <p:tgtEl>
                                          <p:spTgt spid="6152"/>
                                        </p:tgtEl>
                                        <p:attrNameLst>
                                          <p:attrName>style.visibility</p:attrName>
                                        </p:attrNameLst>
                                      </p:cBhvr>
                                      <p:to>
                                        <p:strVal val="visible"/>
                                      </p:to>
                                    </p:set>
                                    <p:anim calcmode="lin" valueType="num">
                                      <p:cBhvr>
                                        <p:cTn id="28" dur="500" fill="hold"/>
                                        <p:tgtEl>
                                          <p:spTgt spid="6152"/>
                                        </p:tgtEl>
                                        <p:attrNameLst>
                                          <p:attrName>ppt_w</p:attrName>
                                        </p:attrNameLst>
                                      </p:cBhvr>
                                      <p:tavLst>
                                        <p:tav tm="0">
                                          <p:val>
                                            <p:fltVal val="0"/>
                                          </p:val>
                                        </p:tav>
                                        <p:tav tm="100000">
                                          <p:val>
                                            <p:strVal val="#ppt_w"/>
                                          </p:val>
                                        </p:tav>
                                      </p:tavLst>
                                    </p:anim>
                                    <p:anim calcmode="lin" valueType="num">
                                      <p:cBhvr>
                                        <p:cTn id="29" dur="500" fill="hold"/>
                                        <p:tgtEl>
                                          <p:spTgt spid="6152"/>
                                        </p:tgtEl>
                                        <p:attrNameLst>
                                          <p:attrName>ppt_h</p:attrName>
                                        </p:attrNameLst>
                                      </p:cBhvr>
                                      <p:tavLst>
                                        <p:tav tm="0">
                                          <p:val>
                                            <p:strVal val="#ppt_h"/>
                                          </p:val>
                                        </p:tav>
                                        <p:tav tm="100000">
                                          <p:val>
                                            <p:strVal val="#ppt_h"/>
                                          </p:val>
                                        </p:tav>
                                      </p:tavLst>
                                    </p:anim>
                                  </p:childTnLst>
                                </p:cTn>
                              </p:par>
                            </p:childTnLst>
                          </p:cTn>
                        </p:par>
                        <p:par>
                          <p:cTn id="30" fill="hold">
                            <p:stCondLst>
                              <p:cond delay="1500"/>
                            </p:stCondLst>
                            <p:childTnLst>
                              <p:par>
                                <p:cTn id="31" presetID="17" presetClass="entr" presetSubtype="10" fill="hold" nodeType="afterEffect">
                                  <p:stCondLst>
                                    <p:cond delay="0"/>
                                  </p:stCondLst>
                                  <p:childTnLst>
                                    <p:set>
                                      <p:cBhvr>
                                        <p:cTn id="32" dur="1" fill="hold">
                                          <p:stCondLst>
                                            <p:cond delay="0"/>
                                          </p:stCondLst>
                                        </p:cTn>
                                        <p:tgtEl>
                                          <p:spTgt spid="6153"/>
                                        </p:tgtEl>
                                        <p:attrNameLst>
                                          <p:attrName>style.visibility</p:attrName>
                                        </p:attrNameLst>
                                      </p:cBhvr>
                                      <p:to>
                                        <p:strVal val="visible"/>
                                      </p:to>
                                    </p:set>
                                    <p:anim calcmode="lin" valueType="num">
                                      <p:cBhvr>
                                        <p:cTn id="33" dur="500" fill="hold"/>
                                        <p:tgtEl>
                                          <p:spTgt spid="6153"/>
                                        </p:tgtEl>
                                        <p:attrNameLst>
                                          <p:attrName>ppt_w</p:attrName>
                                        </p:attrNameLst>
                                      </p:cBhvr>
                                      <p:tavLst>
                                        <p:tav tm="0">
                                          <p:val>
                                            <p:fltVal val="0"/>
                                          </p:val>
                                        </p:tav>
                                        <p:tav tm="100000">
                                          <p:val>
                                            <p:strVal val="#ppt_w"/>
                                          </p:val>
                                        </p:tav>
                                      </p:tavLst>
                                    </p:anim>
                                    <p:anim calcmode="lin" valueType="num">
                                      <p:cBhvr>
                                        <p:cTn id="34" dur="500" fill="hold"/>
                                        <p:tgtEl>
                                          <p:spTgt spid="6153"/>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17" presetClass="entr" presetSubtype="10" fill="hold" nodeType="afterEffect">
                                  <p:stCondLst>
                                    <p:cond delay="0"/>
                                  </p:stCondLst>
                                  <p:childTnLst>
                                    <p:set>
                                      <p:cBhvr>
                                        <p:cTn id="37" dur="1" fill="hold">
                                          <p:stCondLst>
                                            <p:cond delay="0"/>
                                          </p:stCondLst>
                                        </p:cTn>
                                        <p:tgtEl>
                                          <p:spTgt spid="6154"/>
                                        </p:tgtEl>
                                        <p:attrNameLst>
                                          <p:attrName>style.visibility</p:attrName>
                                        </p:attrNameLst>
                                      </p:cBhvr>
                                      <p:to>
                                        <p:strVal val="visible"/>
                                      </p:to>
                                    </p:set>
                                    <p:anim calcmode="lin" valueType="num">
                                      <p:cBhvr>
                                        <p:cTn id="38" dur="500" fill="hold"/>
                                        <p:tgtEl>
                                          <p:spTgt spid="6154"/>
                                        </p:tgtEl>
                                        <p:attrNameLst>
                                          <p:attrName>ppt_w</p:attrName>
                                        </p:attrNameLst>
                                      </p:cBhvr>
                                      <p:tavLst>
                                        <p:tav tm="0">
                                          <p:val>
                                            <p:fltVal val="0"/>
                                          </p:val>
                                        </p:tav>
                                        <p:tav tm="100000">
                                          <p:val>
                                            <p:strVal val="#ppt_w"/>
                                          </p:val>
                                        </p:tav>
                                      </p:tavLst>
                                    </p:anim>
                                    <p:anim calcmode="lin" valueType="num">
                                      <p:cBhvr>
                                        <p:cTn id="39" dur="500" fill="hold"/>
                                        <p:tgtEl>
                                          <p:spTgt spid="6154"/>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6163"/>
                                        </p:tgtEl>
                                        <p:attrNameLst>
                                          <p:attrName>style.visibility</p:attrName>
                                        </p:attrNameLst>
                                      </p:cBhvr>
                                      <p:to>
                                        <p:strVal val="visible"/>
                                      </p:to>
                                    </p:set>
                                    <p:anim calcmode="lin" valueType="num">
                                      <p:cBhvr>
                                        <p:cTn id="42" dur="500" fill="hold"/>
                                        <p:tgtEl>
                                          <p:spTgt spid="6163"/>
                                        </p:tgtEl>
                                        <p:attrNameLst>
                                          <p:attrName>ppt_w</p:attrName>
                                        </p:attrNameLst>
                                      </p:cBhvr>
                                      <p:tavLst>
                                        <p:tav tm="0">
                                          <p:val>
                                            <p:fltVal val="0"/>
                                          </p:val>
                                        </p:tav>
                                        <p:tav tm="100000">
                                          <p:val>
                                            <p:strVal val="#ppt_w"/>
                                          </p:val>
                                        </p:tav>
                                      </p:tavLst>
                                    </p:anim>
                                    <p:anim calcmode="lin" valueType="num">
                                      <p:cBhvr>
                                        <p:cTn id="43" dur="500" fill="hold"/>
                                        <p:tgtEl>
                                          <p:spTgt spid="6163"/>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155"/>
                                        </p:tgtEl>
                                        <p:attrNameLst>
                                          <p:attrName>style.visibility</p:attrName>
                                        </p:attrNameLst>
                                      </p:cBhvr>
                                      <p:to>
                                        <p:strVal val="visible"/>
                                      </p:to>
                                    </p:set>
                                    <p:animEffect transition="in" filter="wipe(down)">
                                      <p:cBhvr>
                                        <p:cTn id="48" dur="500"/>
                                        <p:tgtEl>
                                          <p:spTgt spid="6155"/>
                                        </p:tgtEl>
                                      </p:cBhvr>
                                    </p:animEffect>
                                  </p:childTnLst>
                                </p:cTn>
                              </p:par>
                            </p:childTnLst>
                          </p:cTn>
                        </p:par>
                        <p:par>
                          <p:cTn id="49" fill="hold">
                            <p:stCondLst>
                              <p:cond delay="500"/>
                            </p:stCondLst>
                            <p:childTnLst>
                              <p:par>
                                <p:cTn id="50" presetID="47" presetClass="entr" presetSubtype="0" fill="hold" nodeType="afterEffect">
                                  <p:stCondLst>
                                    <p:cond delay="0"/>
                                  </p:stCondLst>
                                  <p:childTnLst>
                                    <p:set>
                                      <p:cBhvr>
                                        <p:cTn id="51" dur="1" fill="hold">
                                          <p:stCondLst>
                                            <p:cond delay="0"/>
                                          </p:stCondLst>
                                        </p:cTn>
                                        <p:tgtEl>
                                          <p:spTgt spid="6156"/>
                                        </p:tgtEl>
                                        <p:attrNameLst>
                                          <p:attrName>style.visibility</p:attrName>
                                        </p:attrNameLst>
                                      </p:cBhvr>
                                      <p:to>
                                        <p:strVal val="visible"/>
                                      </p:to>
                                    </p:set>
                                    <p:animEffect transition="in" filter="fade">
                                      <p:cBhvr>
                                        <p:cTn id="52" dur="1000"/>
                                        <p:tgtEl>
                                          <p:spTgt spid="6156"/>
                                        </p:tgtEl>
                                      </p:cBhvr>
                                    </p:animEffect>
                                    <p:anim calcmode="lin" valueType="num">
                                      <p:cBhvr>
                                        <p:cTn id="53" dur="1000" fill="hold"/>
                                        <p:tgtEl>
                                          <p:spTgt spid="6156"/>
                                        </p:tgtEl>
                                        <p:attrNameLst>
                                          <p:attrName>ppt_x</p:attrName>
                                        </p:attrNameLst>
                                      </p:cBhvr>
                                      <p:tavLst>
                                        <p:tav tm="0">
                                          <p:val>
                                            <p:strVal val="#ppt_x"/>
                                          </p:val>
                                        </p:tav>
                                        <p:tav tm="100000">
                                          <p:val>
                                            <p:strVal val="#ppt_x"/>
                                          </p:val>
                                        </p:tav>
                                      </p:tavLst>
                                    </p:anim>
                                    <p:anim calcmode="lin" valueType="num">
                                      <p:cBhvr>
                                        <p:cTn id="54" dur="1000" fill="hold"/>
                                        <p:tgtEl>
                                          <p:spTgt spid="6156"/>
                                        </p:tgtEl>
                                        <p:attrNameLst>
                                          <p:attrName>ppt_y</p:attrName>
                                        </p:attrNameLst>
                                      </p:cBhvr>
                                      <p:tavLst>
                                        <p:tav tm="0">
                                          <p:val>
                                            <p:strVal val="#ppt_y-.1"/>
                                          </p:val>
                                        </p:tav>
                                        <p:tav tm="100000">
                                          <p:val>
                                            <p:strVal val="#ppt_y"/>
                                          </p:val>
                                        </p:tav>
                                      </p:tavLst>
                                    </p:anim>
                                  </p:childTnLst>
                                </p:cTn>
                              </p:par>
                              <p:par>
                                <p:cTn id="55" presetID="17" presetClass="entr" presetSubtype="10" fill="hold" grpId="0" nodeType="withEffect">
                                  <p:stCondLst>
                                    <p:cond delay="0"/>
                                  </p:stCondLst>
                                  <p:childTnLst>
                                    <p:set>
                                      <p:cBhvr>
                                        <p:cTn id="56" dur="1" fill="hold">
                                          <p:stCondLst>
                                            <p:cond delay="0"/>
                                          </p:stCondLst>
                                        </p:cTn>
                                        <p:tgtEl>
                                          <p:spTgt spid="6166"/>
                                        </p:tgtEl>
                                        <p:attrNameLst>
                                          <p:attrName>style.visibility</p:attrName>
                                        </p:attrNameLst>
                                      </p:cBhvr>
                                      <p:to>
                                        <p:strVal val="visible"/>
                                      </p:to>
                                    </p:set>
                                    <p:anim calcmode="lin" valueType="num">
                                      <p:cBhvr>
                                        <p:cTn id="57" dur="500" fill="hold"/>
                                        <p:tgtEl>
                                          <p:spTgt spid="6166"/>
                                        </p:tgtEl>
                                        <p:attrNameLst>
                                          <p:attrName>ppt_w</p:attrName>
                                        </p:attrNameLst>
                                      </p:cBhvr>
                                      <p:tavLst>
                                        <p:tav tm="0">
                                          <p:val>
                                            <p:fltVal val="0"/>
                                          </p:val>
                                        </p:tav>
                                        <p:tav tm="100000">
                                          <p:val>
                                            <p:strVal val="#ppt_w"/>
                                          </p:val>
                                        </p:tav>
                                      </p:tavLst>
                                    </p:anim>
                                    <p:anim calcmode="lin" valueType="num">
                                      <p:cBhvr>
                                        <p:cTn id="58" dur="500" fill="hold"/>
                                        <p:tgtEl>
                                          <p:spTgt spid="616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6158"/>
                                        </p:tgtEl>
                                        <p:attrNameLst>
                                          <p:attrName>style.visibility</p:attrName>
                                        </p:attrNameLst>
                                      </p:cBhvr>
                                      <p:to>
                                        <p:strVal val="visible"/>
                                      </p:to>
                                    </p:set>
                                    <p:anim calcmode="lin" valueType="num">
                                      <p:cBhvr>
                                        <p:cTn id="63" dur="500" fill="hold"/>
                                        <p:tgtEl>
                                          <p:spTgt spid="6158"/>
                                        </p:tgtEl>
                                        <p:attrNameLst>
                                          <p:attrName>ppt_w</p:attrName>
                                        </p:attrNameLst>
                                      </p:cBhvr>
                                      <p:tavLst>
                                        <p:tav tm="0">
                                          <p:val>
                                            <p:fltVal val="0"/>
                                          </p:val>
                                        </p:tav>
                                        <p:tav tm="100000">
                                          <p:val>
                                            <p:strVal val="#ppt_w"/>
                                          </p:val>
                                        </p:tav>
                                      </p:tavLst>
                                    </p:anim>
                                    <p:anim calcmode="lin" valueType="num">
                                      <p:cBhvr>
                                        <p:cTn id="64" dur="500" fill="hold"/>
                                        <p:tgtEl>
                                          <p:spTgt spid="6158"/>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6157"/>
                                        </p:tgtEl>
                                        <p:attrNameLst>
                                          <p:attrName>style.visibility</p:attrName>
                                        </p:attrNameLst>
                                      </p:cBhvr>
                                      <p:to>
                                        <p:strVal val="visible"/>
                                      </p:to>
                                    </p:set>
                                    <p:anim calcmode="lin" valueType="num">
                                      <p:cBhvr>
                                        <p:cTn id="67" dur="500" fill="hold"/>
                                        <p:tgtEl>
                                          <p:spTgt spid="6157"/>
                                        </p:tgtEl>
                                        <p:attrNameLst>
                                          <p:attrName>ppt_w</p:attrName>
                                        </p:attrNameLst>
                                      </p:cBhvr>
                                      <p:tavLst>
                                        <p:tav tm="0">
                                          <p:val>
                                            <p:fltVal val="0"/>
                                          </p:val>
                                        </p:tav>
                                        <p:tav tm="100000">
                                          <p:val>
                                            <p:strVal val="#ppt_w"/>
                                          </p:val>
                                        </p:tav>
                                      </p:tavLst>
                                    </p:anim>
                                    <p:anim calcmode="lin" valueType="num">
                                      <p:cBhvr>
                                        <p:cTn id="68" dur="500" fill="hold"/>
                                        <p:tgtEl>
                                          <p:spTgt spid="6157"/>
                                        </p:tgtEl>
                                        <p:attrNameLst>
                                          <p:attrName>ppt_h</p:attrName>
                                        </p:attrNameLst>
                                      </p:cBhvr>
                                      <p:tavLst>
                                        <p:tav tm="0">
                                          <p:val>
                                            <p:strVal val="#ppt_h"/>
                                          </p:val>
                                        </p:tav>
                                        <p:tav tm="100000">
                                          <p:val>
                                            <p:strVal val="#ppt_h"/>
                                          </p:val>
                                        </p:tav>
                                      </p:tavLst>
                                    </p:anim>
                                  </p:childTnLst>
                                </p:cTn>
                              </p:par>
                            </p:childTnLst>
                          </p:cTn>
                        </p:par>
                        <p:par>
                          <p:cTn id="69" fill="hold">
                            <p:stCondLst>
                              <p:cond delay="500"/>
                            </p:stCondLst>
                            <p:childTnLst>
                              <p:par>
                                <p:cTn id="70" presetID="17" presetClass="entr" presetSubtype="10" fill="hold" nodeType="afterEffect">
                                  <p:stCondLst>
                                    <p:cond delay="0"/>
                                  </p:stCondLst>
                                  <p:childTnLst>
                                    <p:set>
                                      <p:cBhvr>
                                        <p:cTn id="71" dur="1" fill="hold">
                                          <p:stCondLst>
                                            <p:cond delay="0"/>
                                          </p:stCondLst>
                                        </p:cTn>
                                        <p:tgtEl>
                                          <p:spTgt spid="6159"/>
                                        </p:tgtEl>
                                        <p:attrNameLst>
                                          <p:attrName>style.visibility</p:attrName>
                                        </p:attrNameLst>
                                      </p:cBhvr>
                                      <p:to>
                                        <p:strVal val="visible"/>
                                      </p:to>
                                    </p:set>
                                    <p:anim calcmode="lin" valueType="num">
                                      <p:cBhvr>
                                        <p:cTn id="72" dur="500" fill="hold"/>
                                        <p:tgtEl>
                                          <p:spTgt spid="6159"/>
                                        </p:tgtEl>
                                        <p:attrNameLst>
                                          <p:attrName>ppt_w</p:attrName>
                                        </p:attrNameLst>
                                      </p:cBhvr>
                                      <p:tavLst>
                                        <p:tav tm="0">
                                          <p:val>
                                            <p:fltVal val="0"/>
                                          </p:val>
                                        </p:tav>
                                        <p:tav tm="100000">
                                          <p:val>
                                            <p:strVal val="#ppt_w"/>
                                          </p:val>
                                        </p:tav>
                                      </p:tavLst>
                                    </p:anim>
                                    <p:anim calcmode="lin" valueType="num">
                                      <p:cBhvr>
                                        <p:cTn id="73" dur="500" fill="hold"/>
                                        <p:tgtEl>
                                          <p:spTgt spid="6159"/>
                                        </p:tgtEl>
                                        <p:attrNameLst>
                                          <p:attrName>ppt_h</p:attrName>
                                        </p:attrNameLst>
                                      </p:cBhvr>
                                      <p:tavLst>
                                        <p:tav tm="0">
                                          <p:val>
                                            <p:strVal val="#ppt_h"/>
                                          </p:val>
                                        </p:tav>
                                        <p:tav tm="100000">
                                          <p:val>
                                            <p:strVal val="#ppt_h"/>
                                          </p:val>
                                        </p:tav>
                                      </p:tavLst>
                                    </p:anim>
                                  </p:childTnLst>
                                </p:cTn>
                              </p:par>
                              <p:par>
                                <p:cTn id="74" presetID="17" presetClass="entr" presetSubtype="10" fill="hold" grpId="0" nodeType="withEffect">
                                  <p:stCondLst>
                                    <p:cond delay="0"/>
                                  </p:stCondLst>
                                  <p:childTnLst>
                                    <p:set>
                                      <p:cBhvr>
                                        <p:cTn id="75" dur="1" fill="hold">
                                          <p:stCondLst>
                                            <p:cond delay="0"/>
                                          </p:stCondLst>
                                        </p:cTn>
                                        <p:tgtEl>
                                          <p:spTgt spid="6162"/>
                                        </p:tgtEl>
                                        <p:attrNameLst>
                                          <p:attrName>style.visibility</p:attrName>
                                        </p:attrNameLst>
                                      </p:cBhvr>
                                      <p:to>
                                        <p:strVal val="visible"/>
                                      </p:to>
                                    </p:set>
                                    <p:anim calcmode="lin" valueType="num">
                                      <p:cBhvr>
                                        <p:cTn id="76" dur="500" fill="hold"/>
                                        <p:tgtEl>
                                          <p:spTgt spid="6162"/>
                                        </p:tgtEl>
                                        <p:attrNameLst>
                                          <p:attrName>ppt_w</p:attrName>
                                        </p:attrNameLst>
                                      </p:cBhvr>
                                      <p:tavLst>
                                        <p:tav tm="0">
                                          <p:val>
                                            <p:fltVal val="0"/>
                                          </p:val>
                                        </p:tav>
                                        <p:tav tm="100000">
                                          <p:val>
                                            <p:strVal val="#ppt_w"/>
                                          </p:val>
                                        </p:tav>
                                      </p:tavLst>
                                    </p:anim>
                                    <p:anim calcmode="lin" valueType="num">
                                      <p:cBhvr>
                                        <p:cTn id="77" dur="500" fill="hold"/>
                                        <p:tgtEl>
                                          <p:spTgt spid="6162"/>
                                        </p:tgtEl>
                                        <p:attrNameLst>
                                          <p:attrName>ppt_h</p:attrName>
                                        </p:attrNameLst>
                                      </p:cBhvr>
                                      <p:tavLst>
                                        <p:tav tm="0">
                                          <p:val>
                                            <p:strVal val="#ppt_h"/>
                                          </p:val>
                                        </p:tav>
                                        <p:tav tm="100000">
                                          <p:val>
                                            <p:strVal val="#ppt_h"/>
                                          </p:val>
                                        </p:tav>
                                      </p:tavLst>
                                    </p:anim>
                                  </p:childTnLst>
                                </p:cTn>
                              </p:par>
                            </p:childTnLst>
                          </p:cTn>
                        </p:par>
                        <p:par>
                          <p:cTn id="78" fill="hold">
                            <p:stCondLst>
                              <p:cond delay="1000"/>
                            </p:stCondLst>
                            <p:childTnLst>
                              <p:par>
                                <p:cTn id="79" presetID="22" presetClass="entr" presetSubtype="4" fill="hold" grpId="0" nodeType="afterEffect">
                                  <p:stCondLst>
                                    <p:cond delay="0"/>
                                  </p:stCondLst>
                                  <p:childTnLst>
                                    <p:set>
                                      <p:cBhvr>
                                        <p:cTn id="80" dur="1" fill="hold">
                                          <p:stCondLst>
                                            <p:cond delay="0"/>
                                          </p:stCondLst>
                                        </p:cTn>
                                        <p:tgtEl>
                                          <p:spTgt spid="6160"/>
                                        </p:tgtEl>
                                        <p:attrNameLst>
                                          <p:attrName>style.visibility</p:attrName>
                                        </p:attrNameLst>
                                      </p:cBhvr>
                                      <p:to>
                                        <p:strVal val="visible"/>
                                      </p:to>
                                    </p:set>
                                    <p:animEffect transition="in" filter="wipe(down)">
                                      <p:cBhvr>
                                        <p:cTn id="81" dur="500"/>
                                        <p:tgtEl>
                                          <p:spTgt spid="6160"/>
                                        </p:tgtEl>
                                      </p:cBhvr>
                                    </p:animEffect>
                                  </p:childTnLst>
                                </p:cTn>
                              </p:par>
                            </p:childTnLst>
                          </p:cTn>
                        </p:par>
                        <p:par>
                          <p:cTn id="82" fill="hold">
                            <p:stCondLst>
                              <p:cond delay="1500"/>
                            </p:stCondLst>
                            <p:childTnLst>
                              <p:par>
                                <p:cTn id="83" presetID="17" presetClass="entr" presetSubtype="10" fill="hold" nodeType="afterEffect">
                                  <p:stCondLst>
                                    <p:cond delay="0"/>
                                  </p:stCondLst>
                                  <p:childTnLst>
                                    <p:set>
                                      <p:cBhvr>
                                        <p:cTn id="84" dur="1" fill="hold">
                                          <p:stCondLst>
                                            <p:cond delay="0"/>
                                          </p:stCondLst>
                                        </p:cTn>
                                        <p:tgtEl>
                                          <p:spTgt spid="6161"/>
                                        </p:tgtEl>
                                        <p:attrNameLst>
                                          <p:attrName>style.visibility</p:attrName>
                                        </p:attrNameLst>
                                      </p:cBhvr>
                                      <p:to>
                                        <p:strVal val="visible"/>
                                      </p:to>
                                    </p:set>
                                    <p:anim calcmode="lin" valueType="num">
                                      <p:cBhvr>
                                        <p:cTn id="85" dur="500" fill="hold"/>
                                        <p:tgtEl>
                                          <p:spTgt spid="6161"/>
                                        </p:tgtEl>
                                        <p:attrNameLst>
                                          <p:attrName>ppt_w</p:attrName>
                                        </p:attrNameLst>
                                      </p:cBhvr>
                                      <p:tavLst>
                                        <p:tav tm="0">
                                          <p:val>
                                            <p:fltVal val="0"/>
                                          </p:val>
                                        </p:tav>
                                        <p:tav tm="100000">
                                          <p:val>
                                            <p:strVal val="#ppt_w"/>
                                          </p:val>
                                        </p:tav>
                                      </p:tavLst>
                                    </p:anim>
                                    <p:anim calcmode="lin" valueType="num">
                                      <p:cBhvr>
                                        <p:cTn id="86" dur="500" fill="hold"/>
                                        <p:tgtEl>
                                          <p:spTgt spid="6161"/>
                                        </p:tgtEl>
                                        <p:attrNameLst>
                                          <p:attrName>ppt_h</p:attrName>
                                        </p:attrNameLst>
                                      </p:cBhvr>
                                      <p:tavLst>
                                        <p:tav tm="0">
                                          <p:val>
                                            <p:strVal val="#ppt_h"/>
                                          </p:val>
                                        </p:tav>
                                        <p:tav tm="100000">
                                          <p:val>
                                            <p:strVal val="#ppt_h"/>
                                          </p:val>
                                        </p:tav>
                                      </p:tavLst>
                                    </p:anim>
                                  </p:childTnLst>
                                </p:cTn>
                              </p:par>
                              <p:par>
                                <p:cTn id="87" presetID="17" presetClass="entr" presetSubtype="10" fill="hold" grpId="0" nodeType="withEffect">
                                  <p:stCondLst>
                                    <p:cond delay="0"/>
                                  </p:stCondLst>
                                  <p:childTnLst>
                                    <p:set>
                                      <p:cBhvr>
                                        <p:cTn id="88" dur="1" fill="hold">
                                          <p:stCondLst>
                                            <p:cond delay="0"/>
                                          </p:stCondLst>
                                        </p:cTn>
                                        <p:tgtEl>
                                          <p:spTgt spid="6167"/>
                                        </p:tgtEl>
                                        <p:attrNameLst>
                                          <p:attrName>style.visibility</p:attrName>
                                        </p:attrNameLst>
                                      </p:cBhvr>
                                      <p:to>
                                        <p:strVal val="visible"/>
                                      </p:to>
                                    </p:set>
                                    <p:anim calcmode="lin" valueType="num">
                                      <p:cBhvr>
                                        <p:cTn id="89" dur="500" fill="hold"/>
                                        <p:tgtEl>
                                          <p:spTgt spid="6167"/>
                                        </p:tgtEl>
                                        <p:attrNameLst>
                                          <p:attrName>ppt_w</p:attrName>
                                        </p:attrNameLst>
                                      </p:cBhvr>
                                      <p:tavLst>
                                        <p:tav tm="0">
                                          <p:val>
                                            <p:fltVal val="0"/>
                                          </p:val>
                                        </p:tav>
                                        <p:tav tm="100000">
                                          <p:val>
                                            <p:strVal val="#ppt_w"/>
                                          </p:val>
                                        </p:tav>
                                      </p:tavLst>
                                    </p:anim>
                                    <p:anim calcmode="lin" valueType="num">
                                      <p:cBhvr>
                                        <p:cTn id="90" dur="500" fill="hold"/>
                                        <p:tgtEl>
                                          <p:spTgt spid="6167"/>
                                        </p:tgtEl>
                                        <p:attrNameLst>
                                          <p:attrName>ppt_h</p:attrName>
                                        </p:attrNameLst>
                                      </p:cBhvr>
                                      <p:tavLst>
                                        <p:tav tm="0">
                                          <p:val>
                                            <p:strVal val="#ppt_h"/>
                                          </p:val>
                                        </p:tav>
                                        <p:tav tm="100000">
                                          <p:val>
                                            <p:strVal val="#ppt_h"/>
                                          </p:val>
                                        </p:tav>
                                      </p:tavLst>
                                    </p:anim>
                                  </p:childTnLst>
                                </p:cTn>
                              </p:par>
                            </p:childTnLst>
                          </p:cTn>
                        </p:par>
                        <p:par>
                          <p:cTn id="91" fill="hold">
                            <p:stCondLst>
                              <p:cond delay="2000"/>
                            </p:stCondLst>
                            <p:childTnLst>
                              <p:par>
                                <p:cTn id="92" presetID="17" presetClass="entr" presetSubtype="10" fill="hold" grpId="0" nodeType="afterEffect">
                                  <p:stCondLst>
                                    <p:cond delay="0"/>
                                  </p:stCondLst>
                                  <p:childTnLst>
                                    <p:set>
                                      <p:cBhvr>
                                        <p:cTn id="93" dur="1" fill="hold">
                                          <p:stCondLst>
                                            <p:cond delay="0"/>
                                          </p:stCondLst>
                                        </p:cTn>
                                        <p:tgtEl>
                                          <p:spTgt spid="6165"/>
                                        </p:tgtEl>
                                        <p:attrNameLst>
                                          <p:attrName>style.visibility</p:attrName>
                                        </p:attrNameLst>
                                      </p:cBhvr>
                                      <p:to>
                                        <p:strVal val="visible"/>
                                      </p:to>
                                    </p:set>
                                    <p:anim calcmode="lin" valueType="num">
                                      <p:cBhvr>
                                        <p:cTn id="94" dur="500" fill="hold"/>
                                        <p:tgtEl>
                                          <p:spTgt spid="6165"/>
                                        </p:tgtEl>
                                        <p:attrNameLst>
                                          <p:attrName>ppt_w</p:attrName>
                                        </p:attrNameLst>
                                      </p:cBhvr>
                                      <p:tavLst>
                                        <p:tav tm="0">
                                          <p:val>
                                            <p:fltVal val="0"/>
                                          </p:val>
                                        </p:tav>
                                        <p:tav tm="100000">
                                          <p:val>
                                            <p:strVal val="#ppt_w"/>
                                          </p:val>
                                        </p:tav>
                                      </p:tavLst>
                                    </p:anim>
                                    <p:anim calcmode="lin" valueType="num">
                                      <p:cBhvr>
                                        <p:cTn id="95" dur="500" fill="hold"/>
                                        <p:tgtEl>
                                          <p:spTgt spid="6165"/>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7" presetClass="entr" presetSubtype="10" fill="hold" nodeType="clickEffect">
                                  <p:stCondLst>
                                    <p:cond delay="0"/>
                                  </p:stCondLst>
                                  <p:childTnLst>
                                    <p:set>
                                      <p:cBhvr>
                                        <p:cTn id="99" dur="1" fill="hold">
                                          <p:stCondLst>
                                            <p:cond delay="0"/>
                                          </p:stCondLst>
                                        </p:cTn>
                                        <p:tgtEl>
                                          <p:spTgt spid="6148">
                                            <p:txEl>
                                              <p:pRg st="1" end="1"/>
                                            </p:txEl>
                                          </p:spTgt>
                                        </p:tgtEl>
                                        <p:attrNameLst>
                                          <p:attrName>style.visibility</p:attrName>
                                        </p:attrNameLst>
                                      </p:cBhvr>
                                      <p:to>
                                        <p:strVal val="visible"/>
                                      </p:to>
                                    </p:set>
                                    <p:anim calcmode="lin" valueType="num">
                                      <p:cBhvr>
                                        <p:cTn id="100" dur="500" fill="hold"/>
                                        <p:tgtEl>
                                          <p:spTgt spid="6148">
                                            <p:txEl>
                                              <p:pRg st="1" end="1"/>
                                            </p:txEl>
                                          </p:spTgt>
                                        </p:tgtEl>
                                        <p:attrNameLst>
                                          <p:attrName>ppt_w</p:attrName>
                                        </p:attrNameLst>
                                      </p:cBhvr>
                                      <p:tavLst>
                                        <p:tav tm="0">
                                          <p:val>
                                            <p:fltVal val="0"/>
                                          </p:val>
                                        </p:tav>
                                        <p:tav tm="100000">
                                          <p:val>
                                            <p:strVal val="#ppt_w"/>
                                          </p:val>
                                        </p:tav>
                                      </p:tavLst>
                                    </p:anim>
                                    <p:anim calcmode="lin" valueType="num">
                                      <p:cBhvr>
                                        <p:cTn id="101" dur="500" fill="hold"/>
                                        <p:tgtEl>
                                          <p:spTgt spid="614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55" grpId="0" animBg="1"/>
      <p:bldP spid="6157" grpId="0"/>
      <p:bldP spid="6158" grpId="0" animBg="1"/>
      <p:bldP spid="6160" grpId="0" animBg="1"/>
      <p:bldP spid="6162" grpId="0"/>
      <p:bldP spid="6163" grpId="0"/>
      <p:bldP spid="6164" grpId="0"/>
      <p:bldP spid="6165" grpId="0" animBg="1"/>
      <p:bldP spid="6166" grpId="0"/>
      <p:bldP spid="61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152400"/>
            <a:ext cx="8229600" cy="685800"/>
          </a:xfrm>
          <a:gradFill rotWithShape="1">
            <a:gsLst>
              <a:gs pos="0">
                <a:srgbClr val="CC0000"/>
              </a:gs>
              <a:gs pos="50000">
                <a:schemeClr val="bg1"/>
              </a:gs>
              <a:gs pos="100000">
                <a:srgbClr val="CC0000"/>
              </a:gs>
            </a:gsLst>
            <a:lin ang="5400000" scaled="1"/>
          </a:gradFill>
        </p:spPr>
        <p:txBody>
          <a:bodyPr/>
          <a:lstStyle/>
          <a:p>
            <a:pPr rtl="0" eaLnBrk="1" hangingPunct="1">
              <a:defRPr/>
            </a:pPr>
            <a:r>
              <a:rPr lang="en-US" sz="3200" dirty="0" smtClean="0">
                <a:effectLst>
                  <a:outerShdw blurRad="38100" dist="38100" dir="2700000" algn="tl">
                    <a:srgbClr val="000000">
                      <a:alpha val="43137"/>
                    </a:srgbClr>
                  </a:outerShdw>
                </a:effectLst>
              </a:rPr>
              <a:t>Pathogenesis and Clinical Picture</a:t>
            </a:r>
          </a:p>
        </p:txBody>
      </p:sp>
      <p:sp>
        <p:nvSpPr>
          <p:cNvPr id="4101" name="Rectangle 5"/>
          <p:cNvSpPr>
            <a:spLocks noGrp="1" noChangeArrowheads="1"/>
          </p:cNvSpPr>
          <p:nvPr>
            <p:ph type="body" sz="half" idx="1"/>
          </p:nvPr>
        </p:nvSpPr>
        <p:spPr>
          <a:xfrm>
            <a:off x="304800" y="1066800"/>
            <a:ext cx="8610600" cy="4191000"/>
          </a:xfrm>
        </p:spPr>
        <p:txBody>
          <a:bodyPr/>
          <a:lstStyle/>
          <a:p>
            <a:pPr algn="l" rtl="0" eaLnBrk="1" hangingPunct="1"/>
            <a:r>
              <a:rPr lang="en-US" sz="2800" smtClean="0">
                <a:solidFill>
                  <a:schemeClr val="accent2"/>
                </a:solidFill>
              </a:rPr>
              <a:t>Asymptomatic.</a:t>
            </a:r>
          </a:p>
          <a:p>
            <a:pPr algn="l" rtl="0" eaLnBrk="1" hangingPunct="1">
              <a:buFontTx/>
              <a:buNone/>
            </a:pPr>
            <a:endParaRPr lang="en-US" sz="1400" smtClean="0">
              <a:solidFill>
                <a:schemeClr val="accent2"/>
              </a:solidFill>
            </a:endParaRPr>
          </a:p>
          <a:p>
            <a:pPr algn="l" rtl="0" eaLnBrk="1" hangingPunct="1"/>
            <a:r>
              <a:rPr lang="en-US" sz="2800" smtClean="0">
                <a:solidFill>
                  <a:schemeClr val="accent2"/>
                </a:solidFill>
              </a:rPr>
              <a:t>Malaria-like picture</a:t>
            </a:r>
            <a:r>
              <a:rPr lang="en-US" sz="2800" smtClean="0"/>
              <a:t> with haemolytic anaemia but NO periodicity.</a:t>
            </a:r>
          </a:p>
          <a:p>
            <a:pPr algn="l" rtl="0" eaLnBrk="1" hangingPunct="1">
              <a:buFontTx/>
              <a:buNone/>
            </a:pPr>
            <a:endParaRPr lang="en-US" sz="1400" smtClean="0"/>
          </a:p>
          <a:p>
            <a:pPr algn="l" rtl="0" eaLnBrk="1" hangingPunct="1"/>
            <a:r>
              <a:rPr lang="en-US" sz="2800" smtClean="0">
                <a:solidFill>
                  <a:schemeClr val="accent2"/>
                </a:solidFill>
              </a:rPr>
              <a:t>Fulminant disease</a:t>
            </a:r>
            <a:r>
              <a:rPr lang="en-US" sz="2800" smtClean="0"/>
              <a:t> that may end fatally in: Splenectomized  OR  Immunodefficient patients</a:t>
            </a:r>
          </a:p>
        </p:txBody>
      </p:sp>
      <p:sp>
        <p:nvSpPr>
          <p:cNvPr id="4110" name="Text Box 14"/>
          <p:cNvSpPr txBox="1">
            <a:spLocks noChangeArrowheads="1"/>
          </p:cNvSpPr>
          <p:nvPr/>
        </p:nvSpPr>
        <p:spPr bwMode="auto">
          <a:xfrm>
            <a:off x="609600" y="4800600"/>
            <a:ext cx="8077200" cy="519113"/>
          </a:xfrm>
          <a:prstGeom prst="rect">
            <a:avLst/>
          </a:prstGeom>
          <a:noFill/>
          <a:ln w="9525">
            <a:noFill/>
            <a:miter lim="800000"/>
            <a:headEnd/>
            <a:tailEnd/>
          </a:ln>
        </p:spPr>
        <p:txBody>
          <a:bodyPr>
            <a:spAutoFit/>
          </a:bodyPr>
          <a:lstStyle/>
          <a:p>
            <a:pPr algn="ctr" rtl="0">
              <a:spcBef>
                <a:spcPct val="50000"/>
              </a:spcBef>
            </a:pPr>
            <a:r>
              <a:rPr lang="en-US" sz="2800" i="1" dirty="0">
                <a:solidFill>
                  <a:srgbClr val="008000"/>
                </a:solidFill>
              </a:rPr>
              <a:t>Babesia </a:t>
            </a:r>
            <a:r>
              <a:rPr lang="en-US" sz="2800" dirty="0">
                <a:solidFill>
                  <a:srgbClr val="008000"/>
                </a:solidFill>
              </a:rPr>
              <a:t>is an opportunistic protozoan</a:t>
            </a:r>
            <a:endParaRPr lang="en-US" sz="2800" i="1" dirty="0">
              <a:solidFill>
                <a:srgbClr val="008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101">
                                            <p:txEl>
                                              <p:pRg st="0" end="0"/>
                                            </p:txEl>
                                          </p:spTgt>
                                        </p:tgtEl>
                                        <p:attrNameLst>
                                          <p:attrName>style.visibility</p:attrName>
                                        </p:attrNameLst>
                                      </p:cBhvr>
                                      <p:to>
                                        <p:strVal val="visible"/>
                                      </p:to>
                                    </p:set>
                                    <p:anim calcmode="lin" valueType="num">
                                      <p:cBhvr>
                                        <p:cTn id="12" dur="500" fill="hold"/>
                                        <p:tgtEl>
                                          <p:spTgt spid="410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10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4101">
                                            <p:txEl>
                                              <p:pRg st="2" end="2"/>
                                            </p:txEl>
                                          </p:spTgt>
                                        </p:tgtEl>
                                        <p:attrNameLst>
                                          <p:attrName>style.visibility</p:attrName>
                                        </p:attrNameLst>
                                      </p:cBhvr>
                                      <p:to>
                                        <p:strVal val="visible"/>
                                      </p:to>
                                    </p:set>
                                    <p:anim calcmode="lin" valueType="num">
                                      <p:cBhvr>
                                        <p:cTn id="18" dur="500" fill="hold"/>
                                        <p:tgtEl>
                                          <p:spTgt spid="4101">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10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4101">
                                            <p:txEl>
                                              <p:pRg st="4" end="4"/>
                                            </p:txEl>
                                          </p:spTgt>
                                        </p:tgtEl>
                                        <p:attrNameLst>
                                          <p:attrName>style.visibility</p:attrName>
                                        </p:attrNameLst>
                                      </p:cBhvr>
                                      <p:to>
                                        <p:strVal val="visible"/>
                                      </p:to>
                                    </p:set>
                                    <p:anim calcmode="lin" valueType="num">
                                      <p:cBhvr>
                                        <p:cTn id="24" dur="500" fill="hold"/>
                                        <p:tgtEl>
                                          <p:spTgt spid="4101">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10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4110"/>
                                        </p:tgtEl>
                                        <p:attrNameLst>
                                          <p:attrName>style.visibility</p:attrName>
                                        </p:attrNameLst>
                                      </p:cBhvr>
                                      <p:to>
                                        <p:strVal val="visible"/>
                                      </p:to>
                                    </p:set>
                                    <p:anim calcmode="lin" valueType="num">
                                      <p:cBhvr>
                                        <p:cTn id="30" dur="500" fill="hold"/>
                                        <p:tgtEl>
                                          <p:spTgt spid="4110"/>
                                        </p:tgtEl>
                                        <p:attrNameLst>
                                          <p:attrName>ppt_w</p:attrName>
                                        </p:attrNameLst>
                                      </p:cBhvr>
                                      <p:tavLst>
                                        <p:tav tm="0">
                                          <p:val>
                                            <p:fltVal val="0"/>
                                          </p:val>
                                        </p:tav>
                                        <p:tav tm="100000">
                                          <p:val>
                                            <p:strVal val="#ppt_w"/>
                                          </p:val>
                                        </p:tav>
                                      </p:tavLst>
                                    </p:anim>
                                    <p:anim calcmode="lin" valueType="num">
                                      <p:cBhvr>
                                        <p:cTn id="31" dur="500" fill="hold"/>
                                        <p:tgtEl>
                                          <p:spTgt spid="41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sz="half" idx="1"/>
          </p:nvPr>
        </p:nvSpPr>
        <p:spPr>
          <a:xfrm>
            <a:off x="228600" y="1752600"/>
            <a:ext cx="8569325" cy="1143000"/>
          </a:xfrm>
        </p:spPr>
        <p:txBody>
          <a:bodyPr/>
          <a:lstStyle/>
          <a:p>
            <a:pPr algn="l" rtl="0" eaLnBrk="1" hangingPunct="1">
              <a:buFontTx/>
              <a:buNone/>
            </a:pPr>
            <a:r>
              <a:rPr lang="en-US" sz="2800" dirty="0" smtClean="0"/>
              <a:t>occurs due to enhanced </a:t>
            </a:r>
            <a:r>
              <a:rPr lang="en-US" sz="2800" dirty="0" err="1" smtClean="0"/>
              <a:t>phagocytosis</a:t>
            </a:r>
            <a:r>
              <a:rPr lang="en-US" sz="2800" dirty="0" smtClean="0"/>
              <a:t> of remnants of ruptured red cells  and debris of </a:t>
            </a:r>
            <a:r>
              <a:rPr lang="en-US" sz="2800" dirty="0" err="1" smtClean="0"/>
              <a:t>schizont</a:t>
            </a:r>
            <a:r>
              <a:rPr lang="en-US" sz="2800" dirty="0" smtClean="0"/>
              <a:t>.</a:t>
            </a:r>
          </a:p>
        </p:txBody>
      </p:sp>
      <p:sp>
        <p:nvSpPr>
          <p:cNvPr id="56324" name="Oval 4"/>
          <p:cNvSpPr>
            <a:spLocks noChangeArrowheads="1"/>
          </p:cNvSpPr>
          <p:nvPr/>
        </p:nvSpPr>
        <p:spPr bwMode="auto">
          <a:xfrm>
            <a:off x="628650" y="3649663"/>
            <a:ext cx="936625" cy="936625"/>
          </a:xfrm>
          <a:prstGeom prst="ellipse">
            <a:avLst/>
          </a:prstGeom>
          <a:solidFill>
            <a:schemeClr val="bg1"/>
          </a:solidFill>
          <a:ln w="38100">
            <a:solidFill>
              <a:srgbClr val="CC0000"/>
            </a:solidFill>
            <a:round/>
            <a:headEnd/>
            <a:tailEnd/>
          </a:ln>
        </p:spPr>
        <p:txBody>
          <a:bodyPr wrap="none" anchor="ctr"/>
          <a:lstStyle/>
          <a:p>
            <a:pPr algn="r" rtl="0"/>
            <a:endParaRPr lang="ar-SA"/>
          </a:p>
        </p:txBody>
      </p:sp>
      <p:pic>
        <p:nvPicPr>
          <p:cNvPr id="56325" name="Picture 5" descr="m"/>
          <p:cNvPicPr>
            <a:picLocks noGrp="1" noChangeAspect="1" noChangeArrowheads="1"/>
          </p:cNvPicPr>
          <p:nvPr>
            <p:ph sz="quarter" idx="2"/>
          </p:nvPr>
        </p:nvPicPr>
        <p:blipFill>
          <a:blip r:embed="rId2" cstate="print">
            <a:lum bright="-18000" contrast="36000"/>
          </a:blip>
          <a:srcRect/>
          <a:stretch>
            <a:fillRect/>
          </a:stretch>
        </p:blipFill>
        <p:spPr>
          <a:xfrm>
            <a:off x="1062038" y="3721100"/>
            <a:ext cx="1584325" cy="728663"/>
          </a:xfrm>
        </p:spPr>
      </p:pic>
      <p:sp>
        <p:nvSpPr>
          <p:cNvPr id="56326" name="Text Box 6"/>
          <p:cNvSpPr txBox="1">
            <a:spLocks noChangeArrowheads="1"/>
          </p:cNvSpPr>
          <p:nvPr/>
        </p:nvSpPr>
        <p:spPr bwMode="auto">
          <a:xfrm>
            <a:off x="1349375" y="4441825"/>
            <a:ext cx="1873250" cy="457200"/>
          </a:xfrm>
          <a:prstGeom prst="rect">
            <a:avLst/>
          </a:prstGeom>
          <a:noFill/>
          <a:ln w="9525">
            <a:noFill/>
            <a:miter lim="800000"/>
            <a:headEnd/>
            <a:tailEnd/>
          </a:ln>
        </p:spPr>
        <p:txBody>
          <a:bodyPr>
            <a:spAutoFit/>
          </a:bodyPr>
          <a:lstStyle/>
          <a:p>
            <a:pPr algn="ctr" rtl="0">
              <a:spcBef>
                <a:spcPct val="50000"/>
              </a:spcBef>
            </a:pPr>
            <a:r>
              <a:rPr lang="en-US" sz="2400"/>
              <a:t>Remnants </a:t>
            </a:r>
          </a:p>
        </p:txBody>
      </p:sp>
      <p:sp>
        <p:nvSpPr>
          <p:cNvPr id="56327" name="Line 7"/>
          <p:cNvSpPr>
            <a:spLocks noChangeShapeType="1"/>
          </p:cNvSpPr>
          <p:nvPr/>
        </p:nvSpPr>
        <p:spPr bwMode="auto">
          <a:xfrm flipV="1">
            <a:off x="2286000" y="4441825"/>
            <a:ext cx="1152525" cy="0"/>
          </a:xfrm>
          <a:prstGeom prst="line">
            <a:avLst/>
          </a:prstGeom>
          <a:noFill/>
          <a:ln w="28575">
            <a:solidFill>
              <a:schemeClr val="tx1"/>
            </a:solidFill>
            <a:round/>
            <a:headEnd/>
            <a:tailEnd type="triangle" w="med" len="med"/>
          </a:ln>
        </p:spPr>
        <p:txBody>
          <a:bodyPr/>
          <a:lstStyle/>
          <a:p>
            <a:endParaRPr lang="ar-SA"/>
          </a:p>
        </p:txBody>
      </p:sp>
      <p:pic>
        <p:nvPicPr>
          <p:cNvPr id="56331" name="Picture 11" descr="spleen"/>
          <p:cNvPicPr>
            <a:picLocks noChangeAspect="1" noChangeArrowheads="1"/>
          </p:cNvPicPr>
          <p:nvPr/>
        </p:nvPicPr>
        <p:blipFill>
          <a:blip r:embed="rId3" cstate="print">
            <a:lum contrast="12000"/>
          </a:blip>
          <a:srcRect/>
          <a:stretch>
            <a:fillRect/>
          </a:stretch>
        </p:blipFill>
        <p:spPr bwMode="auto">
          <a:xfrm>
            <a:off x="3581400" y="3505200"/>
            <a:ext cx="1119188" cy="1512888"/>
          </a:xfrm>
          <a:prstGeom prst="rect">
            <a:avLst/>
          </a:prstGeom>
          <a:noFill/>
          <a:ln w="9525">
            <a:noFill/>
            <a:miter lim="800000"/>
            <a:headEnd/>
            <a:tailEnd/>
          </a:ln>
        </p:spPr>
      </p:pic>
      <p:sp>
        <p:nvSpPr>
          <p:cNvPr id="12" name="Rectangle 2"/>
          <p:cNvSpPr>
            <a:spLocks noGrp="1" noChangeArrowheads="1"/>
          </p:cNvSpPr>
          <p:nvPr>
            <p:ph type="title"/>
          </p:nvPr>
        </p:nvSpPr>
        <p:spPr>
          <a:xfrm>
            <a:off x="179388" y="188913"/>
            <a:ext cx="8713787" cy="647700"/>
          </a:xfrm>
          <a:gradFill rotWithShape="1">
            <a:gsLst>
              <a:gs pos="0">
                <a:srgbClr val="0000F0"/>
              </a:gs>
              <a:gs pos="50000">
                <a:schemeClr val="bg1"/>
              </a:gs>
              <a:gs pos="100000">
                <a:srgbClr val="0000F0"/>
              </a:gs>
            </a:gsLst>
            <a:lin ang="5400000" scaled="1"/>
          </a:gradFill>
        </p:spPr>
        <p:txBody>
          <a:bodyPr/>
          <a:lstStyle/>
          <a:p>
            <a:pPr rtl="0" eaLnBrk="1" hangingPunct="1">
              <a:defRPr/>
            </a:pPr>
            <a:r>
              <a:rPr lang="en-US" sz="3200" b="1" dirty="0" smtClean="0"/>
              <a:t>Pathogenesis and </a:t>
            </a:r>
            <a:r>
              <a:rPr lang="en-US" sz="3200" b="1" dirty="0" smtClean="0">
                <a:solidFill>
                  <a:srgbClr val="006600"/>
                </a:solidFill>
              </a:rPr>
              <a:t>Clinical Picture</a:t>
            </a:r>
          </a:p>
        </p:txBody>
      </p:sp>
      <p:sp>
        <p:nvSpPr>
          <p:cNvPr id="14" name="TextBox 13"/>
          <p:cNvSpPr txBox="1">
            <a:spLocks noChangeArrowheads="1"/>
          </p:cNvSpPr>
          <p:nvPr/>
        </p:nvSpPr>
        <p:spPr bwMode="auto">
          <a:xfrm>
            <a:off x="228600" y="1143000"/>
            <a:ext cx="7667625" cy="522288"/>
          </a:xfrm>
          <a:prstGeom prst="rect">
            <a:avLst/>
          </a:prstGeom>
          <a:noFill/>
          <a:ln w="9525">
            <a:noFill/>
            <a:miter lim="800000"/>
            <a:headEnd/>
            <a:tailEnd/>
          </a:ln>
        </p:spPr>
        <p:txBody>
          <a:bodyPr>
            <a:spAutoFit/>
          </a:bodyPr>
          <a:lstStyle/>
          <a:p>
            <a:pPr algn="l" rtl="0">
              <a:buFont typeface="Wingdings" pitchFamily="2" charset="2"/>
              <a:buChar char="§"/>
            </a:pPr>
            <a:r>
              <a:rPr lang="en-US" sz="2800" dirty="0"/>
              <a:t> Enlargement of liver and spleen.</a:t>
            </a:r>
          </a:p>
        </p:txBody>
      </p:sp>
      <p:pic>
        <p:nvPicPr>
          <p:cNvPr id="8202" name="Picture 10" descr="C:\Users\azza\Desktop\splenomegaly.jpg"/>
          <p:cNvPicPr>
            <a:picLocks noChangeAspect="1" noChangeArrowheads="1"/>
          </p:cNvPicPr>
          <p:nvPr/>
        </p:nvPicPr>
        <p:blipFill>
          <a:blip r:embed="rId4" cstate="print"/>
          <a:srcRect/>
          <a:stretch>
            <a:fillRect/>
          </a:stretch>
        </p:blipFill>
        <p:spPr bwMode="auto">
          <a:xfrm>
            <a:off x="5003800" y="2924175"/>
            <a:ext cx="3749675" cy="280828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56323">
                                            <p:txEl>
                                              <p:pRg st="0" end="0"/>
                                            </p:txEl>
                                          </p:spTgt>
                                        </p:tgtEl>
                                        <p:attrNameLst>
                                          <p:attrName>style.visibility</p:attrName>
                                        </p:attrNameLst>
                                      </p:cBhvr>
                                      <p:to>
                                        <p:strVal val="visible"/>
                                      </p:to>
                                    </p:set>
                                    <p:anim calcmode="lin" valueType="num">
                                      <p:cBhvr>
                                        <p:cTn id="18" dur="500" fill="hold"/>
                                        <p:tgtEl>
                                          <p:spTgt spid="5632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63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56324"/>
                                        </p:tgtEl>
                                        <p:attrNameLst>
                                          <p:attrName>style.visibility</p:attrName>
                                        </p:attrNameLst>
                                      </p:cBhvr>
                                      <p:to>
                                        <p:strVal val="visible"/>
                                      </p:to>
                                    </p:set>
                                    <p:anim calcmode="lin" valueType="num">
                                      <p:cBhvr>
                                        <p:cTn id="24" dur="500" fill="hold"/>
                                        <p:tgtEl>
                                          <p:spTgt spid="56324"/>
                                        </p:tgtEl>
                                        <p:attrNameLst>
                                          <p:attrName>ppt_w</p:attrName>
                                        </p:attrNameLst>
                                      </p:cBhvr>
                                      <p:tavLst>
                                        <p:tav tm="0">
                                          <p:val>
                                            <p:fltVal val="0"/>
                                          </p:val>
                                        </p:tav>
                                        <p:tav tm="100000">
                                          <p:val>
                                            <p:strVal val="#ppt_w"/>
                                          </p:val>
                                        </p:tav>
                                      </p:tavLst>
                                    </p:anim>
                                    <p:anim calcmode="lin" valueType="num">
                                      <p:cBhvr>
                                        <p:cTn id="25" dur="500" fill="hold"/>
                                        <p:tgtEl>
                                          <p:spTgt spid="5632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6325"/>
                                        </p:tgtEl>
                                        <p:attrNameLst>
                                          <p:attrName>style.visibility</p:attrName>
                                        </p:attrNameLst>
                                      </p:cBhvr>
                                      <p:to>
                                        <p:strVal val="visible"/>
                                      </p:to>
                                    </p:set>
                                    <p:anim calcmode="lin" valueType="num">
                                      <p:cBhvr>
                                        <p:cTn id="28" dur="500" fill="hold"/>
                                        <p:tgtEl>
                                          <p:spTgt spid="56325"/>
                                        </p:tgtEl>
                                        <p:attrNameLst>
                                          <p:attrName>ppt_w</p:attrName>
                                        </p:attrNameLst>
                                      </p:cBhvr>
                                      <p:tavLst>
                                        <p:tav tm="0">
                                          <p:val>
                                            <p:fltVal val="0"/>
                                          </p:val>
                                        </p:tav>
                                        <p:tav tm="100000">
                                          <p:val>
                                            <p:strVal val="#ppt_w"/>
                                          </p:val>
                                        </p:tav>
                                      </p:tavLst>
                                    </p:anim>
                                    <p:anim calcmode="lin" valueType="num">
                                      <p:cBhvr>
                                        <p:cTn id="29" dur="500" fill="hold"/>
                                        <p:tgtEl>
                                          <p:spTgt spid="5632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56326"/>
                                        </p:tgtEl>
                                        <p:attrNameLst>
                                          <p:attrName>style.visibility</p:attrName>
                                        </p:attrNameLst>
                                      </p:cBhvr>
                                      <p:to>
                                        <p:strVal val="visible"/>
                                      </p:to>
                                    </p:set>
                                    <p:anim calcmode="lin" valueType="num">
                                      <p:cBhvr>
                                        <p:cTn id="34" dur="500" fill="hold"/>
                                        <p:tgtEl>
                                          <p:spTgt spid="56326"/>
                                        </p:tgtEl>
                                        <p:attrNameLst>
                                          <p:attrName>ppt_w</p:attrName>
                                        </p:attrNameLst>
                                      </p:cBhvr>
                                      <p:tavLst>
                                        <p:tav tm="0">
                                          <p:val>
                                            <p:fltVal val="0"/>
                                          </p:val>
                                        </p:tav>
                                        <p:tav tm="100000">
                                          <p:val>
                                            <p:strVal val="#ppt_w"/>
                                          </p:val>
                                        </p:tav>
                                      </p:tavLst>
                                    </p:anim>
                                    <p:anim calcmode="lin" valueType="num">
                                      <p:cBhvr>
                                        <p:cTn id="35" dur="500" fill="hold"/>
                                        <p:tgtEl>
                                          <p:spTgt spid="56326"/>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56327"/>
                                        </p:tgtEl>
                                        <p:attrNameLst>
                                          <p:attrName>style.visibility</p:attrName>
                                        </p:attrNameLst>
                                      </p:cBhvr>
                                      <p:to>
                                        <p:strVal val="visible"/>
                                      </p:to>
                                    </p:set>
                                    <p:anim calcmode="lin" valueType="num">
                                      <p:cBhvr>
                                        <p:cTn id="38" dur="500" fill="hold"/>
                                        <p:tgtEl>
                                          <p:spTgt spid="56327"/>
                                        </p:tgtEl>
                                        <p:attrNameLst>
                                          <p:attrName>ppt_w</p:attrName>
                                        </p:attrNameLst>
                                      </p:cBhvr>
                                      <p:tavLst>
                                        <p:tav tm="0">
                                          <p:val>
                                            <p:fltVal val="0"/>
                                          </p:val>
                                        </p:tav>
                                        <p:tav tm="100000">
                                          <p:val>
                                            <p:strVal val="#ppt_w"/>
                                          </p:val>
                                        </p:tav>
                                      </p:tavLst>
                                    </p:anim>
                                    <p:anim calcmode="lin" valueType="num">
                                      <p:cBhvr>
                                        <p:cTn id="39" dur="500" fill="hold"/>
                                        <p:tgtEl>
                                          <p:spTgt spid="56327"/>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3" presetClass="entr" presetSubtype="16" fill="hold" nodeType="afterEffect">
                                  <p:stCondLst>
                                    <p:cond delay="0"/>
                                  </p:stCondLst>
                                  <p:childTnLst>
                                    <p:set>
                                      <p:cBhvr>
                                        <p:cTn id="42" dur="1" fill="hold">
                                          <p:stCondLst>
                                            <p:cond delay="0"/>
                                          </p:stCondLst>
                                        </p:cTn>
                                        <p:tgtEl>
                                          <p:spTgt spid="56331"/>
                                        </p:tgtEl>
                                        <p:attrNameLst>
                                          <p:attrName>style.visibility</p:attrName>
                                        </p:attrNameLst>
                                      </p:cBhvr>
                                      <p:to>
                                        <p:strVal val="visible"/>
                                      </p:to>
                                    </p:set>
                                    <p:anim calcmode="lin" valueType="num">
                                      <p:cBhvr>
                                        <p:cTn id="43" dur="500" fill="hold"/>
                                        <p:tgtEl>
                                          <p:spTgt spid="56331"/>
                                        </p:tgtEl>
                                        <p:attrNameLst>
                                          <p:attrName>ppt_w</p:attrName>
                                        </p:attrNameLst>
                                      </p:cBhvr>
                                      <p:tavLst>
                                        <p:tav tm="0">
                                          <p:val>
                                            <p:fltVal val="0"/>
                                          </p:val>
                                        </p:tav>
                                        <p:tav tm="100000">
                                          <p:val>
                                            <p:strVal val="#ppt_w"/>
                                          </p:val>
                                        </p:tav>
                                      </p:tavLst>
                                    </p:anim>
                                    <p:anim calcmode="lin" valueType="num">
                                      <p:cBhvr>
                                        <p:cTn id="44" dur="500" fill="hold"/>
                                        <p:tgtEl>
                                          <p:spTgt spid="5633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8202"/>
                                        </p:tgtEl>
                                        <p:attrNameLst>
                                          <p:attrName>style.visibility</p:attrName>
                                        </p:attrNameLst>
                                      </p:cBhvr>
                                      <p:to>
                                        <p:strVal val="visible"/>
                                      </p:to>
                                    </p:set>
                                    <p:anim calcmode="lin" valueType="num">
                                      <p:cBhvr>
                                        <p:cTn id="49" dur="500" fill="hold"/>
                                        <p:tgtEl>
                                          <p:spTgt spid="8202"/>
                                        </p:tgtEl>
                                        <p:attrNameLst>
                                          <p:attrName>ppt_w</p:attrName>
                                        </p:attrNameLst>
                                      </p:cBhvr>
                                      <p:tavLst>
                                        <p:tav tm="0">
                                          <p:val>
                                            <p:fltVal val="0"/>
                                          </p:val>
                                        </p:tav>
                                        <p:tav tm="100000">
                                          <p:val>
                                            <p:strVal val="#ppt_w"/>
                                          </p:val>
                                        </p:tav>
                                      </p:tavLst>
                                    </p:anim>
                                    <p:anim calcmode="lin" valueType="num">
                                      <p:cBhvr>
                                        <p:cTn id="50" dur="500" fill="hold"/>
                                        <p:tgtEl>
                                          <p:spTgt spid="82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6" grpId="0"/>
      <p:bldP spid="56327" grpId="0" animBg="1"/>
      <p:bldP spid="12"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715963"/>
          </a:xfrm>
          <a:gradFill rotWithShape="1">
            <a:gsLst>
              <a:gs pos="0">
                <a:srgbClr val="CC0000"/>
              </a:gs>
              <a:gs pos="50000">
                <a:schemeClr val="bg1"/>
              </a:gs>
              <a:gs pos="100000">
                <a:srgbClr val="CC0000"/>
              </a:gs>
            </a:gsLst>
            <a:lin ang="5400000" scaled="1"/>
          </a:gradFill>
        </p:spPr>
        <p:txBody>
          <a:bodyPr/>
          <a:lstStyle/>
          <a:p>
            <a:pPr rtl="0" eaLnBrk="1" hangingPunct="1">
              <a:defRPr/>
            </a:pPr>
            <a:r>
              <a:rPr lang="en-US" sz="3200" dirty="0" smtClean="0">
                <a:effectLst>
                  <a:outerShdw blurRad="38100" dist="38100" dir="2700000" algn="tl">
                    <a:srgbClr val="000000">
                      <a:alpha val="43137"/>
                    </a:srgbClr>
                  </a:outerShdw>
                </a:effectLst>
              </a:rPr>
              <a:t>Diagnosis</a:t>
            </a:r>
          </a:p>
        </p:txBody>
      </p:sp>
      <p:sp>
        <p:nvSpPr>
          <p:cNvPr id="8195" name="Rectangle 3"/>
          <p:cNvSpPr>
            <a:spLocks noGrp="1" noChangeArrowheads="1"/>
          </p:cNvSpPr>
          <p:nvPr>
            <p:ph type="body" sz="half" idx="1"/>
          </p:nvPr>
        </p:nvSpPr>
        <p:spPr>
          <a:xfrm>
            <a:off x="228600" y="1066800"/>
            <a:ext cx="2362200" cy="1752600"/>
          </a:xfrm>
        </p:spPr>
        <p:txBody>
          <a:bodyPr/>
          <a:lstStyle/>
          <a:p>
            <a:pPr algn="l" rtl="0" eaLnBrk="1" hangingPunct="1">
              <a:buFontTx/>
              <a:buNone/>
            </a:pPr>
            <a:r>
              <a:rPr lang="en-US" sz="2800" smtClean="0"/>
              <a:t>1- Blood film</a:t>
            </a:r>
          </a:p>
          <a:p>
            <a:pPr algn="l" rtl="0" eaLnBrk="1" hangingPunct="1">
              <a:buFontTx/>
              <a:buNone/>
            </a:pPr>
            <a:r>
              <a:rPr lang="en-US" sz="2800" smtClean="0"/>
              <a:t>2- Serology</a:t>
            </a:r>
          </a:p>
          <a:p>
            <a:pPr algn="l" rtl="0" eaLnBrk="1" hangingPunct="1">
              <a:buFontTx/>
              <a:buNone/>
            </a:pPr>
            <a:r>
              <a:rPr lang="en-US" sz="2800" smtClean="0"/>
              <a:t>3- PCR</a:t>
            </a:r>
          </a:p>
        </p:txBody>
      </p:sp>
      <p:pic>
        <p:nvPicPr>
          <p:cNvPr id="8200" name="Picture 8" descr="babesia maltese cross form"/>
          <p:cNvPicPr>
            <a:picLocks noGrp="1" noChangeAspect="1" noChangeArrowheads="1"/>
          </p:cNvPicPr>
          <p:nvPr>
            <p:ph sz="quarter" idx="2"/>
          </p:nvPr>
        </p:nvPicPr>
        <p:blipFill>
          <a:blip r:embed="rId2" cstate="print">
            <a:lum bright="-10000" contrast="10000"/>
          </a:blip>
          <a:srcRect/>
          <a:stretch>
            <a:fillRect/>
          </a:stretch>
        </p:blipFill>
        <p:spPr>
          <a:xfrm>
            <a:off x="2438400" y="1143000"/>
            <a:ext cx="3595688" cy="2044700"/>
          </a:xfrm>
          <a:noFill/>
        </p:spPr>
      </p:pic>
      <p:sp>
        <p:nvSpPr>
          <p:cNvPr id="8196" name="Text Box 4"/>
          <p:cNvSpPr txBox="1">
            <a:spLocks noChangeArrowheads="1"/>
          </p:cNvSpPr>
          <p:nvPr/>
        </p:nvSpPr>
        <p:spPr bwMode="auto">
          <a:xfrm>
            <a:off x="533400" y="5181600"/>
            <a:ext cx="4343400" cy="519113"/>
          </a:xfrm>
          <a:prstGeom prst="rect">
            <a:avLst/>
          </a:prstGeom>
          <a:gradFill rotWithShape="1">
            <a:gsLst>
              <a:gs pos="0">
                <a:srgbClr val="CC0000"/>
              </a:gs>
              <a:gs pos="50000">
                <a:schemeClr val="bg1"/>
              </a:gs>
              <a:gs pos="100000">
                <a:srgbClr val="CC0000"/>
              </a:gs>
            </a:gsLst>
            <a:lin ang="5400000" scaled="1"/>
          </a:gradFill>
          <a:ln w="9525">
            <a:noFill/>
            <a:miter lim="800000"/>
            <a:headEnd/>
            <a:tailEnd/>
          </a:ln>
          <a:effectLst/>
        </p:spPr>
        <p:txBody>
          <a:bodyPr>
            <a:spAutoFit/>
          </a:bodyPr>
          <a:lstStyle/>
          <a:p>
            <a:pPr algn="ctr" rtl="0">
              <a:spcBef>
                <a:spcPct val="50000"/>
              </a:spcBef>
              <a:defRPr/>
            </a:pPr>
            <a:r>
              <a:rPr lang="en-US" sz="2800" dirty="0">
                <a:effectLst>
                  <a:outerShdw blurRad="38100" dist="38100" dir="2700000" algn="tl">
                    <a:srgbClr val="000000">
                      <a:alpha val="43137"/>
                    </a:srgbClr>
                  </a:outerShdw>
                </a:effectLst>
              </a:rPr>
              <a:t>Prevention and Control</a:t>
            </a:r>
          </a:p>
        </p:txBody>
      </p:sp>
      <p:sp>
        <p:nvSpPr>
          <p:cNvPr id="8197" name="Text Box 5"/>
          <p:cNvSpPr txBox="1">
            <a:spLocks noChangeArrowheads="1"/>
          </p:cNvSpPr>
          <p:nvPr/>
        </p:nvSpPr>
        <p:spPr bwMode="auto">
          <a:xfrm>
            <a:off x="457200" y="5791200"/>
            <a:ext cx="4419600" cy="519113"/>
          </a:xfrm>
          <a:prstGeom prst="rect">
            <a:avLst/>
          </a:prstGeom>
          <a:noFill/>
          <a:ln w="9525">
            <a:noFill/>
            <a:miter lim="800000"/>
            <a:headEnd/>
            <a:tailEnd/>
          </a:ln>
        </p:spPr>
        <p:txBody>
          <a:bodyPr>
            <a:spAutoFit/>
          </a:bodyPr>
          <a:lstStyle/>
          <a:p>
            <a:pPr algn="ctr" rtl="0">
              <a:spcBef>
                <a:spcPct val="50000"/>
              </a:spcBef>
            </a:pPr>
            <a:r>
              <a:rPr lang="en-US" sz="2800"/>
              <a:t>Measures to control ticks</a:t>
            </a:r>
          </a:p>
        </p:txBody>
      </p:sp>
      <p:sp>
        <p:nvSpPr>
          <p:cNvPr id="8199" name="Text Box 7"/>
          <p:cNvSpPr txBox="1">
            <a:spLocks noChangeArrowheads="1"/>
          </p:cNvSpPr>
          <p:nvPr/>
        </p:nvSpPr>
        <p:spPr bwMode="auto">
          <a:xfrm>
            <a:off x="533400" y="3581400"/>
            <a:ext cx="4419600" cy="519113"/>
          </a:xfrm>
          <a:prstGeom prst="rect">
            <a:avLst/>
          </a:prstGeom>
          <a:gradFill rotWithShape="1">
            <a:gsLst>
              <a:gs pos="0">
                <a:srgbClr val="CC0000"/>
              </a:gs>
              <a:gs pos="50000">
                <a:schemeClr val="bg1"/>
              </a:gs>
              <a:gs pos="100000">
                <a:srgbClr val="CC0000"/>
              </a:gs>
            </a:gsLst>
            <a:lin ang="5400000" scaled="1"/>
          </a:gradFill>
          <a:ln w="9525">
            <a:noFill/>
            <a:miter lim="800000"/>
            <a:headEnd/>
            <a:tailEnd/>
          </a:ln>
          <a:effectLst/>
        </p:spPr>
        <p:txBody>
          <a:bodyPr>
            <a:spAutoFit/>
          </a:bodyPr>
          <a:lstStyle/>
          <a:p>
            <a:pPr algn="ctr" rtl="0">
              <a:spcBef>
                <a:spcPct val="50000"/>
              </a:spcBef>
              <a:defRPr/>
            </a:pPr>
            <a:r>
              <a:rPr lang="en-US" sz="2800" dirty="0">
                <a:effectLst>
                  <a:outerShdw blurRad="38100" dist="38100" dir="2700000" algn="tl">
                    <a:srgbClr val="000000">
                      <a:alpha val="43137"/>
                    </a:srgbClr>
                  </a:outerShdw>
                </a:effectLst>
              </a:rPr>
              <a:t>Treatment</a:t>
            </a:r>
            <a:r>
              <a:rPr lang="en-US" sz="2800" dirty="0"/>
              <a:t> </a:t>
            </a:r>
          </a:p>
        </p:txBody>
      </p:sp>
      <p:sp>
        <p:nvSpPr>
          <p:cNvPr id="8203" name="Text Box 11"/>
          <p:cNvSpPr txBox="1">
            <a:spLocks noChangeArrowheads="1"/>
          </p:cNvSpPr>
          <p:nvPr/>
        </p:nvSpPr>
        <p:spPr bwMode="auto">
          <a:xfrm>
            <a:off x="533400" y="4191000"/>
            <a:ext cx="4419600" cy="519113"/>
          </a:xfrm>
          <a:prstGeom prst="rect">
            <a:avLst/>
          </a:prstGeom>
          <a:noFill/>
          <a:ln w="9525">
            <a:noFill/>
            <a:miter lim="800000"/>
            <a:headEnd/>
            <a:tailEnd/>
          </a:ln>
        </p:spPr>
        <p:txBody>
          <a:bodyPr>
            <a:spAutoFit/>
          </a:bodyPr>
          <a:lstStyle/>
          <a:p>
            <a:pPr algn="ctr" rtl="0">
              <a:spcBef>
                <a:spcPct val="50000"/>
              </a:spcBef>
            </a:pPr>
            <a:r>
              <a:rPr lang="en-US" sz="2800"/>
              <a:t>Clindamycin + Quinine</a:t>
            </a:r>
          </a:p>
        </p:txBody>
      </p:sp>
      <p:sp>
        <p:nvSpPr>
          <p:cNvPr id="8204" name="Text Box 12"/>
          <p:cNvSpPr txBox="1">
            <a:spLocks noChangeArrowheads="1"/>
          </p:cNvSpPr>
          <p:nvPr/>
        </p:nvSpPr>
        <p:spPr bwMode="auto">
          <a:xfrm>
            <a:off x="6019800" y="1295400"/>
            <a:ext cx="2971800" cy="830263"/>
          </a:xfrm>
          <a:prstGeom prst="rect">
            <a:avLst/>
          </a:prstGeom>
          <a:noFill/>
          <a:ln w="9525">
            <a:noFill/>
            <a:miter lim="800000"/>
            <a:headEnd/>
            <a:tailEnd/>
          </a:ln>
        </p:spPr>
        <p:txBody>
          <a:bodyPr>
            <a:spAutoFit/>
          </a:bodyPr>
          <a:lstStyle/>
          <a:p>
            <a:pPr algn="ctr" rtl="0">
              <a:spcBef>
                <a:spcPct val="50000"/>
              </a:spcBef>
            </a:pPr>
            <a:r>
              <a:rPr lang="en-US" sz="2400">
                <a:solidFill>
                  <a:srgbClr val="008000"/>
                </a:solidFill>
              </a:rPr>
              <a:t>Multiple small rings     No malaria pigment</a:t>
            </a:r>
          </a:p>
        </p:txBody>
      </p:sp>
      <p:pic>
        <p:nvPicPr>
          <p:cNvPr id="8205" name="Picture 13" descr="texas cattle fever"/>
          <p:cNvPicPr>
            <a:picLocks noGrp="1" noChangeAspect="1" noChangeArrowheads="1"/>
          </p:cNvPicPr>
          <p:nvPr>
            <p:ph sz="quarter" idx="3"/>
          </p:nvPr>
        </p:nvPicPr>
        <p:blipFill>
          <a:blip r:embed="rId3" cstate="print">
            <a:lum bright="-10000" contrast="20000"/>
          </a:blip>
          <a:srcRect/>
          <a:stretch>
            <a:fillRect/>
          </a:stretch>
        </p:blipFill>
        <p:spPr>
          <a:xfrm>
            <a:off x="6213475" y="2971800"/>
            <a:ext cx="2747963" cy="3733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p:cTn id="12"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1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200"/>
                                        </p:tgtEl>
                                        <p:attrNameLst>
                                          <p:attrName>style.visibility</p:attrName>
                                        </p:attrNameLst>
                                      </p:cBhvr>
                                      <p:to>
                                        <p:strVal val="visible"/>
                                      </p:to>
                                    </p:set>
                                    <p:anim calcmode="lin" valueType="num">
                                      <p:cBhvr additive="base">
                                        <p:cTn id="18" dur="500" fill="hold"/>
                                        <p:tgtEl>
                                          <p:spTgt spid="8200"/>
                                        </p:tgtEl>
                                        <p:attrNameLst>
                                          <p:attrName>ppt_x</p:attrName>
                                        </p:attrNameLst>
                                      </p:cBhvr>
                                      <p:tavLst>
                                        <p:tav tm="0">
                                          <p:val>
                                            <p:strVal val="#ppt_x"/>
                                          </p:val>
                                        </p:tav>
                                        <p:tav tm="100000">
                                          <p:val>
                                            <p:strVal val="#ppt_x"/>
                                          </p:val>
                                        </p:tav>
                                      </p:tavLst>
                                    </p:anim>
                                    <p:anim calcmode="lin" valueType="num">
                                      <p:cBhvr additive="base">
                                        <p:cTn id="19" dur="500" fill="hold"/>
                                        <p:tgtEl>
                                          <p:spTgt spid="8200"/>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8204"/>
                                        </p:tgtEl>
                                        <p:attrNameLst>
                                          <p:attrName>style.visibility</p:attrName>
                                        </p:attrNameLst>
                                      </p:cBhvr>
                                      <p:to>
                                        <p:strVal val="visible"/>
                                      </p:to>
                                    </p:set>
                                    <p:anim calcmode="lin" valueType="num">
                                      <p:cBhvr>
                                        <p:cTn id="23" dur="500" fill="hold"/>
                                        <p:tgtEl>
                                          <p:spTgt spid="8204"/>
                                        </p:tgtEl>
                                        <p:attrNameLst>
                                          <p:attrName>ppt_w</p:attrName>
                                        </p:attrNameLst>
                                      </p:cBhvr>
                                      <p:tavLst>
                                        <p:tav tm="0">
                                          <p:val>
                                            <p:fltVal val="0"/>
                                          </p:val>
                                        </p:tav>
                                        <p:tav tm="100000">
                                          <p:val>
                                            <p:strVal val="#ppt_w"/>
                                          </p:val>
                                        </p:tav>
                                      </p:tavLst>
                                    </p:anim>
                                    <p:anim calcmode="lin" valueType="num">
                                      <p:cBhvr>
                                        <p:cTn id="24" dur="500" fill="hold"/>
                                        <p:tgtEl>
                                          <p:spTgt spid="820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8195">
                                            <p:txEl>
                                              <p:pRg st="1" end="1"/>
                                            </p:txEl>
                                          </p:spTgt>
                                        </p:tgtEl>
                                        <p:attrNameLst>
                                          <p:attrName>style.visibility</p:attrName>
                                        </p:attrNameLst>
                                      </p:cBhvr>
                                      <p:to>
                                        <p:strVal val="visible"/>
                                      </p:to>
                                    </p:set>
                                    <p:anim calcmode="lin" valueType="num">
                                      <p:cBhvr>
                                        <p:cTn id="29"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819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 calcmode="lin" valueType="num">
                                      <p:cBhvr>
                                        <p:cTn id="35"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819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8199"/>
                                        </p:tgtEl>
                                        <p:attrNameLst>
                                          <p:attrName>style.visibility</p:attrName>
                                        </p:attrNameLst>
                                      </p:cBhvr>
                                      <p:to>
                                        <p:strVal val="visible"/>
                                      </p:to>
                                    </p:set>
                                    <p:animEffect transition="in" filter="checkerboard(across)">
                                      <p:cBhvr>
                                        <p:cTn id="41" dur="500"/>
                                        <p:tgtEl>
                                          <p:spTgt spid="8199"/>
                                        </p:tgtEl>
                                      </p:cBhvr>
                                    </p:animEffect>
                                  </p:childTnLst>
                                </p:cTn>
                              </p:par>
                            </p:childTnLst>
                          </p:cTn>
                        </p:par>
                        <p:par>
                          <p:cTn id="42" fill="hold">
                            <p:stCondLst>
                              <p:cond delay="500"/>
                            </p:stCondLst>
                            <p:childTnLst>
                              <p:par>
                                <p:cTn id="43" presetID="17" presetClass="entr" presetSubtype="10" fill="hold" grpId="0" nodeType="afterEffect">
                                  <p:stCondLst>
                                    <p:cond delay="0"/>
                                  </p:stCondLst>
                                  <p:childTnLst>
                                    <p:set>
                                      <p:cBhvr>
                                        <p:cTn id="44" dur="1" fill="hold">
                                          <p:stCondLst>
                                            <p:cond delay="0"/>
                                          </p:stCondLst>
                                        </p:cTn>
                                        <p:tgtEl>
                                          <p:spTgt spid="8203"/>
                                        </p:tgtEl>
                                        <p:attrNameLst>
                                          <p:attrName>style.visibility</p:attrName>
                                        </p:attrNameLst>
                                      </p:cBhvr>
                                      <p:to>
                                        <p:strVal val="visible"/>
                                      </p:to>
                                    </p:set>
                                    <p:anim calcmode="lin" valueType="num">
                                      <p:cBhvr>
                                        <p:cTn id="45" dur="500" fill="hold"/>
                                        <p:tgtEl>
                                          <p:spTgt spid="8203"/>
                                        </p:tgtEl>
                                        <p:attrNameLst>
                                          <p:attrName>ppt_w</p:attrName>
                                        </p:attrNameLst>
                                      </p:cBhvr>
                                      <p:tavLst>
                                        <p:tav tm="0">
                                          <p:val>
                                            <p:fltVal val="0"/>
                                          </p:val>
                                        </p:tav>
                                        <p:tav tm="100000">
                                          <p:val>
                                            <p:strVal val="#ppt_w"/>
                                          </p:val>
                                        </p:tav>
                                      </p:tavLst>
                                    </p:anim>
                                    <p:anim calcmode="lin" valueType="num">
                                      <p:cBhvr>
                                        <p:cTn id="46" dur="500" fill="hold"/>
                                        <p:tgtEl>
                                          <p:spTgt spid="820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8196"/>
                                        </p:tgtEl>
                                        <p:attrNameLst>
                                          <p:attrName>style.visibility</p:attrName>
                                        </p:attrNameLst>
                                      </p:cBhvr>
                                      <p:to>
                                        <p:strVal val="visible"/>
                                      </p:to>
                                    </p:set>
                                    <p:animEffect transition="in" filter="checkerboard(across)">
                                      <p:cBhvr>
                                        <p:cTn id="51" dur="500"/>
                                        <p:tgtEl>
                                          <p:spTgt spid="8196"/>
                                        </p:tgtEl>
                                      </p:cBhvr>
                                    </p:animEffect>
                                  </p:childTnLst>
                                </p:cTn>
                              </p:par>
                            </p:childTnLst>
                          </p:cTn>
                        </p:par>
                        <p:par>
                          <p:cTn id="52" fill="hold">
                            <p:stCondLst>
                              <p:cond delay="500"/>
                            </p:stCondLst>
                            <p:childTnLst>
                              <p:par>
                                <p:cTn id="53" presetID="17" presetClass="entr" presetSubtype="10" fill="hold" grpId="0" nodeType="afterEffect">
                                  <p:stCondLst>
                                    <p:cond delay="0"/>
                                  </p:stCondLst>
                                  <p:childTnLst>
                                    <p:set>
                                      <p:cBhvr>
                                        <p:cTn id="54" dur="1" fill="hold">
                                          <p:stCondLst>
                                            <p:cond delay="0"/>
                                          </p:stCondLst>
                                        </p:cTn>
                                        <p:tgtEl>
                                          <p:spTgt spid="8197"/>
                                        </p:tgtEl>
                                        <p:attrNameLst>
                                          <p:attrName>style.visibility</p:attrName>
                                        </p:attrNameLst>
                                      </p:cBhvr>
                                      <p:to>
                                        <p:strVal val="visible"/>
                                      </p:to>
                                    </p:set>
                                    <p:anim calcmode="lin" valueType="num">
                                      <p:cBhvr>
                                        <p:cTn id="55" dur="500" fill="hold"/>
                                        <p:tgtEl>
                                          <p:spTgt spid="8197"/>
                                        </p:tgtEl>
                                        <p:attrNameLst>
                                          <p:attrName>ppt_w</p:attrName>
                                        </p:attrNameLst>
                                      </p:cBhvr>
                                      <p:tavLst>
                                        <p:tav tm="0">
                                          <p:val>
                                            <p:fltVal val="0"/>
                                          </p:val>
                                        </p:tav>
                                        <p:tav tm="100000">
                                          <p:val>
                                            <p:strVal val="#ppt_w"/>
                                          </p:val>
                                        </p:tav>
                                      </p:tavLst>
                                    </p:anim>
                                    <p:anim calcmode="lin" valueType="num">
                                      <p:cBhvr>
                                        <p:cTn id="56" dur="500" fill="hold"/>
                                        <p:tgtEl>
                                          <p:spTgt spid="8197"/>
                                        </p:tgtEl>
                                        <p:attrNameLst>
                                          <p:attrName>ppt_h</p:attrName>
                                        </p:attrNameLst>
                                      </p:cBhvr>
                                      <p:tavLst>
                                        <p:tav tm="0">
                                          <p:val>
                                            <p:strVal val="#ppt_h"/>
                                          </p:val>
                                        </p:tav>
                                        <p:tav tm="100000">
                                          <p:val>
                                            <p:strVal val="#ppt_h"/>
                                          </p:val>
                                        </p:tav>
                                      </p:tavLst>
                                    </p:anim>
                                  </p:childTnLst>
                                </p:cTn>
                              </p:par>
                            </p:childTnLst>
                          </p:cTn>
                        </p:par>
                        <p:par>
                          <p:cTn id="57" fill="hold">
                            <p:stCondLst>
                              <p:cond delay="1000"/>
                            </p:stCondLst>
                            <p:childTnLst>
                              <p:par>
                                <p:cTn id="58" presetID="2" presetClass="entr" presetSubtype="4" fill="hold" nodeType="afterEffect">
                                  <p:stCondLst>
                                    <p:cond delay="0"/>
                                  </p:stCondLst>
                                  <p:childTnLst>
                                    <p:set>
                                      <p:cBhvr>
                                        <p:cTn id="59" dur="1" fill="hold">
                                          <p:stCondLst>
                                            <p:cond delay="0"/>
                                          </p:stCondLst>
                                        </p:cTn>
                                        <p:tgtEl>
                                          <p:spTgt spid="8205"/>
                                        </p:tgtEl>
                                        <p:attrNameLst>
                                          <p:attrName>style.visibility</p:attrName>
                                        </p:attrNameLst>
                                      </p:cBhvr>
                                      <p:to>
                                        <p:strVal val="visible"/>
                                      </p:to>
                                    </p:set>
                                    <p:anim calcmode="lin" valueType="num">
                                      <p:cBhvr additive="base">
                                        <p:cTn id="60" dur="500" fill="hold"/>
                                        <p:tgtEl>
                                          <p:spTgt spid="8205"/>
                                        </p:tgtEl>
                                        <p:attrNameLst>
                                          <p:attrName>ppt_x</p:attrName>
                                        </p:attrNameLst>
                                      </p:cBhvr>
                                      <p:tavLst>
                                        <p:tav tm="0">
                                          <p:val>
                                            <p:strVal val="#ppt_x"/>
                                          </p:val>
                                        </p:tav>
                                        <p:tav tm="100000">
                                          <p:val>
                                            <p:strVal val="#ppt_x"/>
                                          </p:val>
                                        </p:tav>
                                      </p:tavLst>
                                    </p:anim>
                                    <p:anim calcmode="lin" valueType="num">
                                      <p:cBhvr additive="base">
                                        <p:cTn id="61"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build="p"/>
      <p:bldP spid="8196" grpId="0" animBg="1"/>
      <p:bldP spid="8197" grpId="0"/>
      <p:bldP spid="8199" grpId="0" animBg="1"/>
      <p:bldP spid="8203" grpId="0"/>
      <p:bldP spid="82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sz="quarter"/>
          </p:nvPr>
        </p:nvSpPr>
        <p:spPr>
          <a:xfrm>
            <a:off x="323850" y="188913"/>
            <a:ext cx="8424863" cy="633412"/>
          </a:xfrm>
          <a:gradFill rotWithShape="1">
            <a:gsLst>
              <a:gs pos="0">
                <a:srgbClr val="0000F0"/>
              </a:gs>
              <a:gs pos="50000">
                <a:schemeClr val="bg1"/>
              </a:gs>
              <a:gs pos="100000">
                <a:srgbClr val="0000F0"/>
              </a:gs>
            </a:gsLst>
            <a:lin ang="5400000" scaled="1"/>
          </a:gradFill>
        </p:spPr>
        <p:txBody>
          <a:bodyPr>
            <a:normAutofit/>
          </a:bodyPr>
          <a:lstStyle/>
          <a:p>
            <a:pPr rtl="0" eaLnBrk="1" hangingPunct="1">
              <a:defRPr/>
            </a:pPr>
            <a:r>
              <a:rPr lang="en-US" sz="3200" b="1" dirty="0" smtClean="0">
                <a:effectLst>
                  <a:outerShdw blurRad="38100" dist="38100" dir="2700000" algn="tl">
                    <a:srgbClr val="000000">
                      <a:alpha val="43137"/>
                    </a:srgbClr>
                  </a:outerShdw>
                </a:effectLst>
              </a:rPr>
              <a:t>Complications </a:t>
            </a:r>
          </a:p>
        </p:txBody>
      </p:sp>
      <p:sp>
        <p:nvSpPr>
          <p:cNvPr id="24579" name="Rectangle 3"/>
          <p:cNvSpPr>
            <a:spLocks noGrp="1" noChangeArrowheads="1"/>
          </p:cNvSpPr>
          <p:nvPr>
            <p:ph sz="quarter" idx="1"/>
          </p:nvPr>
        </p:nvSpPr>
        <p:spPr>
          <a:xfrm>
            <a:off x="7235825" y="4005263"/>
            <a:ext cx="1519238" cy="1393825"/>
          </a:xfrm>
        </p:spPr>
        <p:txBody>
          <a:bodyPr/>
          <a:lstStyle/>
          <a:p>
            <a:pPr algn="l" rtl="0" eaLnBrk="1" hangingPunct="1"/>
            <a:endParaRPr lang="en-US" sz="2400" smtClean="0"/>
          </a:p>
        </p:txBody>
      </p:sp>
      <p:sp>
        <p:nvSpPr>
          <p:cNvPr id="24580" name="Rectangle 4"/>
          <p:cNvSpPr>
            <a:spLocks noGrp="1" noChangeArrowheads="1"/>
          </p:cNvSpPr>
          <p:nvPr>
            <p:ph sz="quarter" idx="2"/>
          </p:nvPr>
        </p:nvSpPr>
        <p:spPr>
          <a:xfrm>
            <a:off x="7092950" y="2708275"/>
            <a:ext cx="1589088" cy="1106488"/>
          </a:xfrm>
        </p:spPr>
        <p:txBody>
          <a:bodyPr/>
          <a:lstStyle/>
          <a:p>
            <a:pPr algn="l" rtl="0" eaLnBrk="1" hangingPunct="1"/>
            <a:endParaRPr lang="en-US" sz="2400" smtClean="0"/>
          </a:p>
        </p:txBody>
      </p:sp>
      <p:sp>
        <p:nvSpPr>
          <p:cNvPr id="62469" name="Text Box 5"/>
          <p:cNvSpPr txBox="1">
            <a:spLocks noChangeArrowheads="1"/>
          </p:cNvSpPr>
          <p:nvPr/>
        </p:nvSpPr>
        <p:spPr bwMode="auto">
          <a:xfrm>
            <a:off x="179388" y="836613"/>
            <a:ext cx="5473700" cy="519112"/>
          </a:xfrm>
          <a:prstGeom prst="rect">
            <a:avLst/>
          </a:prstGeom>
          <a:noFill/>
          <a:ln w="9525">
            <a:noFill/>
            <a:miter lim="800000"/>
            <a:headEnd/>
            <a:tailEnd/>
          </a:ln>
        </p:spPr>
        <p:txBody>
          <a:bodyPr>
            <a:spAutoFit/>
          </a:bodyPr>
          <a:lstStyle/>
          <a:p>
            <a:pPr algn="l" rtl="0">
              <a:spcBef>
                <a:spcPct val="50000"/>
              </a:spcBef>
              <a:buFontTx/>
              <a:buChar char="•"/>
            </a:pPr>
            <a:r>
              <a:rPr lang="en-US" sz="2800" dirty="0"/>
              <a:t> </a:t>
            </a:r>
            <a:r>
              <a:rPr lang="en-US" sz="2800" i="1" dirty="0"/>
              <a:t>Vivax, ovale &amp; malariae </a:t>
            </a:r>
            <a:r>
              <a:rPr lang="en-US" sz="2800" dirty="0"/>
              <a:t>malaria</a:t>
            </a:r>
          </a:p>
        </p:txBody>
      </p:sp>
      <p:sp>
        <p:nvSpPr>
          <p:cNvPr id="62470" name="Line 6"/>
          <p:cNvSpPr>
            <a:spLocks noChangeShapeType="1"/>
          </p:cNvSpPr>
          <p:nvPr/>
        </p:nvSpPr>
        <p:spPr bwMode="auto">
          <a:xfrm>
            <a:off x="5508625" y="1125538"/>
            <a:ext cx="431800" cy="0"/>
          </a:xfrm>
          <a:prstGeom prst="line">
            <a:avLst/>
          </a:prstGeom>
          <a:noFill/>
          <a:ln w="9525">
            <a:solidFill>
              <a:schemeClr val="tx1"/>
            </a:solidFill>
            <a:round/>
            <a:headEnd/>
            <a:tailEnd type="triangle" w="med" len="med"/>
          </a:ln>
        </p:spPr>
        <p:txBody>
          <a:bodyPr/>
          <a:lstStyle/>
          <a:p>
            <a:endParaRPr lang="ar-SA"/>
          </a:p>
        </p:txBody>
      </p:sp>
      <p:sp>
        <p:nvSpPr>
          <p:cNvPr id="62471" name="Text Box 7"/>
          <p:cNvSpPr txBox="1">
            <a:spLocks noChangeArrowheads="1"/>
          </p:cNvSpPr>
          <p:nvPr/>
        </p:nvSpPr>
        <p:spPr bwMode="auto">
          <a:xfrm>
            <a:off x="5867400" y="836613"/>
            <a:ext cx="3059113" cy="519112"/>
          </a:xfrm>
          <a:prstGeom prst="rect">
            <a:avLst/>
          </a:prstGeom>
          <a:noFill/>
          <a:ln w="9525">
            <a:noFill/>
            <a:miter lim="800000"/>
            <a:headEnd/>
            <a:tailEnd/>
          </a:ln>
        </p:spPr>
        <p:txBody>
          <a:bodyPr>
            <a:spAutoFit/>
          </a:bodyPr>
          <a:lstStyle/>
          <a:p>
            <a:pPr algn="r" rtl="0">
              <a:spcBef>
                <a:spcPct val="50000"/>
              </a:spcBef>
            </a:pPr>
            <a:r>
              <a:rPr lang="en-US" sz="2800">
                <a:solidFill>
                  <a:srgbClr val="CC0000"/>
                </a:solidFill>
              </a:rPr>
              <a:t>Relatively benign.</a:t>
            </a:r>
          </a:p>
        </p:txBody>
      </p:sp>
      <p:sp>
        <p:nvSpPr>
          <p:cNvPr id="62472" name="Text Box 8"/>
          <p:cNvSpPr txBox="1">
            <a:spLocks noChangeArrowheads="1"/>
          </p:cNvSpPr>
          <p:nvPr/>
        </p:nvSpPr>
        <p:spPr bwMode="auto">
          <a:xfrm>
            <a:off x="179388" y="1268413"/>
            <a:ext cx="4643437" cy="519112"/>
          </a:xfrm>
          <a:prstGeom prst="rect">
            <a:avLst/>
          </a:prstGeom>
          <a:noFill/>
          <a:ln w="9525">
            <a:noFill/>
            <a:miter lim="800000"/>
            <a:headEnd/>
            <a:tailEnd/>
          </a:ln>
        </p:spPr>
        <p:txBody>
          <a:bodyPr>
            <a:spAutoFit/>
          </a:bodyPr>
          <a:lstStyle/>
          <a:p>
            <a:pPr algn="l" rtl="0">
              <a:spcBef>
                <a:spcPct val="50000"/>
              </a:spcBef>
              <a:buFontTx/>
              <a:buChar char="•"/>
            </a:pPr>
            <a:r>
              <a:rPr lang="en-US" sz="2800" dirty="0"/>
              <a:t> </a:t>
            </a:r>
            <a:r>
              <a:rPr lang="en-US" sz="2800" dirty="0">
                <a:effectLst>
                  <a:outerShdw blurRad="38100" dist="38100" dir="2700000" algn="tl">
                    <a:srgbClr val="000000">
                      <a:alpha val="43137"/>
                    </a:srgbClr>
                  </a:outerShdw>
                </a:effectLst>
              </a:rPr>
              <a:t>Chronic malariae malaria</a:t>
            </a:r>
          </a:p>
        </p:txBody>
      </p:sp>
      <p:sp>
        <p:nvSpPr>
          <p:cNvPr id="62473" name="Line 9"/>
          <p:cNvSpPr>
            <a:spLocks noChangeShapeType="1"/>
          </p:cNvSpPr>
          <p:nvPr/>
        </p:nvSpPr>
        <p:spPr bwMode="auto">
          <a:xfrm>
            <a:off x="4572000" y="1557338"/>
            <a:ext cx="576263" cy="0"/>
          </a:xfrm>
          <a:prstGeom prst="line">
            <a:avLst/>
          </a:prstGeom>
          <a:noFill/>
          <a:ln w="9525">
            <a:solidFill>
              <a:schemeClr val="tx1"/>
            </a:solidFill>
            <a:round/>
            <a:headEnd/>
            <a:tailEnd type="triangle" w="med" len="med"/>
          </a:ln>
        </p:spPr>
        <p:txBody>
          <a:bodyPr/>
          <a:lstStyle/>
          <a:p>
            <a:endParaRPr lang="ar-SA"/>
          </a:p>
        </p:txBody>
      </p:sp>
      <p:sp>
        <p:nvSpPr>
          <p:cNvPr id="62474" name="Text Box 10"/>
          <p:cNvSpPr txBox="1">
            <a:spLocks noChangeArrowheads="1"/>
          </p:cNvSpPr>
          <p:nvPr/>
        </p:nvSpPr>
        <p:spPr bwMode="auto">
          <a:xfrm>
            <a:off x="5148263" y="1268413"/>
            <a:ext cx="3673475" cy="519112"/>
          </a:xfrm>
          <a:prstGeom prst="rect">
            <a:avLst/>
          </a:prstGeom>
          <a:noFill/>
          <a:ln w="9525">
            <a:noFill/>
            <a:miter lim="800000"/>
            <a:headEnd/>
            <a:tailEnd/>
          </a:ln>
        </p:spPr>
        <p:txBody>
          <a:bodyPr>
            <a:spAutoFit/>
          </a:bodyPr>
          <a:lstStyle/>
          <a:p>
            <a:pPr algn="r" rtl="0">
              <a:spcBef>
                <a:spcPct val="50000"/>
              </a:spcBef>
            </a:pPr>
            <a:r>
              <a:rPr lang="en-US" sz="2800">
                <a:solidFill>
                  <a:srgbClr val="CC0000"/>
                </a:solidFill>
              </a:rPr>
              <a:t>Nephrotic syndrome.</a:t>
            </a:r>
          </a:p>
        </p:txBody>
      </p:sp>
      <p:sp>
        <p:nvSpPr>
          <p:cNvPr id="62475" name="Text Box 11"/>
          <p:cNvSpPr txBox="1">
            <a:spLocks noChangeArrowheads="1"/>
          </p:cNvSpPr>
          <p:nvPr/>
        </p:nvSpPr>
        <p:spPr bwMode="auto">
          <a:xfrm>
            <a:off x="179388" y="1773238"/>
            <a:ext cx="5329237" cy="830262"/>
          </a:xfrm>
          <a:prstGeom prst="rect">
            <a:avLst/>
          </a:prstGeom>
          <a:noFill/>
          <a:ln w="9525">
            <a:noFill/>
            <a:miter lim="800000"/>
            <a:headEnd/>
            <a:tailEnd/>
          </a:ln>
        </p:spPr>
        <p:txBody>
          <a:bodyPr>
            <a:spAutoFit/>
          </a:bodyPr>
          <a:lstStyle/>
          <a:p>
            <a:pPr algn="l" rtl="0">
              <a:spcBef>
                <a:spcPct val="20000"/>
              </a:spcBef>
            </a:pPr>
            <a:r>
              <a:rPr lang="en-US" sz="2400" u="sng" dirty="0"/>
              <a:t>Parasite</a:t>
            </a:r>
            <a:r>
              <a:rPr lang="en-US" sz="2400" dirty="0"/>
              <a:t> produces increased amount                                      of </a:t>
            </a:r>
            <a:r>
              <a:rPr lang="en-US" sz="2400" dirty="0">
                <a:solidFill>
                  <a:srgbClr val="006600"/>
                </a:solidFill>
              </a:rPr>
              <a:t>antigens.</a:t>
            </a:r>
            <a:endParaRPr lang="en-US" sz="2400" dirty="0"/>
          </a:p>
        </p:txBody>
      </p:sp>
      <p:sp>
        <p:nvSpPr>
          <p:cNvPr id="62476" name="Text Box 12"/>
          <p:cNvSpPr txBox="1">
            <a:spLocks noChangeArrowheads="1"/>
          </p:cNvSpPr>
          <p:nvPr/>
        </p:nvSpPr>
        <p:spPr bwMode="auto">
          <a:xfrm>
            <a:off x="179388" y="2565400"/>
            <a:ext cx="5400675" cy="830263"/>
          </a:xfrm>
          <a:prstGeom prst="rect">
            <a:avLst/>
          </a:prstGeom>
          <a:noFill/>
          <a:ln w="9525">
            <a:noFill/>
            <a:miter lim="800000"/>
            <a:headEnd/>
            <a:tailEnd/>
          </a:ln>
        </p:spPr>
        <p:txBody>
          <a:bodyPr>
            <a:spAutoFit/>
          </a:bodyPr>
          <a:lstStyle/>
          <a:p>
            <a:pPr algn="l" rtl="0">
              <a:spcBef>
                <a:spcPct val="50000"/>
              </a:spcBef>
            </a:pPr>
            <a:r>
              <a:rPr lang="en-US" sz="2400" u="sng" dirty="0"/>
              <a:t>Immune system</a:t>
            </a:r>
            <a:r>
              <a:rPr lang="en-US" sz="2400" dirty="0"/>
              <a:t> produces increased                                amount of </a:t>
            </a:r>
            <a:r>
              <a:rPr lang="en-US" sz="2400" dirty="0">
                <a:solidFill>
                  <a:srgbClr val="006600"/>
                </a:solidFill>
              </a:rPr>
              <a:t>antibodies.</a:t>
            </a:r>
          </a:p>
        </p:txBody>
      </p:sp>
      <p:sp>
        <p:nvSpPr>
          <p:cNvPr id="62477" name="Text Box 13"/>
          <p:cNvSpPr txBox="1">
            <a:spLocks noChangeArrowheads="1"/>
          </p:cNvSpPr>
          <p:nvPr/>
        </p:nvSpPr>
        <p:spPr bwMode="auto">
          <a:xfrm>
            <a:off x="179388" y="3500438"/>
            <a:ext cx="5761037" cy="830262"/>
          </a:xfrm>
          <a:prstGeom prst="rect">
            <a:avLst/>
          </a:prstGeom>
          <a:noFill/>
          <a:ln w="9525">
            <a:noFill/>
            <a:miter lim="800000"/>
            <a:headEnd/>
            <a:tailEnd/>
          </a:ln>
        </p:spPr>
        <p:txBody>
          <a:bodyPr>
            <a:spAutoFit/>
          </a:bodyPr>
          <a:lstStyle/>
          <a:p>
            <a:pPr algn="l" rtl="0"/>
            <a:r>
              <a:rPr lang="en-US" sz="2400" u="sng" dirty="0"/>
              <a:t>Antigens attach to antibodies</a:t>
            </a:r>
            <a:r>
              <a:rPr lang="en-US" sz="2400" dirty="0"/>
              <a:t> producing</a:t>
            </a:r>
          </a:p>
          <a:p>
            <a:pPr algn="l" rtl="0"/>
            <a:r>
              <a:rPr lang="en-US" sz="2400" dirty="0">
                <a:solidFill>
                  <a:srgbClr val="006600"/>
                </a:solidFill>
              </a:rPr>
              <a:t>immune-complex</a:t>
            </a:r>
            <a:r>
              <a:rPr lang="en-US" sz="2400" dirty="0"/>
              <a:t> in blood.</a:t>
            </a:r>
          </a:p>
        </p:txBody>
      </p:sp>
      <p:sp>
        <p:nvSpPr>
          <p:cNvPr id="62478" name="Text Box 14"/>
          <p:cNvSpPr txBox="1">
            <a:spLocks noChangeArrowheads="1"/>
          </p:cNvSpPr>
          <p:nvPr/>
        </p:nvSpPr>
        <p:spPr bwMode="auto">
          <a:xfrm>
            <a:off x="179388" y="4437063"/>
            <a:ext cx="5329237" cy="1200150"/>
          </a:xfrm>
          <a:prstGeom prst="rect">
            <a:avLst/>
          </a:prstGeom>
          <a:noFill/>
          <a:ln w="9525">
            <a:noFill/>
            <a:miter lim="800000"/>
            <a:headEnd/>
            <a:tailEnd/>
          </a:ln>
        </p:spPr>
        <p:txBody>
          <a:bodyPr>
            <a:spAutoFit/>
          </a:bodyPr>
          <a:lstStyle/>
          <a:p>
            <a:pPr algn="l" rtl="0">
              <a:spcBef>
                <a:spcPct val="20000"/>
              </a:spcBef>
            </a:pPr>
            <a:r>
              <a:rPr lang="en-US" sz="2400" u="sng" dirty="0"/>
              <a:t>Immune-complexes</a:t>
            </a:r>
            <a:r>
              <a:rPr lang="en-US" sz="2400" dirty="0"/>
              <a:t> are deposited on                                      the glomerular walls activating the                                              complement</a:t>
            </a:r>
          </a:p>
        </p:txBody>
      </p:sp>
      <p:sp>
        <p:nvSpPr>
          <p:cNvPr id="62479" name="Line 15"/>
          <p:cNvSpPr>
            <a:spLocks noChangeShapeType="1"/>
          </p:cNvSpPr>
          <p:nvPr/>
        </p:nvSpPr>
        <p:spPr bwMode="auto">
          <a:xfrm>
            <a:off x="2051050" y="5445125"/>
            <a:ext cx="504825" cy="0"/>
          </a:xfrm>
          <a:prstGeom prst="line">
            <a:avLst/>
          </a:prstGeom>
          <a:noFill/>
          <a:ln w="9525">
            <a:solidFill>
              <a:schemeClr val="tx1"/>
            </a:solidFill>
            <a:round/>
            <a:headEnd/>
            <a:tailEnd type="triangle" w="med" len="med"/>
          </a:ln>
        </p:spPr>
        <p:txBody>
          <a:bodyPr/>
          <a:lstStyle/>
          <a:p>
            <a:endParaRPr lang="ar-SA"/>
          </a:p>
        </p:txBody>
      </p:sp>
      <p:pic>
        <p:nvPicPr>
          <p:cNvPr id="62480" name="Picture 16" descr="nephrotic syndrome"/>
          <p:cNvPicPr>
            <a:picLocks noChangeAspect="1" noChangeArrowheads="1"/>
          </p:cNvPicPr>
          <p:nvPr/>
        </p:nvPicPr>
        <p:blipFill>
          <a:blip r:embed="rId2" cstate="print">
            <a:lum bright="-6000"/>
          </a:blip>
          <a:srcRect/>
          <a:stretch>
            <a:fillRect/>
          </a:stretch>
        </p:blipFill>
        <p:spPr bwMode="auto">
          <a:xfrm>
            <a:off x="7019925" y="1916113"/>
            <a:ext cx="1833563" cy="3816350"/>
          </a:xfrm>
          <a:prstGeom prst="rect">
            <a:avLst/>
          </a:prstGeom>
          <a:noFill/>
          <a:ln w="9525">
            <a:noFill/>
            <a:miter lim="800000"/>
            <a:headEnd/>
            <a:tailEnd/>
          </a:ln>
        </p:spPr>
      </p:pic>
      <p:pic>
        <p:nvPicPr>
          <p:cNvPr id="62481" name="Picture 17" descr="K nephrotic syndrome"/>
          <p:cNvPicPr>
            <a:picLocks noChangeAspect="1" noChangeArrowheads="1"/>
          </p:cNvPicPr>
          <p:nvPr/>
        </p:nvPicPr>
        <p:blipFill>
          <a:blip r:embed="rId3" cstate="print">
            <a:lum bright="-18000" contrast="30000"/>
          </a:blip>
          <a:srcRect/>
          <a:stretch>
            <a:fillRect/>
          </a:stretch>
        </p:blipFill>
        <p:spPr bwMode="auto">
          <a:xfrm>
            <a:off x="5940425" y="3068638"/>
            <a:ext cx="800100" cy="1295400"/>
          </a:xfrm>
          <a:prstGeom prst="rect">
            <a:avLst/>
          </a:prstGeom>
          <a:noFill/>
          <a:ln w="9525">
            <a:noFill/>
            <a:miter lim="800000"/>
            <a:headEnd/>
            <a:tailEnd/>
          </a:ln>
        </p:spPr>
      </p:pic>
      <p:sp>
        <p:nvSpPr>
          <p:cNvPr id="62482" name="Oval 18"/>
          <p:cNvSpPr>
            <a:spLocks noChangeArrowheads="1"/>
          </p:cNvSpPr>
          <p:nvPr/>
        </p:nvSpPr>
        <p:spPr bwMode="auto">
          <a:xfrm>
            <a:off x="6588125" y="4435475"/>
            <a:ext cx="71438" cy="144463"/>
          </a:xfrm>
          <a:prstGeom prst="ellipse">
            <a:avLst/>
          </a:prstGeom>
          <a:solidFill>
            <a:srgbClr val="0000F0"/>
          </a:solidFill>
          <a:ln w="9525">
            <a:noFill/>
            <a:round/>
            <a:headEnd/>
            <a:tailEnd/>
          </a:ln>
        </p:spPr>
        <p:txBody>
          <a:bodyPr wrap="none" anchor="ctr"/>
          <a:lstStyle/>
          <a:p>
            <a:pPr algn="r" rtl="0"/>
            <a:endParaRPr lang="ar-SA"/>
          </a:p>
        </p:txBody>
      </p:sp>
      <p:sp>
        <p:nvSpPr>
          <p:cNvPr id="62483" name="Text Box 19"/>
          <p:cNvSpPr txBox="1">
            <a:spLocks noChangeArrowheads="1"/>
          </p:cNvSpPr>
          <p:nvPr/>
        </p:nvSpPr>
        <p:spPr bwMode="auto">
          <a:xfrm>
            <a:off x="5486400" y="2209800"/>
            <a:ext cx="1368425" cy="830263"/>
          </a:xfrm>
          <a:prstGeom prst="rect">
            <a:avLst/>
          </a:prstGeom>
          <a:noFill/>
          <a:ln w="9525">
            <a:noFill/>
            <a:miter lim="800000"/>
            <a:headEnd/>
            <a:tailEnd/>
          </a:ln>
        </p:spPr>
        <p:txBody>
          <a:bodyPr>
            <a:spAutoFit/>
          </a:bodyPr>
          <a:lstStyle/>
          <a:p>
            <a:pPr algn="ctr" rtl="0">
              <a:spcBef>
                <a:spcPct val="50000"/>
              </a:spcBef>
            </a:pPr>
            <a:r>
              <a:rPr lang="en-US" sz="2400">
                <a:solidFill>
                  <a:srgbClr val="000099"/>
                </a:solidFill>
              </a:rPr>
              <a:t>Blood protein</a:t>
            </a:r>
            <a:r>
              <a:rPr lang="en-US"/>
              <a:t> </a:t>
            </a:r>
          </a:p>
        </p:txBody>
      </p:sp>
      <p:sp>
        <p:nvSpPr>
          <p:cNvPr id="62484" name="Line 20"/>
          <p:cNvSpPr>
            <a:spLocks noChangeShapeType="1"/>
          </p:cNvSpPr>
          <p:nvPr/>
        </p:nvSpPr>
        <p:spPr bwMode="auto">
          <a:xfrm>
            <a:off x="6804025" y="2419350"/>
            <a:ext cx="0" cy="576263"/>
          </a:xfrm>
          <a:prstGeom prst="line">
            <a:avLst/>
          </a:prstGeom>
          <a:noFill/>
          <a:ln w="19050">
            <a:solidFill>
              <a:srgbClr val="000099"/>
            </a:solidFill>
            <a:round/>
            <a:headEnd/>
            <a:tailEnd type="triangle" w="med" len="med"/>
          </a:ln>
        </p:spPr>
        <p:txBody>
          <a:bodyPr/>
          <a:lstStyle/>
          <a:p>
            <a:endParaRPr lang="ar-SA"/>
          </a:p>
        </p:txBody>
      </p:sp>
      <p:sp>
        <p:nvSpPr>
          <p:cNvPr id="62485" name="Text Box 21"/>
          <p:cNvSpPr txBox="1">
            <a:spLocks noChangeArrowheads="1"/>
          </p:cNvSpPr>
          <p:nvPr/>
        </p:nvSpPr>
        <p:spPr bwMode="auto">
          <a:xfrm>
            <a:off x="5651500" y="4652963"/>
            <a:ext cx="1296988" cy="830262"/>
          </a:xfrm>
          <a:prstGeom prst="rect">
            <a:avLst/>
          </a:prstGeom>
          <a:noFill/>
          <a:ln w="9525">
            <a:noFill/>
            <a:miter lim="800000"/>
            <a:headEnd/>
            <a:tailEnd/>
          </a:ln>
        </p:spPr>
        <p:txBody>
          <a:bodyPr>
            <a:spAutoFit/>
          </a:bodyPr>
          <a:lstStyle/>
          <a:p>
            <a:pPr algn="ctr" rtl="0">
              <a:spcBef>
                <a:spcPct val="50000"/>
              </a:spcBef>
            </a:pPr>
            <a:r>
              <a:rPr lang="en-US" sz="2400">
                <a:solidFill>
                  <a:srgbClr val="000099"/>
                </a:solidFill>
              </a:rPr>
              <a:t>Protein  in urine</a:t>
            </a:r>
            <a:r>
              <a:rPr lang="en-US">
                <a:solidFill>
                  <a:srgbClr val="000099"/>
                </a:solidFill>
              </a:rPr>
              <a:t> </a:t>
            </a:r>
          </a:p>
        </p:txBody>
      </p:sp>
      <p:sp>
        <p:nvSpPr>
          <p:cNvPr id="62486" name="Text Box 22"/>
          <p:cNvSpPr txBox="1">
            <a:spLocks noChangeArrowheads="1"/>
          </p:cNvSpPr>
          <p:nvPr/>
        </p:nvSpPr>
        <p:spPr bwMode="auto">
          <a:xfrm>
            <a:off x="6264275" y="5805488"/>
            <a:ext cx="2879725" cy="830262"/>
          </a:xfrm>
          <a:prstGeom prst="rect">
            <a:avLst/>
          </a:prstGeom>
          <a:noFill/>
          <a:ln w="9525">
            <a:noFill/>
            <a:miter lim="800000"/>
            <a:headEnd/>
            <a:tailEnd/>
          </a:ln>
        </p:spPr>
        <p:txBody>
          <a:bodyPr>
            <a:spAutoFit/>
          </a:bodyPr>
          <a:lstStyle/>
          <a:p>
            <a:pPr algn="ctr" rtl="0">
              <a:spcBef>
                <a:spcPct val="50000"/>
              </a:spcBef>
            </a:pPr>
            <a:r>
              <a:rPr lang="en-US" sz="2400">
                <a:solidFill>
                  <a:srgbClr val="990000"/>
                </a:solidFill>
              </a:rPr>
              <a:t>Child has  nephrotic syndrome</a:t>
            </a:r>
          </a:p>
        </p:txBody>
      </p:sp>
      <p:sp>
        <p:nvSpPr>
          <p:cNvPr id="62487" name="Oval 23"/>
          <p:cNvSpPr>
            <a:spLocks noChangeArrowheads="1"/>
          </p:cNvSpPr>
          <p:nvPr/>
        </p:nvSpPr>
        <p:spPr bwMode="auto">
          <a:xfrm>
            <a:off x="6516688" y="4581525"/>
            <a:ext cx="71437" cy="144463"/>
          </a:xfrm>
          <a:prstGeom prst="ellipse">
            <a:avLst/>
          </a:prstGeom>
          <a:solidFill>
            <a:srgbClr val="0000F0"/>
          </a:solidFill>
          <a:ln w="9525">
            <a:noFill/>
            <a:round/>
            <a:headEnd/>
            <a:tailEnd/>
          </a:ln>
        </p:spPr>
        <p:txBody>
          <a:bodyPr wrap="none" anchor="ctr"/>
          <a:lstStyle/>
          <a:p>
            <a:pPr algn="r" rtl="0"/>
            <a:endParaRPr lang="ar-SA"/>
          </a:p>
        </p:txBody>
      </p:sp>
      <p:sp>
        <p:nvSpPr>
          <p:cNvPr id="62488" name="Text Box 24"/>
          <p:cNvSpPr txBox="1">
            <a:spLocks noChangeArrowheads="1"/>
          </p:cNvSpPr>
          <p:nvPr/>
        </p:nvSpPr>
        <p:spPr bwMode="auto">
          <a:xfrm>
            <a:off x="685800" y="5715000"/>
            <a:ext cx="685800" cy="457200"/>
          </a:xfrm>
          <a:prstGeom prst="rect">
            <a:avLst/>
          </a:prstGeom>
          <a:noFill/>
          <a:ln w="9525">
            <a:noFill/>
            <a:miter lim="800000"/>
            <a:headEnd/>
            <a:tailEnd/>
          </a:ln>
        </p:spPr>
        <p:txBody>
          <a:bodyPr>
            <a:spAutoFit/>
          </a:bodyPr>
          <a:lstStyle/>
          <a:p>
            <a:pPr algn="ctr" rtl="0">
              <a:spcBef>
                <a:spcPct val="50000"/>
              </a:spcBef>
            </a:pPr>
            <a:r>
              <a:rPr lang="en-US" sz="2400" dirty="0"/>
              <a:t>C1,</a:t>
            </a:r>
          </a:p>
        </p:txBody>
      </p:sp>
      <p:sp>
        <p:nvSpPr>
          <p:cNvPr id="62489" name="Text Box 25"/>
          <p:cNvSpPr txBox="1">
            <a:spLocks noChangeArrowheads="1"/>
          </p:cNvSpPr>
          <p:nvPr/>
        </p:nvSpPr>
        <p:spPr bwMode="auto">
          <a:xfrm>
            <a:off x="1219200" y="5715000"/>
            <a:ext cx="457200" cy="461963"/>
          </a:xfrm>
          <a:prstGeom prst="rect">
            <a:avLst/>
          </a:prstGeom>
          <a:noFill/>
          <a:ln w="9525">
            <a:noFill/>
            <a:miter lim="800000"/>
            <a:headEnd/>
            <a:tailEnd/>
          </a:ln>
        </p:spPr>
        <p:txBody>
          <a:bodyPr>
            <a:spAutoFit/>
          </a:bodyPr>
          <a:lstStyle/>
          <a:p>
            <a:pPr algn="ctr" rtl="0">
              <a:spcBef>
                <a:spcPct val="50000"/>
              </a:spcBef>
            </a:pPr>
            <a:r>
              <a:rPr lang="en-US" sz="2400"/>
              <a:t>4,</a:t>
            </a:r>
          </a:p>
        </p:txBody>
      </p:sp>
      <p:sp>
        <p:nvSpPr>
          <p:cNvPr id="62490" name="Text Box 26"/>
          <p:cNvSpPr txBox="1">
            <a:spLocks noChangeArrowheads="1"/>
          </p:cNvSpPr>
          <p:nvPr/>
        </p:nvSpPr>
        <p:spPr bwMode="auto">
          <a:xfrm>
            <a:off x="1524000" y="5715000"/>
            <a:ext cx="533400" cy="461963"/>
          </a:xfrm>
          <a:prstGeom prst="rect">
            <a:avLst/>
          </a:prstGeom>
          <a:noFill/>
          <a:ln w="9525">
            <a:noFill/>
            <a:miter lim="800000"/>
            <a:headEnd/>
            <a:tailEnd/>
          </a:ln>
        </p:spPr>
        <p:txBody>
          <a:bodyPr>
            <a:spAutoFit/>
          </a:bodyPr>
          <a:lstStyle/>
          <a:p>
            <a:pPr algn="ctr" rtl="0">
              <a:spcBef>
                <a:spcPct val="50000"/>
              </a:spcBef>
            </a:pPr>
            <a:r>
              <a:rPr lang="en-US" sz="2400"/>
              <a:t>2,</a:t>
            </a:r>
          </a:p>
        </p:txBody>
      </p:sp>
      <p:sp>
        <p:nvSpPr>
          <p:cNvPr id="62491" name="Text Box 27"/>
          <p:cNvSpPr txBox="1">
            <a:spLocks noChangeArrowheads="1"/>
          </p:cNvSpPr>
          <p:nvPr/>
        </p:nvSpPr>
        <p:spPr bwMode="auto">
          <a:xfrm>
            <a:off x="1828800" y="5715000"/>
            <a:ext cx="504825" cy="461963"/>
          </a:xfrm>
          <a:prstGeom prst="rect">
            <a:avLst/>
          </a:prstGeom>
          <a:noFill/>
          <a:ln w="9525">
            <a:noFill/>
            <a:miter lim="800000"/>
            <a:headEnd/>
            <a:tailEnd/>
          </a:ln>
        </p:spPr>
        <p:txBody>
          <a:bodyPr>
            <a:spAutoFit/>
          </a:bodyPr>
          <a:lstStyle/>
          <a:p>
            <a:pPr algn="ctr" rtl="0">
              <a:spcBef>
                <a:spcPct val="50000"/>
              </a:spcBef>
            </a:pPr>
            <a:r>
              <a:rPr lang="en-US" sz="2400"/>
              <a:t>3,</a:t>
            </a:r>
          </a:p>
        </p:txBody>
      </p:sp>
      <p:sp>
        <p:nvSpPr>
          <p:cNvPr id="62492" name="Text Box 28"/>
          <p:cNvSpPr txBox="1">
            <a:spLocks noChangeArrowheads="1"/>
          </p:cNvSpPr>
          <p:nvPr/>
        </p:nvSpPr>
        <p:spPr bwMode="auto">
          <a:xfrm>
            <a:off x="2133600" y="5715000"/>
            <a:ext cx="560388" cy="461963"/>
          </a:xfrm>
          <a:prstGeom prst="rect">
            <a:avLst/>
          </a:prstGeom>
          <a:noFill/>
          <a:ln w="9525">
            <a:noFill/>
            <a:miter lim="800000"/>
            <a:headEnd/>
            <a:tailEnd/>
          </a:ln>
        </p:spPr>
        <p:txBody>
          <a:bodyPr>
            <a:spAutoFit/>
          </a:bodyPr>
          <a:lstStyle/>
          <a:p>
            <a:pPr algn="ctr" rtl="0">
              <a:spcBef>
                <a:spcPct val="50000"/>
              </a:spcBef>
            </a:pPr>
            <a:r>
              <a:rPr lang="en-US" sz="2400"/>
              <a:t>5,</a:t>
            </a:r>
          </a:p>
        </p:txBody>
      </p:sp>
      <p:sp>
        <p:nvSpPr>
          <p:cNvPr id="62493" name="Text Box 29"/>
          <p:cNvSpPr txBox="1">
            <a:spLocks noChangeArrowheads="1"/>
          </p:cNvSpPr>
          <p:nvPr/>
        </p:nvSpPr>
        <p:spPr bwMode="auto">
          <a:xfrm>
            <a:off x="2819400" y="5715000"/>
            <a:ext cx="525463" cy="461963"/>
          </a:xfrm>
          <a:prstGeom prst="rect">
            <a:avLst/>
          </a:prstGeom>
          <a:noFill/>
          <a:ln w="9525">
            <a:noFill/>
            <a:miter lim="800000"/>
            <a:headEnd/>
            <a:tailEnd/>
          </a:ln>
        </p:spPr>
        <p:txBody>
          <a:bodyPr>
            <a:spAutoFit/>
          </a:bodyPr>
          <a:lstStyle/>
          <a:p>
            <a:pPr algn="ctr" rtl="0">
              <a:spcBef>
                <a:spcPct val="50000"/>
              </a:spcBef>
            </a:pPr>
            <a:r>
              <a:rPr lang="en-US" sz="2400"/>
              <a:t>7,</a:t>
            </a:r>
          </a:p>
        </p:txBody>
      </p:sp>
      <p:sp>
        <p:nvSpPr>
          <p:cNvPr id="62494" name="Text Box 30"/>
          <p:cNvSpPr txBox="1">
            <a:spLocks noChangeArrowheads="1"/>
          </p:cNvSpPr>
          <p:nvPr/>
        </p:nvSpPr>
        <p:spPr bwMode="auto">
          <a:xfrm>
            <a:off x="3429000" y="5715000"/>
            <a:ext cx="504825" cy="461963"/>
          </a:xfrm>
          <a:prstGeom prst="rect">
            <a:avLst/>
          </a:prstGeom>
          <a:noFill/>
          <a:ln w="9525">
            <a:noFill/>
            <a:miter lim="800000"/>
            <a:headEnd/>
            <a:tailEnd/>
          </a:ln>
        </p:spPr>
        <p:txBody>
          <a:bodyPr>
            <a:spAutoFit/>
          </a:bodyPr>
          <a:lstStyle/>
          <a:p>
            <a:pPr algn="ctr" rtl="0">
              <a:spcBef>
                <a:spcPct val="50000"/>
              </a:spcBef>
            </a:pPr>
            <a:r>
              <a:rPr lang="en-US" sz="2400"/>
              <a:t>9</a:t>
            </a:r>
          </a:p>
        </p:txBody>
      </p:sp>
      <p:sp>
        <p:nvSpPr>
          <p:cNvPr id="62495" name="Text Box 31"/>
          <p:cNvSpPr txBox="1">
            <a:spLocks noChangeArrowheads="1"/>
          </p:cNvSpPr>
          <p:nvPr/>
        </p:nvSpPr>
        <p:spPr bwMode="auto">
          <a:xfrm>
            <a:off x="2514600" y="5715000"/>
            <a:ext cx="503238" cy="461963"/>
          </a:xfrm>
          <a:prstGeom prst="rect">
            <a:avLst/>
          </a:prstGeom>
          <a:noFill/>
          <a:ln w="9525">
            <a:noFill/>
            <a:miter lim="800000"/>
            <a:headEnd/>
            <a:tailEnd/>
          </a:ln>
        </p:spPr>
        <p:txBody>
          <a:bodyPr>
            <a:spAutoFit/>
          </a:bodyPr>
          <a:lstStyle/>
          <a:p>
            <a:pPr algn="ctr" rtl="0">
              <a:spcBef>
                <a:spcPct val="50000"/>
              </a:spcBef>
            </a:pPr>
            <a:r>
              <a:rPr lang="en-US" sz="2400"/>
              <a:t>6,</a:t>
            </a:r>
          </a:p>
        </p:txBody>
      </p:sp>
      <p:sp>
        <p:nvSpPr>
          <p:cNvPr id="62496" name="Text Box 32"/>
          <p:cNvSpPr txBox="1">
            <a:spLocks noChangeArrowheads="1"/>
          </p:cNvSpPr>
          <p:nvPr/>
        </p:nvSpPr>
        <p:spPr bwMode="auto">
          <a:xfrm>
            <a:off x="3124200" y="5715000"/>
            <a:ext cx="508000" cy="461963"/>
          </a:xfrm>
          <a:prstGeom prst="rect">
            <a:avLst/>
          </a:prstGeom>
          <a:noFill/>
          <a:ln w="9525">
            <a:noFill/>
            <a:miter lim="800000"/>
            <a:headEnd/>
            <a:tailEnd/>
          </a:ln>
        </p:spPr>
        <p:txBody>
          <a:bodyPr>
            <a:spAutoFit/>
          </a:bodyPr>
          <a:lstStyle/>
          <a:p>
            <a:pPr algn="ctr" rtl="0">
              <a:spcBef>
                <a:spcPct val="50000"/>
              </a:spcBef>
            </a:pPr>
            <a:r>
              <a:rPr lang="en-US" sz="2400"/>
              <a:t>8,</a:t>
            </a:r>
          </a:p>
        </p:txBody>
      </p:sp>
      <p:sp>
        <p:nvSpPr>
          <p:cNvPr id="62497" name="Text Box 33"/>
          <p:cNvSpPr txBox="1">
            <a:spLocks noChangeArrowheads="1"/>
          </p:cNvSpPr>
          <p:nvPr/>
        </p:nvSpPr>
        <p:spPr bwMode="auto">
          <a:xfrm>
            <a:off x="4191000" y="5638800"/>
            <a:ext cx="863600" cy="457200"/>
          </a:xfrm>
          <a:prstGeom prst="rect">
            <a:avLst/>
          </a:prstGeom>
          <a:noFill/>
          <a:ln w="9525">
            <a:noFill/>
            <a:miter lim="800000"/>
            <a:headEnd/>
            <a:tailEnd/>
          </a:ln>
        </p:spPr>
        <p:txBody>
          <a:bodyPr>
            <a:spAutoFit/>
          </a:bodyPr>
          <a:lstStyle/>
          <a:p>
            <a:pPr algn="ctr" rtl="0">
              <a:spcBef>
                <a:spcPct val="50000"/>
              </a:spcBef>
            </a:pPr>
            <a:r>
              <a:rPr lang="en-US" sz="2400"/>
              <a:t>MAC</a:t>
            </a:r>
          </a:p>
        </p:txBody>
      </p:sp>
      <p:sp>
        <p:nvSpPr>
          <p:cNvPr id="62498" name="Line 34"/>
          <p:cNvSpPr>
            <a:spLocks noChangeShapeType="1"/>
          </p:cNvSpPr>
          <p:nvPr/>
        </p:nvSpPr>
        <p:spPr bwMode="auto">
          <a:xfrm flipV="1">
            <a:off x="3810000" y="5943600"/>
            <a:ext cx="361950" cy="1588"/>
          </a:xfrm>
          <a:prstGeom prst="line">
            <a:avLst/>
          </a:prstGeom>
          <a:noFill/>
          <a:ln w="22225">
            <a:solidFill>
              <a:schemeClr val="tx1"/>
            </a:solidFill>
            <a:round/>
            <a:headEnd/>
            <a:tailEnd type="triangle" w="med" len="med"/>
          </a:ln>
        </p:spPr>
        <p:txBody>
          <a:bodyPr/>
          <a:lstStyle/>
          <a:p>
            <a:endParaRPr lang="ar-SA"/>
          </a:p>
        </p:txBody>
      </p:sp>
      <p:sp>
        <p:nvSpPr>
          <p:cNvPr id="62499" name="Oval 35"/>
          <p:cNvSpPr>
            <a:spLocks noChangeArrowheads="1"/>
          </p:cNvSpPr>
          <p:nvPr/>
        </p:nvSpPr>
        <p:spPr bwMode="auto">
          <a:xfrm>
            <a:off x="5003800" y="5876925"/>
            <a:ext cx="1079500" cy="431800"/>
          </a:xfrm>
          <a:prstGeom prst="ellipse">
            <a:avLst/>
          </a:prstGeom>
          <a:noFill/>
          <a:ln w="38100">
            <a:solidFill>
              <a:srgbClr val="CC0000"/>
            </a:solidFill>
            <a:round/>
            <a:headEnd/>
            <a:tailEnd/>
          </a:ln>
        </p:spPr>
        <p:txBody>
          <a:bodyPr wrap="none" anchor="ctr"/>
          <a:lstStyle/>
          <a:p>
            <a:pPr algn="r" rtl="0"/>
            <a:endParaRPr lang="ar-SA"/>
          </a:p>
        </p:txBody>
      </p:sp>
      <p:pic>
        <p:nvPicPr>
          <p:cNvPr id="62500" name="Picture 36" descr="blood vessel"/>
          <p:cNvPicPr>
            <a:picLocks noChangeAspect="1" noChangeArrowheads="1"/>
          </p:cNvPicPr>
          <p:nvPr/>
        </p:nvPicPr>
        <p:blipFill>
          <a:blip r:embed="rId4" cstate="print"/>
          <a:srcRect/>
          <a:stretch>
            <a:fillRect/>
          </a:stretch>
        </p:blipFill>
        <p:spPr bwMode="auto">
          <a:xfrm>
            <a:off x="5435600" y="5661025"/>
            <a:ext cx="246063" cy="407988"/>
          </a:xfrm>
          <a:prstGeom prst="rect">
            <a:avLst/>
          </a:prstGeom>
          <a:noFill/>
          <a:ln w="9525">
            <a:noFill/>
            <a:miter lim="800000"/>
            <a:headEnd/>
            <a:tailEnd/>
          </a:ln>
        </p:spPr>
      </p:pic>
      <p:sp>
        <p:nvSpPr>
          <p:cNvPr id="62501" name="Line 37"/>
          <p:cNvSpPr>
            <a:spLocks noChangeShapeType="1"/>
          </p:cNvSpPr>
          <p:nvPr/>
        </p:nvSpPr>
        <p:spPr bwMode="auto">
          <a:xfrm flipH="1">
            <a:off x="601663" y="5715000"/>
            <a:ext cx="142875" cy="287338"/>
          </a:xfrm>
          <a:prstGeom prst="line">
            <a:avLst/>
          </a:prstGeom>
          <a:noFill/>
          <a:ln w="25400">
            <a:solidFill>
              <a:srgbClr val="006600"/>
            </a:solidFill>
            <a:round/>
            <a:headEnd/>
            <a:tailEnd/>
          </a:ln>
        </p:spPr>
        <p:txBody>
          <a:bodyPr/>
          <a:lstStyle/>
          <a:p>
            <a:endParaRPr lang="ar-SA"/>
          </a:p>
        </p:txBody>
      </p:sp>
      <p:sp>
        <p:nvSpPr>
          <p:cNvPr id="62502" name="Line 38"/>
          <p:cNvSpPr>
            <a:spLocks noChangeShapeType="1"/>
          </p:cNvSpPr>
          <p:nvPr/>
        </p:nvSpPr>
        <p:spPr bwMode="auto">
          <a:xfrm>
            <a:off x="457200" y="5715000"/>
            <a:ext cx="144463" cy="287338"/>
          </a:xfrm>
          <a:prstGeom prst="line">
            <a:avLst/>
          </a:prstGeom>
          <a:noFill/>
          <a:ln w="25400">
            <a:solidFill>
              <a:srgbClr val="006600"/>
            </a:solidFill>
            <a:round/>
            <a:headEnd/>
            <a:tailEnd/>
          </a:ln>
        </p:spPr>
        <p:txBody>
          <a:bodyPr/>
          <a:lstStyle/>
          <a:p>
            <a:endParaRPr lang="ar-SA"/>
          </a:p>
        </p:txBody>
      </p:sp>
      <p:sp>
        <p:nvSpPr>
          <p:cNvPr id="62503" name="Line 39"/>
          <p:cNvSpPr>
            <a:spLocks noChangeShapeType="1"/>
          </p:cNvSpPr>
          <p:nvPr/>
        </p:nvSpPr>
        <p:spPr bwMode="auto">
          <a:xfrm>
            <a:off x="601663" y="6002338"/>
            <a:ext cx="0" cy="215900"/>
          </a:xfrm>
          <a:prstGeom prst="line">
            <a:avLst/>
          </a:prstGeom>
          <a:noFill/>
          <a:ln w="25400">
            <a:solidFill>
              <a:srgbClr val="006600"/>
            </a:solidFill>
            <a:round/>
            <a:headEnd/>
            <a:tailEnd/>
          </a:ln>
        </p:spPr>
        <p:txBody>
          <a:bodyPr/>
          <a:lstStyle/>
          <a:p>
            <a:endParaRPr lang="ar-SA"/>
          </a:p>
        </p:txBody>
      </p:sp>
      <p:sp>
        <p:nvSpPr>
          <p:cNvPr id="62504" name="Line 40"/>
          <p:cNvSpPr>
            <a:spLocks noChangeShapeType="1"/>
          </p:cNvSpPr>
          <p:nvPr/>
        </p:nvSpPr>
        <p:spPr bwMode="auto">
          <a:xfrm flipH="1">
            <a:off x="3419475" y="2997200"/>
            <a:ext cx="142875" cy="287338"/>
          </a:xfrm>
          <a:prstGeom prst="line">
            <a:avLst/>
          </a:prstGeom>
          <a:noFill/>
          <a:ln w="25400">
            <a:solidFill>
              <a:srgbClr val="006600"/>
            </a:solidFill>
            <a:round/>
            <a:headEnd/>
            <a:tailEnd/>
          </a:ln>
        </p:spPr>
        <p:txBody>
          <a:bodyPr/>
          <a:lstStyle/>
          <a:p>
            <a:endParaRPr lang="ar-SA"/>
          </a:p>
        </p:txBody>
      </p:sp>
      <p:sp>
        <p:nvSpPr>
          <p:cNvPr id="62505" name="Line 41"/>
          <p:cNvSpPr>
            <a:spLocks noChangeShapeType="1"/>
          </p:cNvSpPr>
          <p:nvPr/>
        </p:nvSpPr>
        <p:spPr bwMode="auto">
          <a:xfrm>
            <a:off x="3275013" y="2997200"/>
            <a:ext cx="144462" cy="287338"/>
          </a:xfrm>
          <a:prstGeom prst="line">
            <a:avLst/>
          </a:prstGeom>
          <a:noFill/>
          <a:ln w="25400">
            <a:solidFill>
              <a:srgbClr val="006600"/>
            </a:solidFill>
            <a:round/>
            <a:headEnd/>
            <a:tailEnd/>
          </a:ln>
        </p:spPr>
        <p:txBody>
          <a:bodyPr/>
          <a:lstStyle/>
          <a:p>
            <a:endParaRPr lang="ar-SA"/>
          </a:p>
        </p:txBody>
      </p:sp>
      <p:sp>
        <p:nvSpPr>
          <p:cNvPr id="62506" name="Line 42"/>
          <p:cNvSpPr>
            <a:spLocks noChangeShapeType="1"/>
          </p:cNvSpPr>
          <p:nvPr/>
        </p:nvSpPr>
        <p:spPr bwMode="auto">
          <a:xfrm>
            <a:off x="3419475" y="3284538"/>
            <a:ext cx="0" cy="215900"/>
          </a:xfrm>
          <a:prstGeom prst="line">
            <a:avLst/>
          </a:prstGeom>
          <a:noFill/>
          <a:ln w="25400">
            <a:solidFill>
              <a:srgbClr val="006600"/>
            </a:solidFill>
            <a:round/>
            <a:headEnd/>
            <a:tailEnd/>
          </a:ln>
        </p:spPr>
        <p:txBody>
          <a:bodyPr/>
          <a:lstStyle/>
          <a:p>
            <a:endParaRPr lang="ar-SA"/>
          </a:p>
        </p:txBody>
      </p:sp>
      <p:sp>
        <p:nvSpPr>
          <p:cNvPr id="62507" name="Line 43"/>
          <p:cNvSpPr>
            <a:spLocks noChangeShapeType="1"/>
          </p:cNvSpPr>
          <p:nvPr/>
        </p:nvSpPr>
        <p:spPr bwMode="auto">
          <a:xfrm flipH="1">
            <a:off x="3851275" y="2997200"/>
            <a:ext cx="142875" cy="287338"/>
          </a:xfrm>
          <a:prstGeom prst="line">
            <a:avLst/>
          </a:prstGeom>
          <a:noFill/>
          <a:ln w="25400">
            <a:solidFill>
              <a:srgbClr val="006600"/>
            </a:solidFill>
            <a:round/>
            <a:headEnd/>
            <a:tailEnd/>
          </a:ln>
        </p:spPr>
        <p:txBody>
          <a:bodyPr/>
          <a:lstStyle/>
          <a:p>
            <a:endParaRPr lang="ar-SA"/>
          </a:p>
        </p:txBody>
      </p:sp>
      <p:sp>
        <p:nvSpPr>
          <p:cNvPr id="62508" name="Line 44"/>
          <p:cNvSpPr>
            <a:spLocks noChangeShapeType="1"/>
          </p:cNvSpPr>
          <p:nvPr/>
        </p:nvSpPr>
        <p:spPr bwMode="auto">
          <a:xfrm>
            <a:off x="3706813" y="2997200"/>
            <a:ext cx="144462" cy="287338"/>
          </a:xfrm>
          <a:prstGeom prst="line">
            <a:avLst/>
          </a:prstGeom>
          <a:noFill/>
          <a:ln w="25400">
            <a:solidFill>
              <a:srgbClr val="006600"/>
            </a:solidFill>
            <a:round/>
            <a:headEnd/>
            <a:tailEnd/>
          </a:ln>
        </p:spPr>
        <p:txBody>
          <a:bodyPr/>
          <a:lstStyle/>
          <a:p>
            <a:endParaRPr lang="ar-SA"/>
          </a:p>
        </p:txBody>
      </p:sp>
      <p:sp>
        <p:nvSpPr>
          <p:cNvPr id="62509" name="Line 45"/>
          <p:cNvSpPr>
            <a:spLocks noChangeShapeType="1"/>
          </p:cNvSpPr>
          <p:nvPr/>
        </p:nvSpPr>
        <p:spPr bwMode="auto">
          <a:xfrm>
            <a:off x="3849688" y="3286125"/>
            <a:ext cx="0" cy="215900"/>
          </a:xfrm>
          <a:prstGeom prst="line">
            <a:avLst/>
          </a:prstGeom>
          <a:noFill/>
          <a:ln w="25400">
            <a:solidFill>
              <a:srgbClr val="006600"/>
            </a:solidFill>
            <a:round/>
            <a:headEnd/>
            <a:tailEnd/>
          </a:ln>
        </p:spPr>
        <p:txBody>
          <a:bodyPr/>
          <a:lstStyle/>
          <a:p>
            <a:endParaRPr lang="ar-SA"/>
          </a:p>
        </p:txBody>
      </p:sp>
      <p:sp>
        <p:nvSpPr>
          <p:cNvPr id="62510" name="Line 46"/>
          <p:cNvSpPr>
            <a:spLocks noChangeShapeType="1"/>
          </p:cNvSpPr>
          <p:nvPr/>
        </p:nvSpPr>
        <p:spPr bwMode="auto">
          <a:xfrm flipH="1">
            <a:off x="4284663" y="2997200"/>
            <a:ext cx="142875" cy="287338"/>
          </a:xfrm>
          <a:prstGeom prst="line">
            <a:avLst/>
          </a:prstGeom>
          <a:noFill/>
          <a:ln w="25400">
            <a:solidFill>
              <a:srgbClr val="006600"/>
            </a:solidFill>
            <a:round/>
            <a:headEnd/>
            <a:tailEnd/>
          </a:ln>
        </p:spPr>
        <p:txBody>
          <a:bodyPr/>
          <a:lstStyle/>
          <a:p>
            <a:endParaRPr lang="ar-SA"/>
          </a:p>
        </p:txBody>
      </p:sp>
      <p:sp>
        <p:nvSpPr>
          <p:cNvPr id="62511" name="Line 47"/>
          <p:cNvSpPr>
            <a:spLocks noChangeShapeType="1"/>
          </p:cNvSpPr>
          <p:nvPr/>
        </p:nvSpPr>
        <p:spPr bwMode="auto">
          <a:xfrm>
            <a:off x="4140200" y="2998788"/>
            <a:ext cx="144463" cy="287337"/>
          </a:xfrm>
          <a:prstGeom prst="line">
            <a:avLst/>
          </a:prstGeom>
          <a:noFill/>
          <a:ln w="25400">
            <a:solidFill>
              <a:srgbClr val="006600"/>
            </a:solidFill>
            <a:round/>
            <a:headEnd/>
            <a:tailEnd/>
          </a:ln>
        </p:spPr>
        <p:txBody>
          <a:bodyPr/>
          <a:lstStyle/>
          <a:p>
            <a:endParaRPr lang="ar-SA"/>
          </a:p>
        </p:txBody>
      </p:sp>
      <p:sp>
        <p:nvSpPr>
          <p:cNvPr id="62512" name="Line 48"/>
          <p:cNvSpPr>
            <a:spLocks noChangeShapeType="1"/>
          </p:cNvSpPr>
          <p:nvPr/>
        </p:nvSpPr>
        <p:spPr bwMode="auto">
          <a:xfrm>
            <a:off x="4284663" y="3287713"/>
            <a:ext cx="0" cy="215900"/>
          </a:xfrm>
          <a:prstGeom prst="line">
            <a:avLst/>
          </a:prstGeom>
          <a:noFill/>
          <a:ln w="25400">
            <a:solidFill>
              <a:srgbClr val="006600"/>
            </a:solidFill>
            <a:round/>
            <a:headEnd/>
            <a:tailEnd/>
          </a:ln>
        </p:spPr>
        <p:txBody>
          <a:bodyPr/>
          <a:lstStyle/>
          <a:p>
            <a:endParaRPr lang="ar-SA"/>
          </a:p>
        </p:txBody>
      </p:sp>
      <p:sp>
        <p:nvSpPr>
          <p:cNvPr id="62513" name="Oval 49"/>
          <p:cNvSpPr>
            <a:spLocks noChangeArrowheads="1"/>
          </p:cNvSpPr>
          <p:nvPr/>
        </p:nvSpPr>
        <p:spPr bwMode="auto">
          <a:xfrm>
            <a:off x="2051050" y="2276475"/>
            <a:ext cx="288925" cy="73025"/>
          </a:xfrm>
          <a:prstGeom prst="ellipse">
            <a:avLst/>
          </a:prstGeom>
          <a:solidFill>
            <a:srgbClr val="006600"/>
          </a:solidFill>
          <a:ln w="9525">
            <a:noFill/>
            <a:round/>
            <a:headEnd/>
            <a:tailEnd/>
          </a:ln>
        </p:spPr>
        <p:txBody>
          <a:bodyPr wrap="none" anchor="ctr"/>
          <a:lstStyle/>
          <a:p>
            <a:pPr algn="r" rtl="0"/>
            <a:endParaRPr lang="ar-SA"/>
          </a:p>
        </p:txBody>
      </p:sp>
      <p:sp>
        <p:nvSpPr>
          <p:cNvPr id="62514" name="Oval 50"/>
          <p:cNvSpPr>
            <a:spLocks noChangeArrowheads="1"/>
          </p:cNvSpPr>
          <p:nvPr/>
        </p:nvSpPr>
        <p:spPr bwMode="auto">
          <a:xfrm>
            <a:off x="2484438" y="2349500"/>
            <a:ext cx="288925" cy="73025"/>
          </a:xfrm>
          <a:prstGeom prst="ellipse">
            <a:avLst/>
          </a:prstGeom>
          <a:solidFill>
            <a:srgbClr val="006600"/>
          </a:solidFill>
          <a:ln w="9525">
            <a:noFill/>
            <a:round/>
            <a:headEnd/>
            <a:tailEnd/>
          </a:ln>
        </p:spPr>
        <p:txBody>
          <a:bodyPr wrap="none" anchor="ctr"/>
          <a:lstStyle/>
          <a:p>
            <a:pPr algn="r" rtl="0"/>
            <a:endParaRPr lang="ar-SA"/>
          </a:p>
        </p:txBody>
      </p:sp>
      <p:sp>
        <p:nvSpPr>
          <p:cNvPr id="62515" name="Oval 51"/>
          <p:cNvSpPr>
            <a:spLocks noChangeArrowheads="1"/>
          </p:cNvSpPr>
          <p:nvPr/>
        </p:nvSpPr>
        <p:spPr bwMode="auto">
          <a:xfrm>
            <a:off x="2916238" y="2276475"/>
            <a:ext cx="288925" cy="73025"/>
          </a:xfrm>
          <a:prstGeom prst="ellipse">
            <a:avLst/>
          </a:prstGeom>
          <a:solidFill>
            <a:srgbClr val="006600"/>
          </a:solidFill>
          <a:ln w="9525">
            <a:noFill/>
            <a:round/>
            <a:headEnd/>
            <a:tailEnd/>
          </a:ln>
        </p:spPr>
        <p:txBody>
          <a:bodyPr wrap="none" anchor="ctr"/>
          <a:lstStyle/>
          <a:p>
            <a:pPr algn="r" rtl="0"/>
            <a:endParaRPr lang="ar-SA"/>
          </a:p>
        </p:txBody>
      </p:sp>
      <p:sp>
        <p:nvSpPr>
          <p:cNvPr id="62516" name="Oval 52"/>
          <p:cNvSpPr>
            <a:spLocks noChangeArrowheads="1"/>
          </p:cNvSpPr>
          <p:nvPr/>
        </p:nvSpPr>
        <p:spPr bwMode="auto">
          <a:xfrm>
            <a:off x="457200" y="5715000"/>
            <a:ext cx="288925" cy="73025"/>
          </a:xfrm>
          <a:prstGeom prst="ellipse">
            <a:avLst/>
          </a:prstGeom>
          <a:solidFill>
            <a:srgbClr val="006600"/>
          </a:solidFill>
          <a:ln w="9525">
            <a:noFill/>
            <a:round/>
            <a:headEnd/>
            <a:tailEnd/>
          </a:ln>
        </p:spPr>
        <p:txBody>
          <a:bodyPr wrap="none" anchor="ctr"/>
          <a:lstStyle/>
          <a:p>
            <a:pPr algn="r" rtl="0"/>
            <a:endParaRPr lang="ar-SA"/>
          </a:p>
        </p:txBody>
      </p:sp>
      <p:sp>
        <p:nvSpPr>
          <p:cNvPr id="62517" name="Line 53"/>
          <p:cNvSpPr>
            <a:spLocks noChangeShapeType="1"/>
          </p:cNvSpPr>
          <p:nvPr/>
        </p:nvSpPr>
        <p:spPr bwMode="auto">
          <a:xfrm flipH="1">
            <a:off x="4140200" y="3933825"/>
            <a:ext cx="142875" cy="287338"/>
          </a:xfrm>
          <a:prstGeom prst="line">
            <a:avLst/>
          </a:prstGeom>
          <a:noFill/>
          <a:ln w="25400">
            <a:solidFill>
              <a:srgbClr val="006600"/>
            </a:solidFill>
            <a:round/>
            <a:headEnd/>
            <a:tailEnd/>
          </a:ln>
        </p:spPr>
        <p:txBody>
          <a:bodyPr/>
          <a:lstStyle/>
          <a:p>
            <a:endParaRPr lang="ar-SA"/>
          </a:p>
        </p:txBody>
      </p:sp>
      <p:sp>
        <p:nvSpPr>
          <p:cNvPr id="62518" name="Line 54"/>
          <p:cNvSpPr>
            <a:spLocks noChangeShapeType="1"/>
          </p:cNvSpPr>
          <p:nvPr/>
        </p:nvSpPr>
        <p:spPr bwMode="auto">
          <a:xfrm>
            <a:off x="3995738" y="3933825"/>
            <a:ext cx="144462" cy="287338"/>
          </a:xfrm>
          <a:prstGeom prst="line">
            <a:avLst/>
          </a:prstGeom>
          <a:noFill/>
          <a:ln w="25400">
            <a:solidFill>
              <a:srgbClr val="006600"/>
            </a:solidFill>
            <a:round/>
            <a:headEnd/>
            <a:tailEnd/>
          </a:ln>
        </p:spPr>
        <p:txBody>
          <a:bodyPr/>
          <a:lstStyle/>
          <a:p>
            <a:endParaRPr lang="ar-SA"/>
          </a:p>
        </p:txBody>
      </p:sp>
      <p:sp>
        <p:nvSpPr>
          <p:cNvPr id="62519" name="Line 55"/>
          <p:cNvSpPr>
            <a:spLocks noChangeShapeType="1"/>
          </p:cNvSpPr>
          <p:nvPr/>
        </p:nvSpPr>
        <p:spPr bwMode="auto">
          <a:xfrm>
            <a:off x="4140200" y="4221163"/>
            <a:ext cx="0" cy="215900"/>
          </a:xfrm>
          <a:prstGeom prst="line">
            <a:avLst/>
          </a:prstGeom>
          <a:noFill/>
          <a:ln w="25400">
            <a:solidFill>
              <a:srgbClr val="006600"/>
            </a:solidFill>
            <a:round/>
            <a:headEnd/>
            <a:tailEnd/>
          </a:ln>
        </p:spPr>
        <p:txBody>
          <a:bodyPr/>
          <a:lstStyle/>
          <a:p>
            <a:endParaRPr lang="ar-SA"/>
          </a:p>
        </p:txBody>
      </p:sp>
      <p:sp>
        <p:nvSpPr>
          <p:cNvPr id="62520" name="Oval 56"/>
          <p:cNvSpPr>
            <a:spLocks noChangeArrowheads="1"/>
          </p:cNvSpPr>
          <p:nvPr/>
        </p:nvSpPr>
        <p:spPr bwMode="auto">
          <a:xfrm>
            <a:off x="3995738" y="3933825"/>
            <a:ext cx="288925" cy="73025"/>
          </a:xfrm>
          <a:prstGeom prst="ellipse">
            <a:avLst/>
          </a:prstGeom>
          <a:solidFill>
            <a:srgbClr val="006600"/>
          </a:solidFill>
          <a:ln w="9525">
            <a:noFill/>
            <a:round/>
            <a:headEnd/>
            <a:tailEnd/>
          </a:ln>
        </p:spPr>
        <p:txBody>
          <a:bodyPr wrap="none" anchor="ctr"/>
          <a:lstStyle/>
          <a:p>
            <a:pPr algn="r" rtl="0"/>
            <a:endParaRPr lang="ar-SA"/>
          </a:p>
        </p:txBody>
      </p:sp>
      <p:sp>
        <p:nvSpPr>
          <p:cNvPr id="62521" name="Text Box 57"/>
          <p:cNvSpPr txBox="1">
            <a:spLocks noChangeArrowheads="1"/>
          </p:cNvSpPr>
          <p:nvPr/>
        </p:nvSpPr>
        <p:spPr bwMode="auto">
          <a:xfrm>
            <a:off x="2627313" y="5157788"/>
            <a:ext cx="2520950" cy="457200"/>
          </a:xfrm>
          <a:prstGeom prst="rect">
            <a:avLst/>
          </a:prstGeom>
          <a:noFill/>
          <a:ln w="9525">
            <a:noFill/>
            <a:miter lim="800000"/>
            <a:headEnd/>
            <a:tailEnd/>
          </a:ln>
        </p:spPr>
        <p:txBody>
          <a:bodyPr>
            <a:spAutoFit/>
          </a:bodyPr>
          <a:lstStyle/>
          <a:p>
            <a:pPr algn="r" rtl="0">
              <a:spcBef>
                <a:spcPct val="50000"/>
              </a:spcBef>
            </a:pPr>
            <a:r>
              <a:rPr lang="en-US" sz="2400">
                <a:solidFill>
                  <a:srgbClr val="006600"/>
                </a:solidFill>
              </a:rPr>
              <a:t>Tissue damage.</a:t>
            </a:r>
          </a:p>
        </p:txBody>
      </p:sp>
      <p:sp>
        <p:nvSpPr>
          <p:cNvPr id="62522" name="Line 58"/>
          <p:cNvSpPr>
            <a:spLocks noChangeShapeType="1"/>
          </p:cNvSpPr>
          <p:nvPr/>
        </p:nvSpPr>
        <p:spPr bwMode="auto">
          <a:xfrm flipH="1">
            <a:off x="4500563" y="3933825"/>
            <a:ext cx="142875" cy="287338"/>
          </a:xfrm>
          <a:prstGeom prst="line">
            <a:avLst/>
          </a:prstGeom>
          <a:noFill/>
          <a:ln w="25400">
            <a:solidFill>
              <a:srgbClr val="006600"/>
            </a:solidFill>
            <a:round/>
            <a:headEnd/>
            <a:tailEnd/>
          </a:ln>
        </p:spPr>
        <p:txBody>
          <a:bodyPr/>
          <a:lstStyle/>
          <a:p>
            <a:endParaRPr lang="ar-SA"/>
          </a:p>
        </p:txBody>
      </p:sp>
      <p:sp>
        <p:nvSpPr>
          <p:cNvPr id="62523" name="Line 59"/>
          <p:cNvSpPr>
            <a:spLocks noChangeShapeType="1"/>
          </p:cNvSpPr>
          <p:nvPr/>
        </p:nvSpPr>
        <p:spPr bwMode="auto">
          <a:xfrm>
            <a:off x="4356100" y="3933825"/>
            <a:ext cx="144463" cy="287338"/>
          </a:xfrm>
          <a:prstGeom prst="line">
            <a:avLst/>
          </a:prstGeom>
          <a:noFill/>
          <a:ln w="25400">
            <a:solidFill>
              <a:srgbClr val="006600"/>
            </a:solidFill>
            <a:round/>
            <a:headEnd/>
            <a:tailEnd/>
          </a:ln>
        </p:spPr>
        <p:txBody>
          <a:bodyPr/>
          <a:lstStyle/>
          <a:p>
            <a:endParaRPr lang="ar-SA"/>
          </a:p>
        </p:txBody>
      </p:sp>
      <p:sp>
        <p:nvSpPr>
          <p:cNvPr id="62524" name="Line 60"/>
          <p:cNvSpPr>
            <a:spLocks noChangeShapeType="1"/>
          </p:cNvSpPr>
          <p:nvPr/>
        </p:nvSpPr>
        <p:spPr bwMode="auto">
          <a:xfrm>
            <a:off x="4500563" y="4221163"/>
            <a:ext cx="0" cy="215900"/>
          </a:xfrm>
          <a:prstGeom prst="line">
            <a:avLst/>
          </a:prstGeom>
          <a:noFill/>
          <a:ln w="25400">
            <a:solidFill>
              <a:srgbClr val="006600"/>
            </a:solidFill>
            <a:round/>
            <a:headEnd/>
            <a:tailEnd/>
          </a:ln>
        </p:spPr>
        <p:txBody>
          <a:bodyPr/>
          <a:lstStyle/>
          <a:p>
            <a:endParaRPr lang="ar-SA"/>
          </a:p>
        </p:txBody>
      </p:sp>
      <p:sp>
        <p:nvSpPr>
          <p:cNvPr id="62525" name="Oval 61"/>
          <p:cNvSpPr>
            <a:spLocks noChangeArrowheads="1"/>
          </p:cNvSpPr>
          <p:nvPr/>
        </p:nvSpPr>
        <p:spPr bwMode="auto">
          <a:xfrm>
            <a:off x="4356100" y="3933825"/>
            <a:ext cx="288925" cy="73025"/>
          </a:xfrm>
          <a:prstGeom prst="ellipse">
            <a:avLst/>
          </a:prstGeom>
          <a:solidFill>
            <a:srgbClr val="006600"/>
          </a:solidFill>
          <a:ln w="9525">
            <a:noFill/>
            <a:round/>
            <a:headEnd/>
            <a:tailEnd/>
          </a:ln>
        </p:spPr>
        <p:txBody>
          <a:bodyPr wrap="none" anchor="ctr"/>
          <a:lstStyle/>
          <a:p>
            <a:pPr algn="r" rtl="0"/>
            <a:endParaRPr lang="ar-SA"/>
          </a:p>
        </p:txBody>
      </p:sp>
      <p:sp>
        <p:nvSpPr>
          <p:cNvPr id="62526" name="Line 62"/>
          <p:cNvSpPr>
            <a:spLocks noChangeShapeType="1"/>
          </p:cNvSpPr>
          <p:nvPr/>
        </p:nvSpPr>
        <p:spPr bwMode="auto">
          <a:xfrm flipH="1">
            <a:off x="4860925" y="3933825"/>
            <a:ext cx="142875" cy="287338"/>
          </a:xfrm>
          <a:prstGeom prst="line">
            <a:avLst/>
          </a:prstGeom>
          <a:noFill/>
          <a:ln w="25400">
            <a:solidFill>
              <a:srgbClr val="006600"/>
            </a:solidFill>
            <a:round/>
            <a:headEnd/>
            <a:tailEnd/>
          </a:ln>
        </p:spPr>
        <p:txBody>
          <a:bodyPr/>
          <a:lstStyle/>
          <a:p>
            <a:endParaRPr lang="ar-SA"/>
          </a:p>
        </p:txBody>
      </p:sp>
      <p:sp>
        <p:nvSpPr>
          <p:cNvPr id="62527" name="Line 63"/>
          <p:cNvSpPr>
            <a:spLocks noChangeShapeType="1"/>
          </p:cNvSpPr>
          <p:nvPr/>
        </p:nvSpPr>
        <p:spPr bwMode="auto">
          <a:xfrm>
            <a:off x="4716463" y="3933825"/>
            <a:ext cx="144462" cy="287338"/>
          </a:xfrm>
          <a:prstGeom prst="line">
            <a:avLst/>
          </a:prstGeom>
          <a:noFill/>
          <a:ln w="25400">
            <a:solidFill>
              <a:srgbClr val="006600"/>
            </a:solidFill>
            <a:round/>
            <a:headEnd/>
            <a:tailEnd/>
          </a:ln>
        </p:spPr>
        <p:txBody>
          <a:bodyPr/>
          <a:lstStyle/>
          <a:p>
            <a:endParaRPr lang="ar-SA"/>
          </a:p>
        </p:txBody>
      </p:sp>
      <p:sp>
        <p:nvSpPr>
          <p:cNvPr id="62528" name="Line 64"/>
          <p:cNvSpPr>
            <a:spLocks noChangeShapeType="1"/>
          </p:cNvSpPr>
          <p:nvPr/>
        </p:nvSpPr>
        <p:spPr bwMode="auto">
          <a:xfrm>
            <a:off x="4860925" y="4221163"/>
            <a:ext cx="0" cy="215900"/>
          </a:xfrm>
          <a:prstGeom prst="line">
            <a:avLst/>
          </a:prstGeom>
          <a:noFill/>
          <a:ln w="25400">
            <a:solidFill>
              <a:srgbClr val="006600"/>
            </a:solidFill>
            <a:round/>
            <a:headEnd/>
            <a:tailEnd/>
          </a:ln>
        </p:spPr>
        <p:txBody>
          <a:bodyPr/>
          <a:lstStyle/>
          <a:p>
            <a:endParaRPr lang="ar-SA"/>
          </a:p>
        </p:txBody>
      </p:sp>
      <p:sp>
        <p:nvSpPr>
          <p:cNvPr id="62529" name="Oval 65"/>
          <p:cNvSpPr>
            <a:spLocks noChangeArrowheads="1"/>
          </p:cNvSpPr>
          <p:nvPr/>
        </p:nvSpPr>
        <p:spPr bwMode="auto">
          <a:xfrm>
            <a:off x="4716463" y="3933825"/>
            <a:ext cx="288925" cy="73025"/>
          </a:xfrm>
          <a:prstGeom prst="ellipse">
            <a:avLst/>
          </a:prstGeom>
          <a:solidFill>
            <a:srgbClr val="006600"/>
          </a:solidFill>
          <a:ln w="9525">
            <a:noFill/>
            <a:round/>
            <a:headEnd/>
            <a:tailEnd/>
          </a:ln>
        </p:spPr>
        <p:txBody>
          <a:bodyPr wrap="none" anchor="ctr"/>
          <a:lstStyle/>
          <a:p>
            <a:pPr algn="r" rtl="0"/>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heckerboard(across)">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2469">
                                            <p:txEl>
                                              <p:pRg st="0" end="0"/>
                                            </p:txEl>
                                          </p:spTgt>
                                        </p:tgtEl>
                                        <p:attrNameLst>
                                          <p:attrName>style.visibility</p:attrName>
                                        </p:attrNameLst>
                                      </p:cBhvr>
                                      <p:to>
                                        <p:strVal val="visible"/>
                                      </p:to>
                                    </p:set>
                                    <p:anim calcmode="lin" valueType="num">
                                      <p:cBhvr>
                                        <p:cTn id="12" dur="500" fill="hold"/>
                                        <p:tgtEl>
                                          <p:spTgt spid="6246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246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62470"/>
                                        </p:tgtEl>
                                        <p:attrNameLst>
                                          <p:attrName>style.visibility</p:attrName>
                                        </p:attrNameLst>
                                      </p:cBhvr>
                                      <p:to>
                                        <p:strVal val="visible"/>
                                      </p:to>
                                    </p:set>
                                    <p:anim calcmode="lin" valueType="num">
                                      <p:cBhvr>
                                        <p:cTn id="18" dur="500" fill="hold"/>
                                        <p:tgtEl>
                                          <p:spTgt spid="62470"/>
                                        </p:tgtEl>
                                        <p:attrNameLst>
                                          <p:attrName>ppt_w</p:attrName>
                                        </p:attrNameLst>
                                      </p:cBhvr>
                                      <p:tavLst>
                                        <p:tav tm="0">
                                          <p:val>
                                            <p:fltVal val="0"/>
                                          </p:val>
                                        </p:tav>
                                        <p:tav tm="100000">
                                          <p:val>
                                            <p:strVal val="#ppt_w"/>
                                          </p:val>
                                        </p:tav>
                                      </p:tavLst>
                                    </p:anim>
                                    <p:anim calcmode="lin" valueType="num">
                                      <p:cBhvr>
                                        <p:cTn id="19" dur="500" fill="hold"/>
                                        <p:tgtEl>
                                          <p:spTgt spid="62470"/>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62471"/>
                                        </p:tgtEl>
                                        <p:attrNameLst>
                                          <p:attrName>style.visibility</p:attrName>
                                        </p:attrNameLst>
                                      </p:cBhvr>
                                      <p:to>
                                        <p:strVal val="visible"/>
                                      </p:to>
                                    </p:set>
                                    <p:anim calcmode="lin" valueType="num">
                                      <p:cBhvr>
                                        <p:cTn id="23" dur="500" fill="hold"/>
                                        <p:tgtEl>
                                          <p:spTgt spid="62471"/>
                                        </p:tgtEl>
                                        <p:attrNameLst>
                                          <p:attrName>ppt_w</p:attrName>
                                        </p:attrNameLst>
                                      </p:cBhvr>
                                      <p:tavLst>
                                        <p:tav tm="0">
                                          <p:val>
                                            <p:fltVal val="0"/>
                                          </p:val>
                                        </p:tav>
                                        <p:tav tm="100000">
                                          <p:val>
                                            <p:strVal val="#ppt_w"/>
                                          </p:val>
                                        </p:tav>
                                      </p:tavLst>
                                    </p:anim>
                                    <p:anim calcmode="lin" valueType="num">
                                      <p:cBhvr>
                                        <p:cTn id="24" dur="500" fill="hold"/>
                                        <p:tgtEl>
                                          <p:spTgt spid="6247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62472">
                                            <p:txEl>
                                              <p:pRg st="0" end="0"/>
                                            </p:txEl>
                                          </p:spTgt>
                                        </p:tgtEl>
                                        <p:attrNameLst>
                                          <p:attrName>style.visibility</p:attrName>
                                        </p:attrNameLst>
                                      </p:cBhvr>
                                      <p:to>
                                        <p:strVal val="visible"/>
                                      </p:to>
                                    </p:set>
                                    <p:anim calcmode="lin" valueType="num">
                                      <p:cBhvr>
                                        <p:cTn id="29" dur="500" fill="hold"/>
                                        <p:tgtEl>
                                          <p:spTgt spid="62472">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6247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62473"/>
                                        </p:tgtEl>
                                        <p:attrNameLst>
                                          <p:attrName>style.visibility</p:attrName>
                                        </p:attrNameLst>
                                      </p:cBhvr>
                                      <p:to>
                                        <p:strVal val="visible"/>
                                      </p:to>
                                    </p:set>
                                    <p:anim calcmode="lin" valueType="num">
                                      <p:cBhvr>
                                        <p:cTn id="35" dur="500" fill="hold"/>
                                        <p:tgtEl>
                                          <p:spTgt spid="62473"/>
                                        </p:tgtEl>
                                        <p:attrNameLst>
                                          <p:attrName>ppt_w</p:attrName>
                                        </p:attrNameLst>
                                      </p:cBhvr>
                                      <p:tavLst>
                                        <p:tav tm="0">
                                          <p:val>
                                            <p:fltVal val="0"/>
                                          </p:val>
                                        </p:tav>
                                        <p:tav tm="100000">
                                          <p:val>
                                            <p:strVal val="#ppt_w"/>
                                          </p:val>
                                        </p:tav>
                                      </p:tavLst>
                                    </p:anim>
                                    <p:anim calcmode="lin" valueType="num">
                                      <p:cBhvr>
                                        <p:cTn id="36" dur="500" fill="hold"/>
                                        <p:tgtEl>
                                          <p:spTgt spid="62473"/>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7" presetClass="entr" presetSubtype="10" fill="hold" grpId="0" nodeType="afterEffect">
                                  <p:stCondLst>
                                    <p:cond delay="0"/>
                                  </p:stCondLst>
                                  <p:childTnLst>
                                    <p:set>
                                      <p:cBhvr>
                                        <p:cTn id="39" dur="1" fill="hold">
                                          <p:stCondLst>
                                            <p:cond delay="0"/>
                                          </p:stCondLst>
                                        </p:cTn>
                                        <p:tgtEl>
                                          <p:spTgt spid="62474"/>
                                        </p:tgtEl>
                                        <p:attrNameLst>
                                          <p:attrName>style.visibility</p:attrName>
                                        </p:attrNameLst>
                                      </p:cBhvr>
                                      <p:to>
                                        <p:strVal val="visible"/>
                                      </p:to>
                                    </p:set>
                                    <p:anim calcmode="lin" valueType="num">
                                      <p:cBhvr>
                                        <p:cTn id="40" dur="500" fill="hold"/>
                                        <p:tgtEl>
                                          <p:spTgt spid="62474"/>
                                        </p:tgtEl>
                                        <p:attrNameLst>
                                          <p:attrName>ppt_w</p:attrName>
                                        </p:attrNameLst>
                                      </p:cBhvr>
                                      <p:tavLst>
                                        <p:tav tm="0">
                                          <p:val>
                                            <p:fltVal val="0"/>
                                          </p:val>
                                        </p:tav>
                                        <p:tav tm="100000">
                                          <p:val>
                                            <p:strVal val="#ppt_w"/>
                                          </p:val>
                                        </p:tav>
                                      </p:tavLst>
                                    </p:anim>
                                    <p:anim calcmode="lin" valueType="num">
                                      <p:cBhvr>
                                        <p:cTn id="41" dur="500" fill="hold"/>
                                        <p:tgtEl>
                                          <p:spTgt spid="6247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62475"/>
                                        </p:tgtEl>
                                        <p:attrNameLst>
                                          <p:attrName>style.visibility</p:attrName>
                                        </p:attrNameLst>
                                      </p:cBhvr>
                                      <p:to>
                                        <p:strVal val="visible"/>
                                      </p:to>
                                    </p:set>
                                    <p:anim calcmode="lin" valueType="num">
                                      <p:cBhvr>
                                        <p:cTn id="46" dur="500" decel="50000" fill="hold">
                                          <p:stCondLst>
                                            <p:cond delay="0"/>
                                          </p:stCondLst>
                                        </p:cTn>
                                        <p:tgtEl>
                                          <p:spTgt spid="6247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6247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62475"/>
                                        </p:tgtEl>
                                        <p:attrNameLst>
                                          <p:attrName>ppt_w</p:attrName>
                                        </p:attrNameLst>
                                      </p:cBhvr>
                                      <p:tavLst>
                                        <p:tav tm="0">
                                          <p:val>
                                            <p:strVal val="#ppt_w*.05"/>
                                          </p:val>
                                        </p:tav>
                                        <p:tav tm="100000">
                                          <p:val>
                                            <p:strVal val="#ppt_w"/>
                                          </p:val>
                                        </p:tav>
                                      </p:tavLst>
                                    </p:anim>
                                    <p:anim calcmode="lin" valueType="num">
                                      <p:cBhvr>
                                        <p:cTn id="49" dur="1000" fill="hold"/>
                                        <p:tgtEl>
                                          <p:spTgt spid="6247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6247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6247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6247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62475"/>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62513"/>
                                        </p:tgtEl>
                                        <p:attrNameLst>
                                          <p:attrName>style.visibility</p:attrName>
                                        </p:attrNameLst>
                                      </p:cBhvr>
                                      <p:to>
                                        <p:strVal val="visible"/>
                                      </p:to>
                                    </p:set>
                                    <p:anim calcmode="lin" valueType="num">
                                      <p:cBhvr>
                                        <p:cTn id="58" dur="500" fill="hold"/>
                                        <p:tgtEl>
                                          <p:spTgt spid="62513"/>
                                        </p:tgtEl>
                                        <p:attrNameLst>
                                          <p:attrName>ppt_w</p:attrName>
                                        </p:attrNameLst>
                                      </p:cBhvr>
                                      <p:tavLst>
                                        <p:tav tm="0">
                                          <p:val>
                                            <p:fltVal val="0"/>
                                          </p:val>
                                        </p:tav>
                                        <p:tav tm="100000">
                                          <p:val>
                                            <p:strVal val="#ppt_w"/>
                                          </p:val>
                                        </p:tav>
                                      </p:tavLst>
                                    </p:anim>
                                    <p:anim calcmode="lin" valueType="num">
                                      <p:cBhvr>
                                        <p:cTn id="59" dur="500" fill="hold"/>
                                        <p:tgtEl>
                                          <p:spTgt spid="62513"/>
                                        </p:tgtEl>
                                        <p:attrNameLst>
                                          <p:attrName>ppt_h</p:attrName>
                                        </p:attrNameLst>
                                      </p:cBhvr>
                                      <p:tavLst>
                                        <p:tav tm="0">
                                          <p:val>
                                            <p:strVal val="#ppt_h"/>
                                          </p:val>
                                        </p:tav>
                                        <p:tav tm="100000">
                                          <p:val>
                                            <p:strVal val="#ppt_h"/>
                                          </p:val>
                                        </p:tav>
                                      </p:tavLst>
                                    </p:anim>
                                  </p:childTnLst>
                                </p:cTn>
                              </p:par>
                            </p:childTnLst>
                          </p:cTn>
                        </p:par>
                        <p:par>
                          <p:cTn id="60" fill="hold">
                            <p:stCondLst>
                              <p:cond delay="500"/>
                            </p:stCondLst>
                            <p:childTnLst>
                              <p:par>
                                <p:cTn id="61" presetID="17" presetClass="entr" presetSubtype="10" fill="hold" grpId="0" nodeType="afterEffect">
                                  <p:stCondLst>
                                    <p:cond delay="0"/>
                                  </p:stCondLst>
                                  <p:childTnLst>
                                    <p:set>
                                      <p:cBhvr>
                                        <p:cTn id="62" dur="1" fill="hold">
                                          <p:stCondLst>
                                            <p:cond delay="0"/>
                                          </p:stCondLst>
                                        </p:cTn>
                                        <p:tgtEl>
                                          <p:spTgt spid="62514"/>
                                        </p:tgtEl>
                                        <p:attrNameLst>
                                          <p:attrName>style.visibility</p:attrName>
                                        </p:attrNameLst>
                                      </p:cBhvr>
                                      <p:to>
                                        <p:strVal val="visible"/>
                                      </p:to>
                                    </p:set>
                                    <p:anim calcmode="lin" valueType="num">
                                      <p:cBhvr>
                                        <p:cTn id="63" dur="500" fill="hold"/>
                                        <p:tgtEl>
                                          <p:spTgt spid="62514"/>
                                        </p:tgtEl>
                                        <p:attrNameLst>
                                          <p:attrName>ppt_w</p:attrName>
                                        </p:attrNameLst>
                                      </p:cBhvr>
                                      <p:tavLst>
                                        <p:tav tm="0">
                                          <p:val>
                                            <p:fltVal val="0"/>
                                          </p:val>
                                        </p:tav>
                                        <p:tav tm="100000">
                                          <p:val>
                                            <p:strVal val="#ppt_w"/>
                                          </p:val>
                                        </p:tav>
                                      </p:tavLst>
                                    </p:anim>
                                    <p:anim calcmode="lin" valueType="num">
                                      <p:cBhvr>
                                        <p:cTn id="64" dur="500" fill="hold"/>
                                        <p:tgtEl>
                                          <p:spTgt spid="62514"/>
                                        </p:tgtEl>
                                        <p:attrNameLst>
                                          <p:attrName>ppt_h</p:attrName>
                                        </p:attrNameLst>
                                      </p:cBhvr>
                                      <p:tavLst>
                                        <p:tav tm="0">
                                          <p:val>
                                            <p:strVal val="#ppt_h"/>
                                          </p:val>
                                        </p:tav>
                                        <p:tav tm="100000">
                                          <p:val>
                                            <p:strVal val="#ppt_h"/>
                                          </p:val>
                                        </p:tav>
                                      </p:tavLst>
                                    </p:anim>
                                  </p:childTnLst>
                                </p:cTn>
                              </p:par>
                            </p:childTnLst>
                          </p:cTn>
                        </p:par>
                        <p:par>
                          <p:cTn id="65" fill="hold">
                            <p:stCondLst>
                              <p:cond delay="1000"/>
                            </p:stCondLst>
                            <p:childTnLst>
                              <p:par>
                                <p:cTn id="66" presetID="17" presetClass="entr" presetSubtype="10" fill="hold" grpId="0" nodeType="afterEffect">
                                  <p:stCondLst>
                                    <p:cond delay="0"/>
                                  </p:stCondLst>
                                  <p:childTnLst>
                                    <p:set>
                                      <p:cBhvr>
                                        <p:cTn id="67" dur="1" fill="hold">
                                          <p:stCondLst>
                                            <p:cond delay="0"/>
                                          </p:stCondLst>
                                        </p:cTn>
                                        <p:tgtEl>
                                          <p:spTgt spid="62515"/>
                                        </p:tgtEl>
                                        <p:attrNameLst>
                                          <p:attrName>style.visibility</p:attrName>
                                        </p:attrNameLst>
                                      </p:cBhvr>
                                      <p:to>
                                        <p:strVal val="visible"/>
                                      </p:to>
                                    </p:set>
                                    <p:anim calcmode="lin" valueType="num">
                                      <p:cBhvr>
                                        <p:cTn id="68" dur="500" fill="hold"/>
                                        <p:tgtEl>
                                          <p:spTgt spid="62515"/>
                                        </p:tgtEl>
                                        <p:attrNameLst>
                                          <p:attrName>ppt_w</p:attrName>
                                        </p:attrNameLst>
                                      </p:cBhvr>
                                      <p:tavLst>
                                        <p:tav tm="0">
                                          <p:val>
                                            <p:fltVal val="0"/>
                                          </p:val>
                                        </p:tav>
                                        <p:tav tm="100000">
                                          <p:val>
                                            <p:strVal val="#ppt_w"/>
                                          </p:val>
                                        </p:tav>
                                      </p:tavLst>
                                    </p:anim>
                                    <p:anim calcmode="lin" valueType="num">
                                      <p:cBhvr>
                                        <p:cTn id="69" dur="500" fill="hold"/>
                                        <p:tgtEl>
                                          <p:spTgt spid="62515"/>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62476"/>
                                        </p:tgtEl>
                                        <p:attrNameLst>
                                          <p:attrName>style.visibility</p:attrName>
                                        </p:attrNameLst>
                                      </p:cBhvr>
                                      <p:to>
                                        <p:strVal val="visible"/>
                                      </p:to>
                                    </p:set>
                                    <p:anim calcmode="lin" valueType="num">
                                      <p:cBhvr>
                                        <p:cTn id="74" dur="500" decel="50000" fill="hold">
                                          <p:stCondLst>
                                            <p:cond delay="0"/>
                                          </p:stCondLst>
                                        </p:cTn>
                                        <p:tgtEl>
                                          <p:spTgt spid="62476"/>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62476"/>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62476"/>
                                        </p:tgtEl>
                                        <p:attrNameLst>
                                          <p:attrName>ppt_w</p:attrName>
                                        </p:attrNameLst>
                                      </p:cBhvr>
                                      <p:tavLst>
                                        <p:tav tm="0">
                                          <p:val>
                                            <p:strVal val="#ppt_w*.05"/>
                                          </p:val>
                                        </p:tav>
                                        <p:tav tm="100000">
                                          <p:val>
                                            <p:strVal val="#ppt_w"/>
                                          </p:val>
                                        </p:tav>
                                      </p:tavLst>
                                    </p:anim>
                                    <p:anim calcmode="lin" valueType="num">
                                      <p:cBhvr>
                                        <p:cTn id="77" dur="1000" fill="hold"/>
                                        <p:tgtEl>
                                          <p:spTgt spid="62476"/>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62476"/>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62476"/>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62476"/>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62476"/>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62505"/>
                                        </p:tgtEl>
                                        <p:attrNameLst>
                                          <p:attrName>style.visibility</p:attrName>
                                        </p:attrNameLst>
                                      </p:cBhvr>
                                      <p:to>
                                        <p:strVal val="visible"/>
                                      </p:to>
                                    </p:set>
                                    <p:anim calcmode="lin" valueType="num">
                                      <p:cBhvr>
                                        <p:cTn id="86" dur="500" fill="hold"/>
                                        <p:tgtEl>
                                          <p:spTgt spid="62505"/>
                                        </p:tgtEl>
                                        <p:attrNameLst>
                                          <p:attrName>ppt_w</p:attrName>
                                        </p:attrNameLst>
                                      </p:cBhvr>
                                      <p:tavLst>
                                        <p:tav tm="0">
                                          <p:val>
                                            <p:fltVal val="0"/>
                                          </p:val>
                                        </p:tav>
                                        <p:tav tm="100000">
                                          <p:val>
                                            <p:strVal val="#ppt_w"/>
                                          </p:val>
                                        </p:tav>
                                      </p:tavLst>
                                    </p:anim>
                                    <p:anim calcmode="lin" valueType="num">
                                      <p:cBhvr>
                                        <p:cTn id="87" dur="500" fill="hold"/>
                                        <p:tgtEl>
                                          <p:spTgt spid="62505"/>
                                        </p:tgtEl>
                                        <p:attrNameLst>
                                          <p:attrName>ppt_h</p:attrName>
                                        </p:attrNameLst>
                                      </p:cBhvr>
                                      <p:tavLst>
                                        <p:tav tm="0">
                                          <p:val>
                                            <p:fltVal val="0"/>
                                          </p:val>
                                        </p:tav>
                                        <p:tav tm="100000">
                                          <p:val>
                                            <p:strVal val="#ppt_h"/>
                                          </p:val>
                                        </p:tav>
                                      </p:tavLst>
                                    </p:anim>
                                  </p:childTnLst>
                                </p:cTn>
                              </p:par>
                              <p:par>
                                <p:cTn id="88" presetID="23" presetClass="entr" presetSubtype="16" fill="hold" grpId="0" nodeType="withEffect">
                                  <p:stCondLst>
                                    <p:cond delay="0"/>
                                  </p:stCondLst>
                                  <p:childTnLst>
                                    <p:set>
                                      <p:cBhvr>
                                        <p:cTn id="89" dur="1" fill="hold">
                                          <p:stCondLst>
                                            <p:cond delay="0"/>
                                          </p:stCondLst>
                                        </p:cTn>
                                        <p:tgtEl>
                                          <p:spTgt spid="62504"/>
                                        </p:tgtEl>
                                        <p:attrNameLst>
                                          <p:attrName>style.visibility</p:attrName>
                                        </p:attrNameLst>
                                      </p:cBhvr>
                                      <p:to>
                                        <p:strVal val="visible"/>
                                      </p:to>
                                    </p:set>
                                    <p:anim calcmode="lin" valueType="num">
                                      <p:cBhvr>
                                        <p:cTn id="90" dur="500" fill="hold"/>
                                        <p:tgtEl>
                                          <p:spTgt spid="62504"/>
                                        </p:tgtEl>
                                        <p:attrNameLst>
                                          <p:attrName>ppt_w</p:attrName>
                                        </p:attrNameLst>
                                      </p:cBhvr>
                                      <p:tavLst>
                                        <p:tav tm="0">
                                          <p:val>
                                            <p:fltVal val="0"/>
                                          </p:val>
                                        </p:tav>
                                        <p:tav tm="100000">
                                          <p:val>
                                            <p:strVal val="#ppt_w"/>
                                          </p:val>
                                        </p:tav>
                                      </p:tavLst>
                                    </p:anim>
                                    <p:anim calcmode="lin" valueType="num">
                                      <p:cBhvr>
                                        <p:cTn id="91" dur="500" fill="hold"/>
                                        <p:tgtEl>
                                          <p:spTgt spid="62504"/>
                                        </p:tgtEl>
                                        <p:attrNameLst>
                                          <p:attrName>ppt_h</p:attrName>
                                        </p:attrNameLst>
                                      </p:cBhvr>
                                      <p:tavLst>
                                        <p:tav tm="0">
                                          <p:val>
                                            <p:fltVal val="0"/>
                                          </p:val>
                                        </p:tav>
                                        <p:tav tm="100000">
                                          <p:val>
                                            <p:strVal val="#ppt_h"/>
                                          </p:val>
                                        </p:tav>
                                      </p:tavLst>
                                    </p:anim>
                                  </p:childTnLst>
                                </p:cTn>
                              </p:par>
                              <p:par>
                                <p:cTn id="92" presetID="23" presetClass="entr" presetSubtype="16" fill="hold" grpId="0" nodeType="withEffect">
                                  <p:stCondLst>
                                    <p:cond delay="0"/>
                                  </p:stCondLst>
                                  <p:childTnLst>
                                    <p:set>
                                      <p:cBhvr>
                                        <p:cTn id="93" dur="1" fill="hold">
                                          <p:stCondLst>
                                            <p:cond delay="0"/>
                                          </p:stCondLst>
                                        </p:cTn>
                                        <p:tgtEl>
                                          <p:spTgt spid="62506"/>
                                        </p:tgtEl>
                                        <p:attrNameLst>
                                          <p:attrName>style.visibility</p:attrName>
                                        </p:attrNameLst>
                                      </p:cBhvr>
                                      <p:to>
                                        <p:strVal val="visible"/>
                                      </p:to>
                                    </p:set>
                                    <p:anim calcmode="lin" valueType="num">
                                      <p:cBhvr>
                                        <p:cTn id="94" dur="500" fill="hold"/>
                                        <p:tgtEl>
                                          <p:spTgt spid="62506"/>
                                        </p:tgtEl>
                                        <p:attrNameLst>
                                          <p:attrName>ppt_w</p:attrName>
                                        </p:attrNameLst>
                                      </p:cBhvr>
                                      <p:tavLst>
                                        <p:tav tm="0">
                                          <p:val>
                                            <p:fltVal val="0"/>
                                          </p:val>
                                        </p:tav>
                                        <p:tav tm="100000">
                                          <p:val>
                                            <p:strVal val="#ppt_w"/>
                                          </p:val>
                                        </p:tav>
                                      </p:tavLst>
                                    </p:anim>
                                    <p:anim calcmode="lin" valueType="num">
                                      <p:cBhvr>
                                        <p:cTn id="95" dur="500" fill="hold"/>
                                        <p:tgtEl>
                                          <p:spTgt spid="62506"/>
                                        </p:tgtEl>
                                        <p:attrNameLst>
                                          <p:attrName>ppt_h</p:attrName>
                                        </p:attrNameLst>
                                      </p:cBhvr>
                                      <p:tavLst>
                                        <p:tav tm="0">
                                          <p:val>
                                            <p:fltVal val="0"/>
                                          </p:val>
                                        </p:tav>
                                        <p:tav tm="100000">
                                          <p:val>
                                            <p:strVal val="#ppt_h"/>
                                          </p:val>
                                        </p:tav>
                                      </p:tavLst>
                                    </p:anim>
                                  </p:childTnLst>
                                </p:cTn>
                              </p:par>
                            </p:childTnLst>
                          </p:cTn>
                        </p:par>
                        <p:par>
                          <p:cTn id="96" fill="hold">
                            <p:stCondLst>
                              <p:cond delay="500"/>
                            </p:stCondLst>
                            <p:childTnLst>
                              <p:par>
                                <p:cTn id="97" presetID="23" presetClass="entr" presetSubtype="16" fill="hold" grpId="0" nodeType="afterEffect">
                                  <p:stCondLst>
                                    <p:cond delay="0"/>
                                  </p:stCondLst>
                                  <p:childTnLst>
                                    <p:set>
                                      <p:cBhvr>
                                        <p:cTn id="98" dur="1" fill="hold">
                                          <p:stCondLst>
                                            <p:cond delay="0"/>
                                          </p:stCondLst>
                                        </p:cTn>
                                        <p:tgtEl>
                                          <p:spTgt spid="62508"/>
                                        </p:tgtEl>
                                        <p:attrNameLst>
                                          <p:attrName>style.visibility</p:attrName>
                                        </p:attrNameLst>
                                      </p:cBhvr>
                                      <p:to>
                                        <p:strVal val="visible"/>
                                      </p:to>
                                    </p:set>
                                    <p:anim calcmode="lin" valueType="num">
                                      <p:cBhvr>
                                        <p:cTn id="99" dur="500" fill="hold"/>
                                        <p:tgtEl>
                                          <p:spTgt spid="62508"/>
                                        </p:tgtEl>
                                        <p:attrNameLst>
                                          <p:attrName>ppt_w</p:attrName>
                                        </p:attrNameLst>
                                      </p:cBhvr>
                                      <p:tavLst>
                                        <p:tav tm="0">
                                          <p:val>
                                            <p:fltVal val="0"/>
                                          </p:val>
                                        </p:tav>
                                        <p:tav tm="100000">
                                          <p:val>
                                            <p:strVal val="#ppt_w"/>
                                          </p:val>
                                        </p:tav>
                                      </p:tavLst>
                                    </p:anim>
                                    <p:anim calcmode="lin" valueType="num">
                                      <p:cBhvr>
                                        <p:cTn id="100" dur="500" fill="hold"/>
                                        <p:tgtEl>
                                          <p:spTgt spid="62508"/>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62507"/>
                                        </p:tgtEl>
                                        <p:attrNameLst>
                                          <p:attrName>style.visibility</p:attrName>
                                        </p:attrNameLst>
                                      </p:cBhvr>
                                      <p:to>
                                        <p:strVal val="visible"/>
                                      </p:to>
                                    </p:set>
                                    <p:anim calcmode="lin" valueType="num">
                                      <p:cBhvr>
                                        <p:cTn id="103" dur="500" fill="hold"/>
                                        <p:tgtEl>
                                          <p:spTgt spid="62507"/>
                                        </p:tgtEl>
                                        <p:attrNameLst>
                                          <p:attrName>ppt_w</p:attrName>
                                        </p:attrNameLst>
                                      </p:cBhvr>
                                      <p:tavLst>
                                        <p:tav tm="0">
                                          <p:val>
                                            <p:fltVal val="0"/>
                                          </p:val>
                                        </p:tav>
                                        <p:tav tm="100000">
                                          <p:val>
                                            <p:strVal val="#ppt_w"/>
                                          </p:val>
                                        </p:tav>
                                      </p:tavLst>
                                    </p:anim>
                                    <p:anim calcmode="lin" valueType="num">
                                      <p:cBhvr>
                                        <p:cTn id="104" dur="500" fill="hold"/>
                                        <p:tgtEl>
                                          <p:spTgt spid="62507"/>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62509"/>
                                        </p:tgtEl>
                                        <p:attrNameLst>
                                          <p:attrName>style.visibility</p:attrName>
                                        </p:attrNameLst>
                                      </p:cBhvr>
                                      <p:to>
                                        <p:strVal val="visible"/>
                                      </p:to>
                                    </p:set>
                                    <p:anim calcmode="lin" valueType="num">
                                      <p:cBhvr>
                                        <p:cTn id="107" dur="500" fill="hold"/>
                                        <p:tgtEl>
                                          <p:spTgt spid="62509"/>
                                        </p:tgtEl>
                                        <p:attrNameLst>
                                          <p:attrName>ppt_w</p:attrName>
                                        </p:attrNameLst>
                                      </p:cBhvr>
                                      <p:tavLst>
                                        <p:tav tm="0">
                                          <p:val>
                                            <p:fltVal val="0"/>
                                          </p:val>
                                        </p:tav>
                                        <p:tav tm="100000">
                                          <p:val>
                                            <p:strVal val="#ppt_w"/>
                                          </p:val>
                                        </p:tav>
                                      </p:tavLst>
                                    </p:anim>
                                    <p:anim calcmode="lin" valueType="num">
                                      <p:cBhvr>
                                        <p:cTn id="108" dur="500" fill="hold"/>
                                        <p:tgtEl>
                                          <p:spTgt spid="62509"/>
                                        </p:tgtEl>
                                        <p:attrNameLst>
                                          <p:attrName>ppt_h</p:attrName>
                                        </p:attrNameLst>
                                      </p:cBhvr>
                                      <p:tavLst>
                                        <p:tav tm="0">
                                          <p:val>
                                            <p:fltVal val="0"/>
                                          </p:val>
                                        </p:tav>
                                        <p:tav tm="100000">
                                          <p:val>
                                            <p:strVal val="#ppt_h"/>
                                          </p:val>
                                        </p:tav>
                                      </p:tavLst>
                                    </p:anim>
                                  </p:childTnLst>
                                </p:cTn>
                              </p:par>
                            </p:childTnLst>
                          </p:cTn>
                        </p:par>
                        <p:par>
                          <p:cTn id="109" fill="hold">
                            <p:stCondLst>
                              <p:cond delay="1000"/>
                            </p:stCondLst>
                            <p:childTnLst>
                              <p:par>
                                <p:cTn id="110" presetID="23" presetClass="entr" presetSubtype="16" fill="hold" grpId="0" nodeType="afterEffect">
                                  <p:stCondLst>
                                    <p:cond delay="0"/>
                                  </p:stCondLst>
                                  <p:childTnLst>
                                    <p:set>
                                      <p:cBhvr>
                                        <p:cTn id="111" dur="1" fill="hold">
                                          <p:stCondLst>
                                            <p:cond delay="0"/>
                                          </p:stCondLst>
                                        </p:cTn>
                                        <p:tgtEl>
                                          <p:spTgt spid="62511"/>
                                        </p:tgtEl>
                                        <p:attrNameLst>
                                          <p:attrName>style.visibility</p:attrName>
                                        </p:attrNameLst>
                                      </p:cBhvr>
                                      <p:to>
                                        <p:strVal val="visible"/>
                                      </p:to>
                                    </p:set>
                                    <p:anim calcmode="lin" valueType="num">
                                      <p:cBhvr>
                                        <p:cTn id="112" dur="500" fill="hold"/>
                                        <p:tgtEl>
                                          <p:spTgt spid="62511"/>
                                        </p:tgtEl>
                                        <p:attrNameLst>
                                          <p:attrName>ppt_w</p:attrName>
                                        </p:attrNameLst>
                                      </p:cBhvr>
                                      <p:tavLst>
                                        <p:tav tm="0">
                                          <p:val>
                                            <p:fltVal val="0"/>
                                          </p:val>
                                        </p:tav>
                                        <p:tav tm="100000">
                                          <p:val>
                                            <p:strVal val="#ppt_w"/>
                                          </p:val>
                                        </p:tav>
                                      </p:tavLst>
                                    </p:anim>
                                    <p:anim calcmode="lin" valueType="num">
                                      <p:cBhvr>
                                        <p:cTn id="113" dur="500" fill="hold"/>
                                        <p:tgtEl>
                                          <p:spTgt spid="62511"/>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0"/>
                                  </p:stCondLst>
                                  <p:childTnLst>
                                    <p:set>
                                      <p:cBhvr>
                                        <p:cTn id="115" dur="1" fill="hold">
                                          <p:stCondLst>
                                            <p:cond delay="0"/>
                                          </p:stCondLst>
                                        </p:cTn>
                                        <p:tgtEl>
                                          <p:spTgt spid="62510"/>
                                        </p:tgtEl>
                                        <p:attrNameLst>
                                          <p:attrName>style.visibility</p:attrName>
                                        </p:attrNameLst>
                                      </p:cBhvr>
                                      <p:to>
                                        <p:strVal val="visible"/>
                                      </p:to>
                                    </p:set>
                                    <p:anim calcmode="lin" valueType="num">
                                      <p:cBhvr>
                                        <p:cTn id="116" dur="500" fill="hold"/>
                                        <p:tgtEl>
                                          <p:spTgt spid="62510"/>
                                        </p:tgtEl>
                                        <p:attrNameLst>
                                          <p:attrName>ppt_w</p:attrName>
                                        </p:attrNameLst>
                                      </p:cBhvr>
                                      <p:tavLst>
                                        <p:tav tm="0">
                                          <p:val>
                                            <p:fltVal val="0"/>
                                          </p:val>
                                        </p:tav>
                                        <p:tav tm="100000">
                                          <p:val>
                                            <p:strVal val="#ppt_w"/>
                                          </p:val>
                                        </p:tav>
                                      </p:tavLst>
                                    </p:anim>
                                    <p:anim calcmode="lin" valueType="num">
                                      <p:cBhvr>
                                        <p:cTn id="117" dur="500" fill="hold"/>
                                        <p:tgtEl>
                                          <p:spTgt spid="62510"/>
                                        </p:tgtEl>
                                        <p:attrNameLst>
                                          <p:attrName>ppt_h</p:attrName>
                                        </p:attrNameLst>
                                      </p:cBhvr>
                                      <p:tavLst>
                                        <p:tav tm="0">
                                          <p:val>
                                            <p:fltVal val="0"/>
                                          </p:val>
                                        </p:tav>
                                        <p:tav tm="100000">
                                          <p:val>
                                            <p:strVal val="#ppt_h"/>
                                          </p:val>
                                        </p:tav>
                                      </p:tavLst>
                                    </p:anim>
                                  </p:childTnLst>
                                </p:cTn>
                              </p:par>
                              <p:par>
                                <p:cTn id="118" presetID="23" presetClass="entr" presetSubtype="16" fill="hold" grpId="0" nodeType="withEffect">
                                  <p:stCondLst>
                                    <p:cond delay="0"/>
                                  </p:stCondLst>
                                  <p:childTnLst>
                                    <p:set>
                                      <p:cBhvr>
                                        <p:cTn id="119" dur="1" fill="hold">
                                          <p:stCondLst>
                                            <p:cond delay="0"/>
                                          </p:stCondLst>
                                        </p:cTn>
                                        <p:tgtEl>
                                          <p:spTgt spid="62512"/>
                                        </p:tgtEl>
                                        <p:attrNameLst>
                                          <p:attrName>style.visibility</p:attrName>
                                        </p:attrNameLst>
                                      </p:cBhvr>
                                      <p:to>
                                        <p:strVal val="visible"/>
                                      </p:to>
                                    </p:set>
                                    <p:anim calcmode="lin" valueType="num">
                                      <p:cBhvr>
                                        <p:cTn id="120" dur="500" fill="hold"/>
                                        <p:tgtEl>
                                          <p:spTgt spid="62512"/>
                                        </p:tgtEl>
                                        <p:attrNameLst>
                                          <p:attrName>ppt_w</p:attrName>
                                        </p:attrNameLst>
                                      </p:cBhvr>
                                      <p:tavLst>
                                        <p:tav tm="0">
                                          <p:val>
                                            <p:fltVal val="0"/>
                                          </p:val>
                                        </p:tav>
                                        <p:tav tm="100000">
                                          <p:val>
                                            <p:strVal val="#ppt_w"/>
                                          </p:val>
                                        </p:tav>
                                      </p:tavLst>
                                    </p:anim>
                                    <p:anim calcmode="lin" valueType="num">
                                      <p:cBhvr>
                                        <p:cTn id="121" dur="500" fill="hold"/>
                                        <p:tgtEl>
                                          <p:spTgt spid="62512"/>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5" presetClass="entr" presetSubtype="0" fill="hold" grpId="0" nodeType="clickEffect">
                                  <p:stCondLst>
                                    <p:cond delay="0"/>
                                  </p:stCondLst>
                                  <p:childTnLst>
                                    <p:set>
                                      <p:cBhvr>
                                        <p:cTn id="125" dur="1" fill="hold">
                                          <p:stCondLst>
                                            <p:cond delay="0"/>
                                          </p:stCondLst>
                                        </p:cTn>
                                        <p:tgtEl>
                                          <p:spTgt spid="62477"/>
                                        </p:tgtEl>
                                        <p:attrNameLst>
                                          <p:attrName>style.visibility</p:attrName>
                                        </p:attrNameLst>
                                      </p:cBhvr>
                                      <p:to>
                                        <p:strVal val="visible"/>
                                      </p:to>
                                    </p:set>
                                    <p:anim calcmode="lin" valueType="num">
                                      <p:cBhvr>
                                        <p:cTn id="126" dur="500" decel="50000" fill="hold">
                                          <p:stCondLst>
                                            <p:cond delay="0"/>
                                          </p:stCondLst>
                                        </p:cTn>
                                        <p:tgtEl>
                                          <p:spTgt spid="6247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6247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62477"/>
                                        </p:tgtEl>
                                        <p:attrNameLst>
                                          <p:attrName>ppt_w</p:attrName>
                                        </p:attrNameLst>
                                      </p:cBhvr>
                                      <p:tavLst>
                                        <p:tav tm="0">
                                          <p:val>
                                            <p:strVal val="#ppt_w*.05"/>
                                          </p:val>
                                        </p:tav>
                                        <p:tav tm="100000">
                                          <p:val>
                                            <p:strVal val="#ppt_w"/>
                                          </p:val>
                                        </p:tav>
                                      </p:tavLst>
                                    </p:anim>
                                    <p:anim calcmode="lin" valueType="num">
                                      <p:cBhvr>
                                        <p:cTn id="129" dur="1000" fill="hold"/>
                                        <p:tgtEl>
                                          <p:spTgt spid="6247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6247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6247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6247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62477"/>
                                        </p:tgtEl>
                                      </p:cBhvr>
                                    </p:animEffect>
                                  </p:childTnLst>
                                </p:cTn>
                              </p:par>
                            </p:childTnLst>
                          </p:cTn>
                        </p:par>
                      </p:childTnLst>
                    </p:cTn>
                  </p:par>
                  <p:par>
                    <p:cTn id="134" fill="hold">
                      <p:stCondLst>
                        <p:cond delay="indefinite"/>
                      </p:stCondLst>
                      <p:childTnLst>
                        <p:par>
                          <p:cTn id="135" fill="hold">
                            <p:stCondLst>
                              <p:cond delay="0"/>
                            </p:stCondLst>
                            <p:childTnLst>
                              <p:par>
                                <p:cTn id="136" presetID="23" presetClass="entr" presetSubtype="16" fill="hold" grpId="0" nodeType="clickEffect">
                                  <p:stCondLst>
                                    <p:cond delay="0"/>
                                  </p:stCondLst>
                                  <p:childTnLst>
                                    <p:set>
                                      <p:cBhvr>
                                        <p:cTn id="137" dur="1" fill="hold">
                                          <p:stCondLst>
                                            <p:cond delay="0"/>
                                          </p:stCondLst>
                                        </p:cTn>
                                        <p:tgtEl>
                                          <p:spTgt spid="62518"/>
                                        </p:tgtEl>
                                        <p:attrNameLst>
                                          <p:attrName>style.visibility</p:attrName>
                                        </p:attrNameLst>
                                      </p:cBhvr>
                                      <p:to>
                                        <p:strVal val="visible"/>
                                      </p:to>
                                    </p:set>
                                    <p:anim calcmode="lin" valueType="num">
                                      <p:cBhvr>
                                        <p:cTn id="138" dur="500" fill="hold"/>
                                        <p:tgtEl>
                                          <p:spTgt spid="62518"/>
                                        </p:tgtEl>
                                        <p:attrNameLst>
                                          <p:attrName>ppt_w</p:attrName>
                                        </p:attrNameLst>
                                      </p:cBhvr>
                                      <p:tavLst>
                                        <p:tav tm="0">
                                          <p:val>
                                            <p:fltVal val="0"/>
                                          </p:val>
                                        </p:tav>
                                        <p:tav tm="100000">
                                          <p:val>
                                            <p:strVal val="#ppt_w"/>
                                          </p:val>
                                        </p:tav>
                                      </p:tavLst>
                                    </p:anim>
                                    <p:anim calcmode="lin" valueType="num">
                                      <p:cBhvr>
                                        <p:cTn id="139" dur="500" fill="hold"/>
                                        <p:tgtEl>
                                          <p:spTgt spid="62518"/>
                                        </p:tgtEl>
                                        <p:attrNameLst>
                                          <p:attrName>ppt_h</p:attrName>
                                        </p:attrNameLst>
                                      </p:cBhvr>
                                      <p:tavLst>
                                        <p:tav tm="0">
                                          <p:val>
                                            <p:fltVal val="0"/>
                                          </p:val>
                                        </p:tav>
                                        <p:tav tm="100000">
                                          <p:val>
                                            <p:strVal val="#ppt_h"/>
                                          </p:val>
                                        </p:tav>
                                      </p:tavLst>
                                    </p:anim>
                                  </p:childTnLst>
                                </p:cTn>
                              </p:par>
                              <p:par>
                                <p:cTn id="140" presetID="23" presetClass="entr" presetSubtype="16" fill="hold" grpId="0" nodeType="withEffect">
                                  <p:stCondLst>
                                    <p:cond delay="0"/>
                                  </p:stCondLst>
                                  <p:childTnLst>
                                    <p:set>
                                      <p:cBhvr>
                                        <p:cTn id="141" dur="1" fill="hold">
                                          <p:stCondLst>
                                            <p:cond delay="0"/>
                                          </p:stCondLst>
                                        </p:cTn>
                                        <p:tgtEl>
                                          <p:spTgt spid="62517"/>
                                        </p:tgtEl>
                                        <p:attrNameLst>
                                          <p:attrName>style.visibility</p:attrName>
                                        </p:attrNameLst>
                                      </p:cBhvr>
                                      <p:to>
                                        <p:strVal val="visible"/>
                                      </p:to>
                                    </p:set>
                                    <p:anim calcmode="lin" valueType="num">
                                      <p:cBhvr>
                                        <p:cTn id="142" dur="500" fill="hold"/>
                                        <p:tgtEl>
                                          <p:spTgt spid="62517"/>
                                        </p:tgtEl>
                                        <p:attrNameLst>
                                          <p:attrName>ppt_w</p:attrName>
                                        </p:attrNameLst>
                                      </p:cBhvr>
                                      <p:tavLst>
                                        <p:tav tm="0">
                                          <p:val>
                                            <p:fltVal val="0"/>
                                          </p:val>
                                        </p:tav>
                                        <p:tav tm="100000">
                                          <p:val>
                                            <p:strVal val="#ppt_w"/>
                                          </p:val>
                                        </p:tav>
                                      </p:tavLst>
                                    </p:anim>
                                    <p:anim calcmode="lin" valueType="num">
                                      <p:cBhvr>
                                        <p:cTn id="143" dur="500" fill="hold"/>
                                        <p:tgtEl>
                                          <p:spTgt spid="62517"/>
                                        </p:tgtEl>
                                        <p:attrNameLst>
                                          <p:attrName>ppt_h</p:attrName>
                                        </p:attrNameLst>
                                      </p:cBhvr>
                                      <p:tavLst>
                                        <p:tav tm="0">
                                          <p:val>
                                            <p:fltVal val="0"/>
                                          </p:val>
                                        </p:tav>
                                        <p:tav tm="100000">
                                          <p:val>
                                            <p:strVal val="#ppt_h"/>
                                          </p:val>
                                        </p:tav>
                                      </p:tavLst>
                                    </p:anim>
                                  </p:childTnLst>
                                </p:cTn>
                              </p:par>
                              <p:par>
                                <p:cTn id="144" presetID="23" presetClass="entr" presetSubtype="16" fill="hold" grpId="0" nodeType="withEffect">
                                  <p:stCondLst>
                                    <p:cond delay="0"/>
                                  </p:stCondLst>
                                  <p:childTnLst>
                                    <p:set>
                                      <p:cBhvr>
                                        <p:cTn id="145" dur="1" fill="hold">
                                          <p:stCondLst>
                                            <p:cond delay="0"/>
                                          </p:stCondLst>
                                        </p:cTn>
                                        <p:tgtEl>
                                          <p:spTgt spid="62519"/>
                                        </p:tgtEl>
                                        <p:attrNameLst>
                                          <p:attrName>style.visibility</p:attrName>
                                        </p:attrNameLst>
                                      </p:cBhvr>
                                      <p:to>
                                        <p:strVal val="visible"/>
                                      </p:to>
                                    </p:set>
                                    <p:anim calcmode="lin" valueType="num">
                                      <p:cBhvr>
                                        <p:cTn id="146" dur="500" fill="hold"/>
                                        <p:tgtEl>
                                          <p:spTgt spid="62519"/>
                                        </p:tgtEl>
                                        <p:attrNameLst>
                                          <p:attrName>ppt_w</p:attrName>
                                        </p:attrNameLst>
                                      </p:cBhvr>
                                      <p:tavLst>
                                        <p:tav tm="0">
                                          <p:val>
                                            <p:fltVal val="0"/>
                                          </p:val>
                                        </p:tav>
                                        <p:tav tm="100000">
                                          <p:val>
                                            <p:strVal val="#ppt_w"/>
                                          </p:val>
                                        </p:tav>
                                      </p:tavLst>
                                    </p:anim>
                                    <p:anim calcmode="lin" valueType="num">
                                      <p:cBhvr>
                                        <p:cTn id="147" dur="500" fill="hold"/>
                                        <p:tgtEl>
                                          <p:spTgt spid="62519"/>
                                        </p:tgtEl>
                                        <p:attrNameLst>
                                          <p:attrName>ppt_h</p:attrName>
                                        </p:attrNameLst>
                                      </p:cBhvr>
                                      <p:tavLst>
                                        <p:tav tm="0">
                                          <p:val>
                                            <p:fltVal val="0"/>
                                          </p:val>
                                        </p:tav>
                                        <p:tav tm="100000">
                                          <p:val>
                                            <p:strVal val="#ppt_h"/>
                                          </p:val>
                                        </p:tav>
                                      </p:tavLst>
                                    </p:anim>
                                  </p:childTnLst>
                                </p:cTn>
                              </p:par>
                              <p:par>
                                <p:cTn id="148" presetID="17" presetClass="entr" presetSubtype="10" fill="hold" grpId="0" nodeType="withEffect">
                                  <p:stCondLst>
                                    <p:cond delay="0"/>
                                  </p:stCondLst>
                                  <p:childTnLst>
                                    <p:set>
                                      <p:cBhvr>
                                        <p:cTn id="149" dur="1" fill="hold">
                                          <p:stCondLst>
                                            <p:cond delay="0"/>
                                          </p:stCondLst>
                                        </p:cTn>
                                        <p:tgtEl>
                                          <p:spTgt spid="62520"/>
                                        </p:tgtEl>
                                        <p:attrNameLst>
                                          <p:attrName>style.visibility</p:attrName>
                                        </p:attrNameLst>
                                      </p:cBhvr>
                                      <p:to>
                                        <p:strVal val="visible"/>
                                      </p:to>
                                    </p:set>
                                    <p:anim calcmode="lin" valueType="num">
                                      <p:cBhvr>
                                        <p:cTn id="150" dur="500" fill="hold"/>
                                        <p:tgtEl>
                                          <p:spTgt spid="62520"/>
                                        </p:tgtEl>
                                        <p:attrNameLst>
                                          <p:attrName>ppt_w</p:attrName>
                                        </p:attrNameLst>
                                      </p:cBhvr>
                                      <p:tavLst>
                                        <p:tav tm="0">
                                          <p:val>
                                            <p:fltVal val="0"/>
                                          </p:val>
                                        </p:tav>
                                        <p:tav tm="100000">
                                          <p:val>
                                            <p:strVal val="#ppt_w"/>
                                          </p:val>
                                        </p:tav>
                                      </p:tavLst>
                                    </p:anim>
                                    <p:anim calcmode="lin" valueType="num">
                                      <p:cBhvr>
                                        <p:cTn id="151" dur="500" fill="hold"/>
                                        <p:tgtEl>
                                          <p:spTgt spid="62520"/>
                                        </p:tgtEl>
                                        <p:attrNameLst>
                                          <p:attrName>ppt_h</p:attrName>
                                        </p:attrNameLst>
                                      </p:cBhvr>
                                      <p:tavLst>
                                        <p:tav tm="0">
                                          <p:val>
                                            <p:strVal val="#ppt_h"/>
                                          </p:val>
                                        </p:tav>
                                        <p:tav tm="100000">
                                          <p:val>
                                            <p:strVal val="#ppt_h"/>
                                          </p:val>
                                        </p:tav>
                                      </p:tavLst>
                                    </p:anim>
                                  </p:childTnLst>
                                </p:cTn>
                              </p:par>
                            </p:childTnLst>
                          </p:cTn>
                        </p:par>
                        <p:par>
                          <p:cTn id="152" fill="hold">
                            <p:stCondLst>
                              <p:cond delay="500"/>
                            </p:stCondLst>
                            <p:childTnLst>
                              <p:par>
                                <p:cTn id="153" presetID="23" presetClass="entr" presetSubtype="16" fill="hold" grpId="0" nodeType="afterEffect">
                                  <p:stCondLst>
                                    <p:cond delay="0"/>
                                  </p:stCondLst>
                                  <p:childTnLst>
                                    <p:set>
                                      <p:cBhvr>
                                        <p:cTn id="154" dur="1" fill="hold">
                                          <p:stCondLst>
                                            <p:cond delay="0"/>
                                          </p:stCondLst>
                                        </p:cTn>
                                        <p:tgtEl>
                                          <p:spTgt spid="62523"/>
                                        </p:tgtEl>
                                        <p:attrNameLst>
                                          <p:attrName>style.visibility</p:attrName>
                                        </p:attrNameLst>
                                      </p:cBhvr>
                                      <p:to>
                                        <p:strVal val="visible"/>
                                      </p:to>
                                    </p:set>
                                    <p:anim calcmode="lin" valueType="num">
                                      <p:cBhvr>
                                        <p:cTn id="155" dur="500" fill="hold"/>
                                        <p:tgtEl>
                                          <p:spTgt spid="62523"/>
                                        </p:tgtEl>
                                        <p:attrNameLst>
                                          <p:attrName>ppt_w</p:attrName>
                                        </p:attrNameLst>
                                      </p:cBhvr>
                                      <p:tavLst>
                                        <p:tav tm="0">
                                          <p:val>
                                            <p:fltVal val="0"/>
                                          </p:val>
                                        </p:tav>
                                        <p:tav tm="100000">
                                          <p:val>
                                            <p:strVal val="#ppt_w"/>
                                          </p:val>
                                        </p:tav>
                                      </p:tavLst>
                                    </p:anim>
                                    <p:anim calcmode="lin" valueType="num">
                                      <p:cBhvr>
                                        <p:cTn id="156" dur="500" fill="hold"/>
                                        <p:tgtEl>
                                          <p:spTgt spid="62523"/>
                                        </p:tgtEl>
                                        <p:attrNameLst>
                                          <p:attrName>ppt_h</p:attrName>
                                        </p:attrNameLst>
                                      </p:cBhvr>
                                      <p:tavLst>
                                        <p:tav tm="0">
                                          <p:val>
                                            <p:fltVal val="0"/>
                                          </p:val>
                                        </p:tav>
                                        <p:tav tm="100000">
                                          <p:val>
                                            <p:strVal val="#ppt_h"/>
                                          </p:val>
                                        </p:tav>
                                      </p:tavLst>
                                    </p:anim>
                                  </p:childTnLst>
                                </p:cTn>
                              </p:par>
                              <p:par>
                                <p:cTn id="157" presetID="23" presetClass="entr" presetSubtype="16" fill="hold" grpId="0" nodeType="withEffect">
                                  <p:stCondLst>
                                    <p:cond delay="0"/>
                                  </p:stCondLst>
                                  <p:childTnLst>
                                    <p:set>
                                      <p:cBhvr>
                                        <p:cTn id="158" dur="1" fill="hold">
                                          <p:stCondLst>
                                            <p:cond delay="0"/>
                                          </p:stCondLst>
                                        </p:cTn>
                                        <p:tgtEl>
                                          <p:spTgt spid="62522"/>
                                        </p:tgtEl>
                                        <p:attrNameLst>
                                          <p:attrName>style.visibility</p:attrName>
                                        </p:attrNameLst>
                                      </p:cBhvr>
                                      <p:to>
                                        <p:strVal val="visible"/>
                                      </p:to>
                                    </p:set>
                                    <p:anim calcmode="lin" valueType="num">
                                      <p:cBhvr>
                                        <p:cTn id="159" dur="500" fill="hold"/>
                                        <p:tgtEl>
                                          <p:spTgt spid="62522"/>
                                        </p:tgtEl>
                                        <p:attrNameLst>
                                          <p:attrName>ppt_w</p:attrName>
                                        </p:attrNameLst>
                                      </p:cBhvr>
                                      <p:tavLst>
                                        <p:tav tm="0">
                                          <p:val>
                                            <p:fltVal val="0"/>
                                          </p:val>
                                        </p:tav>
                                        <p:tav tm="100000">
                                          <p:val>
                                            <p:strVal val="#ppt_w"/>
                                          </p:val>
                                        </p:tav>
                                      </p:tavLst>
                                    </p:anim>
                                    <p:anim calcmode="lin" valueType="num">
                                      <p:cBhvr>
                                        <p:cTn id="160" dur="500" fill="hold"/>
                                        <p:tgtEl>
                                          <p:spTgt spid="62522"/>
                                        </p:tgtEl>
                                        <p:attrNameLst>
                                          <p:attrName>ppt_h</p:attrName>
                                        </p:attrNameLst>
                                      </p:cBhvr>
                                      <p:tavLst>
                                        <p:tav tm="0">
                                          <p:val>
                                            <p:fltVal val="0"/>
                                          </p:val>
                                        </p:tav>
                                        <p:tav tm="100000">
                                          <p:val>
                                            <p:strVal val="#ppt_h"/>
                                          </p:val>
                                        </p:tav>
                                      </p:tavLst>
                                    </p:anim>
                                  </p:childTnLst>
                                </p:cTn>
                              </p:par>
                              <p:par>
                                <p:cTn id="161" presetID="23" presetClass="entr" presetSubtype="16" fill="hold" grpId="0" nodeType="withEffect">
                                  <p:stCondLst>
                                    <p:cond delay="0"/>
                                  </p:stCondLst>
                                  <p:childTnLst>
                                    <p:set>
                                      <p:cBhvr>
                                        <p:cTn id="162" dur="1" fill="hold">
                                          <p:stCondLst>
                                            <p:cond delay="0"/>
                                          </p:stCondLst>
                                        </p:cTn>
                                        <p:tgtEl>
                                          <p:spTgt spid="62524"/>
                                        </p:tgtEl>
                                        <p:attrNameLst>
                                          <p:attrName>style.visibility</p:attrName>
                                        </p:attrNameLst>
                                      </p:cBhvr>
                                      <p:to>
                                        <p:strVal val="visible"/>
                                      </p:to>
                                    </p:set>
                                    <p:anim calcmode="lin" valueType="num">
                                      <p:cBhvr>
                                        <p:cTn id="163" dur="500" fill="hold"/>
                                        <p:tgtEl>
                                          <p:spTgt spid="62524"/>
                                        </p:tgtEl>
                                        <p:attrNameLst>
                                          <p:attrName>ppt_w</p:attrName>
                                        </p:attrNameLst>
                                      </p:cBhvr>
                                      <p:tavLst>
                                        <p:tav tm="0">
                                          <p:val>
                                            <p:fltVal val="0"/>
                                          </p:val>
                                        </p:tav>
                                        <p:tav tm="100000">
                                          <p:val>
                                            <p:strVal val="#ppt_w"/>
                                          </p:val>
                                        </p:tav>
                                      </p:tavLst>
                                    </p:anim>
                                    <p:anim calcmode="lin" valueType="num">
                                      <p:cBhvr>
                                        <p:cTn id="164" dur="500" fill="hold"/>
                                        <p:tgtEl>
                                          <p:spTgt spid="62524"/>
                                        </p:tgtEl>
                                        <p:attrNameLst>
                                          <p:attrName>ppt_h</p:attrName>
                                        </p:attrNameLst>
                                      </p:cBhvr>
                                      <p:tavLst>
                                        <p:tav tm="0">
                                          <p:val>
                                            <p:fltVal val="0"/>
                                          </p:val>
                                        </p:tav>
                                        <p:tav tm="100000">
                                          <p:val>
                                            <p:strVal val="#ppt_h"/>
                                          </p:val>
                                        </p:tav>
                                      </p:tavLst>
                                    </p:anim>
                                  </p:childTnLst>
                                </p:cTn>
                              </p:par>
                              <p:par>
                                <p:cTn id="165" presetID="17" presetClass="entr" presetSubtype="10" fill="hold" grpId="0" nodeType="withEffect">
                                  <p:stCondLst>
                                    <p:cond delay="0"/>
                                  </p:stCondLst>
                                  <p:childTnLst>
                                    <p:set>
                                      <p:cBhvr>
                                        <p:cTn id="166" dur="1" fill="hold">
                                          <p:stCondLst>
                                            <p:cond delay="0"/>
                                          </p:stCondLst>
                                        </p:cTn>
                                        <p:tgtEl>
                                          <p:spTgt spid="62525"/>
                                        </p:tgtEl>
                                        <p:attrNameLst>
                                          <p:attrName>style.visibility</p:attrName>
                                        </p:attrNameLst>
                                      </p:cBhvr>
                                      <p:to>
                                        <p:strVal val="visible"/>
                                      </p:to>
                                    </p:set>
                                    <p:anim calcmode="lin" valueType="num">
                                      <p:cBhvr>
                                        <p:cTn id="167" dur="500" fill="hold"/>
                                        <p:tgtEl>
                                          <p:spTgt spid="62525"/>
                                        </p:tgtEl>
                                        <p:attrNameLst>
                                          <p:attrName>ppt_w</p:attrName>
                                        </p:attrNameLst>
                                      </p:cBhvr>
                                      <p:tavLst>
                                        <p:tav tm="0">
                                          <p:val>
                                            <p:fltVal val="0"/>
                                          </p:val>
                                        </p:tav>
                                        <p:tav tm="100000">
                                          <p:val>
                                            <p:strVal val="#ppt_w"/>
                                          </p:val>
                                        </p:tav>
                                      </p:tavLst>
                                    </p:anim>
                                    <p:anim calcmode="lin" valueType="num">
                                      <p:cBhvr>
                                        <p:cTn id="168" dur="500" fill="hold"/>
                                        <p:tgtEl>
                                          <p:spTgt spid="62525"/>
                                        </p:tgtEl>
                                        <p:attrNameLst>
                                          <p:attrName>ppt_h</p:attrName>
                                        </p:attrNameLst>
                                      </p:cBhvr>
                                      <p:tavLst>
                                        <p:tav tm="0">
                                          <p:val>
                                            <p:strVal val="#ppt_h"/>
                                          </p:val>
                                        </p:tav>
                                        <p:tav tm="100000">
                                          <p:val>
                                            <p:strVal val="#ppt_h"/>
                                          </p:val>
                                        </p:tav>
                                      </p:tavLst>
                                    </p:anim>
                                  </p:childTnLst>
                                </p:cTn>
                              </p:par>
                            </p:childTnLst>
                          </p:cTn>
                        </p:par>
                        <p:par>
                          <p:cTn id="169" fill="hold">
                            <p:stCondLst>
                              <p:cond delay="1000"/>
                            </p:stCondLst>
                            <p:childTnLst>
                              <p:par>
                                <p:cTn id="170" presetID="23" presetClass="entr" presetSubtype="16" fill="hold" grpId="0" nodeType="afterEffect">
                                  <p:stCondLst>
                                    <p:cond delay="0"/>
                                  </p:stCondLst>
                                  <p:childTnLst>
                                    <p:set>
                                      <p:cBhvr>
                                        <p:cTn id="171" dur="1" fill="hold">
                                          <p:stCondLst>
                                            <p:cond delay="0"/>
                                          </p:stCondLst>
                                        </p:cTn>
                                        <p:tgtEl>
                                          <p:spTgt spid="62527"/>
                                        </p:tgtEl>
                                        <p:attrNameLst>
                                          <p:attrName>style.visibility</p:attrName>
                                        </p:attrNameLst>
                                      </p:cBhvr>
                                      <p:to>
                                        <p:strVal val="visible"/>
                                      </p:to>
                                    </p:set>
                                    <p:anim calcmode="lin" valueType="num">
                                      <p:cBhvr>
                                        <p:cTn id="172" dur="500" fill="hold"/>
                                        <p:tgtEl>
                                          <p:spTgt spid="62527"/>
                                        </p:tgtEl>
                                        <p:attrNameLst>
                                          <p:attrName>ppt_w</p:attrName>
                                        </p:attrNameLst>
                                      </p:cBhvr>
                                      <p:tavLst>
                                        <p:tav tm="0">
                                          <p:val>
                                            <p:fltVal val="0"/>
                                          </p:val>
                                        </p:tav>
                                        <p:tav tm="100000">
                                          <p:val>
                                            <p:strVal val="#ppt_w"/>
                                          </p:val>
                                        </p:tav>
                                      </p:tavLst>
                                    </p:anim>
                                    <p:anim calcmode="lin" valueType="num">
                                      <p:cBhvr>
                                        <p:cTn id="173" dur="500" fill="hold"/>
                                        <p:tgtEl>
                                          <p:spTgt spid="62527"/>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62526"/>
                                        </p:tgtEl>
                                        <p:attrNameLst>
                                          <p:attrName>style.visibility</p:attrName>
                                        </p:attrNameLst>
                                      </p:cBhvr>
                                      <p:to>
                                        <p:strVal val="visible"/>
                                      </p:to>
                                    </p:set>
                                    <p:anim calcmode="lin" valueType="num">
                                      <p:cBhvr>
                                        <p:cTn id="176" dur="500" fill="hold"/>
                                        <p:tgtEl>
                                          <p:spTgt spid="62526"/>
                                        </p:tgtEl>
                                        <p:attrNameLst>
                                          <p:attrName>ppt_w</p:attrName>
                                        </p:attrNameLst>
                                      </p:cBhvr>
                                      <p:tavLst>
                                        <p:tav tm="0">
                                          <p:val>
                                            <p:fltVal val="0"/>
                                          </p:val>
                                        </p:tav>
                                        <p:tav tm="100000">
                                          <p:val>
                                            <p:strVal val="#ppt_w"/>
                                          </p:val>
                                        </p:tav>
                                      </p:tavLst>
                                    </p:anim>
                                    <p:anim calcmode="lin" valueType="num">
                                      <p:cBhvr>
                                        <p:cTn id="177" dur="500" fill="hold"/>
                                        <p:tgtEl>
                                          <p:spTgt spid="62526"/>
                                        </p:tgtEl>
                                        <p:attrNameLst>
                                          <p:attrName>ppt_h</p:attrName>
                                        </p:attrNameLst>
                                      </p:cBhvr>
                                      <p:tavLst>
                                        <p:tav tm="0">
                                          <p:val>
                                            <p:fltVal val="0"/>
                                          </p:val>
                                        </p:tav>
                                        <p:tav tm="100000">
                                          <p:val>
                                            <p:strVal val="#ppt_h"/>
                                          </p:val>
                                        </p:tav>
                                      </p:tavLst>
                                    </p:anim>
                                  </p:childTnLst>
                                </p:cTn>
                              </p:par>
                              <p:par>
                                <p:cTn id="178" presetID="23" presetClass="entr" presetSubtype="16" fill="hold" grpId="0" nodeType="withEffect">
                                  <p:stCondLst>
                                    <p:cond delay="0"/>
                                  </p:stCondLst>
                                  <p:childTnLst>
                                    <p:set>
                                      <p:cBhvr>
                                        <p:cTn id="179" dur="1" fill="hold">
                                          <p:stCondLst>
                                            <p:cond delay="0"/>
                                          </p:stCondLst>
                                        </p:cTn>
                                        <p:tgtEl>
                                          <p:spTgt spid="62528"/>
                                        </p:tgtEl>
                                        <p:attrNameLst>
                                          <p:attrName>style.visibility</p:attrName>
                                        </p:attrNameLst>
                                      </p:cBhvr>
                                      <p:to>
                                        <p:strVal val="visible"/>
                                      </p:to>
                                    </p:set>
                                    <p:anim calcmode="lin" valueType="num">
                                      <p:cBhvr>
                                        <p:cTn id="180" dur="500" fill="hold"/>
                                        <p:tgtEl>
                                          <p:spTgt spid="62528"/>
                                        </p:tgtEl>
                                        <p:attrNameLst>
                                          <p:attrName>ppt_w</p:attrName>
                                        </p:attrNameLst>
                                      </p:cBhvr>
                                      <p:tavLst>
                                        <p:tav tm="0">
                                          <p:val>
                                            <p:fltVal val="0"/>
                                          </p:val>
                                        </p:tav>
                                        <p:tav tm="100000">
                                          <p:val>
                                            <p:strVal val="#ppt_w"/>
                                          </p:val>
                                        </p:tav>
                                      </p:tavLst>
                                    </p:anim>
                                    <p:anim calcmode="lin" valueType="num">
                                      <p:cBhvr>
                                        <p:cTn id="181" dur="500" fill="hold"/>
                                        <p:tgtEl>
                                          <p:spTgt spid="62528"/>
                                        </p:tgtEl>
                                        <p:attrNameLst>
                                          <p:attrName>ppt_h</p:attrName>
                                        </p:attrNameLst>
                                      </p:cBhvr>
                                      <p:tavLst>
                                        <p:tav tm="0">
                                          <p:val>
                                            <p:fltVal val="0"/>
                                          </p:val>
                                        </p:tav>
                                        <p:tav tm="100000">
                                          <p:val>
                                            <p:strVal val="#ppt_h"/>
                                          </p:val>
                                        </p:tav>
                                      </p:tavLst>
                                    </p:anim>
                                  </p:childTnLst>
                                </p:cTn>
                              </p:par>
                              <p:par>
                                <p:cTn id="182" presetID="17" presetClass="entr" presetSubtype="10" fill="hold" grpId="0" nodeType="withEffect">
                                  <p:stCondLst>
                                    <p:cond delay="0"/>
                                  </p:stCondLst>
                                  <p:childTnLst>
                                    <p:set>
                                      <p:cBhvr>
                                        <p:cTn id="183" dur="1" fill="hold">
                                          <p:stCondLst>
                                            <p:cond delay="0"/>
                                          </p:stCondLst>
                                        </p:cTn>
                                        <p:tgtEl>
                                          <p:spTgt spid="62529"/>
                                        </p:tgtEl>
                                        <p:attrNameLst>
                                          <p:attrName>style.visibility</p:attrName>
                                        </p:attrNameLst>
                                      </p:cBhvr>
                                      <p:to>
                                        <p:strVal val="visible"/>
                                      </p:to>
                                    </p:set>
                                    <p:anim calcmode="lin" valueType="num">
                                      <p:cBhvr>
                                        <p:cTn id="184" dur="500" fill="hold"/>
                                        <p:tgtEl>
                                          <p:spTgt spid="62529"/>
                                        </p:tgtEl>
                                        <p:attrNameLst>
                                          <p:attrName>ppt_w</p:attrName>
                                        </p:attrNameLst>
                                      </p:cBhvr>
                                      <p:tavLst>
                                        <p:tav tm="0">
                                          <p:val>
                                            <p:fltVal val="0"/>
                                          </p:val>
                                        </p:tav>
                                        <p:tav tm="100000">
                                          <p:val>
                                            <p:strVal val="#ppt_w"/>
                                          </p:val>
                                        </p:tav>
                                      </p:tavLst>
                                    </p:anim>
                                    <p:anim calcmode="lin" valueType="num">
                                      <p:cBhvr>
                                        <p:cTn id="185" dur="500" fill="hold"/>
                                        <p:tgtEl>
                                          <p:spTgt spid="62529"/>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25" presetClass="entr" presetSubtype="0" fill="hold" grpId="0" nodeType="clickEffect">
                                  <p:stCondLst>
                                    <p:cond delay="0"/>
                                  </p:stCondLst>
                                  <p:childTnLst>
                                    <p:set>
                                      <p:cBhvr>
                                        <p:cTn id="189" dur="1" fill="hold">
                                          <p:stCondLst>
                                            <p:cond delay="0"/>
                                          </p:stCondLst>
                                        </p:cTn>
                                        <p:tgtEl>
                                          <p:spTgt spid="62478"/>
                                        </p:tgtEl>
                                        <p:attrNameLst>
                                          <p:attrName>style.visibility</p:attrName>
                                        </p:attrNameLst>
                                      </p:cBhvr>
                                      <p:to>
                                        <p:strVal val="visible"/>
                                      </p:to>
                                    </p:set>
                                    <p:anim calcmode="lin" valueType="num">
                                      <p:cBhvr>
                                        <p:cTn id="190" dur="500" decel="50000" fill="hold">
                                          <p:stCondLst>
                                            <p:cond delay="0"/>
                                          </p:stCondLst>
                                        </p:cTn>
                                        <p:tgtEl>
                                          <p:spTgt spid="62478"/>
                                        </p:tgtEl>
                                        <p:attrNameLst>
                                          <p:attrName>style.rotation</p:attrName>
                                        </p:attrNameLst>
                                      </p:cBhvr>
                                      <p:tavLst>
                                        <p:tav tm="0">
                                          <p:val>
                                            <p:fltVal val="-90"/>
                                          </p:val>
                                        </p:tav>
                                        <p:tav tm="100000">
                                          <p:val>
                                            <p:fltVal val="0"/>
                                          </p:val>
                                        </p:tav>
                                      </p:tavLst>
                                    </p:anim>
                                    <p:anim calcmode="lin" valueType="num">
                                      <p:cBhvr>
                                        <p:cTn id="191" dur="500" decel="50000" fill="hold">
                                          <p:stCondLst>
                                            <p:cond delay="0"/>
                                          </p:stCondLst>
                                        </p:cTn>
                                        <p:tgtEl>
                                          <p:spTgt spid="62478"/>
                                        </p:tgtEl>
                                        <p:attrNameLst>
                                          <p:attrName>ppt_w</p:attrName>
                                        </p:attrNameLst>
                                      </p:cBhvr>
                                      <p:tavLst>
                                        <p:tav tm="0">
                                          <p:val>
                                            <p:strVal val="#ppt_w"/>
                                          </p:val>
                                        </p:tav>
                                        <p:tav tm="100000">
                                          <p:val>
                                            <p:strVal val="#ppt_w*.05"/>
                                          </p:val>
                                        </p:tav>
                                      </p:tavLst>
                                    </p:anim>
                                    <p:anim calcmode="lin" valueType="num">
                                      <p:cBhvr>
                                        <p:cTn id="192" dur="500" accel="50000" fill="hold">
                                          <p:stCondLst>
                                            <p:cond delay="500"/>
                                          </p:stCondLst>
                                        </p:cTn>
                                        <p:tgtEl>
                                          <p:spTgt spid="62478"/>
                                        </p:tgtEl>
                                        <p:attrNameLst>
                                          <p:attrName>ppt_w</p:attrName>
                                        </p:attrNameLst>
                                      </p:cBhvr>
                                      <p:tavLst>
                                        <p:tav tm="0">
                                          <p:val>
                                            <p:strVal val="#ppt_w*.05"/>
                                          </p:val>
                                        </p:tav>
                                        <p:tav tm="100000">
                                          <p:val>
                                            <p:strVal val="#ppt_w"/>
                                          </p:val>
                                        </p:tav>
                                      </p:tavLst>
                                    </p:anim>
                                    <p:anim calcmode="lin" valueType="num">
                                      <p:cBhvr>
                                        <p:cTn id="193" dur="1000" fill="hold"/>
                                        <p:tgtEl>
                                          <p:spTgt spid="62478"/>
                                        </p:tgtEl>
                                        <p:attrNameLst>
                                          <p:attrName>ppt_h</p:attrName>
                                        </p:attrNameLst>
                                      </p:cBhvr>
                                      <p:tavLst>
                                        <p:tav tm="0">
                                          <p:val>
                                            <p:strVal val="#ppt_h"/>
                                          </p:val>
                                        </p:tav>
                                        <p:tav tm="100000">
                                          <p:val>
                                            <p:strVal val="#ppt_h"/>
                                          </p:val>
                                        </p:tav>
                                      </p:tavLst>
                                    </p:anim>
                                    <p:anim calcmode="lin" valueType="num">
                                      <p:cBhvr>
                                        <p:cTn id="194" dur="500" decel="50000" fill="hold">
                                          <p:stCondLst>
                                            <p:cond delay="0"/>
                                          </p:stCondLst>
                                        </p:cTn>
                                        <p:tgtEl>
                                          <p:spTgt spid="62478"/>
                                        </p:tgtEl>
                                        <p:attrNameLst>
                                          <p:attrName>ppt_x</p:attrName>
                                        </p:attrNameLst>
                                      </p:cBhvr>
                                      <p:tavLst>
                                        <p:tav tm="0">
                                          <p:val>
                                            <p:strVal val="#ppt_x+.4"/>
                                          </p:val>
                                        </p:tav>
                                        <p:tav tm="100000">
                                          <p:val>
                                            <p:strVal val="#ppt_x"/>
                                          </p:val>
                                        </p:tav>
                                      </p:tavLst>
                                    </p:anim>
                                    <p:anim calcmode="lin" valueType="num">
                                      <p:cBhvr>
                                        <p:cTn id="195" dur="500" decel="50000" fill="hold">
                                          <p:stCondLst>
                                            <p:cond delay="0"/>
                                          </p:stCondLst>
                                        </p:cTn>
                                        <p:tgtEl>
                                          <p:spTgt spid="62478"/>
                                        </p:tgtEl>
                                        <p:attrNameLst>
                                          <p:attrName>ppt_y</p:attrName>
                                        </p:attrNameLst>
                                      </p:cBhvr>
                                      <p:tavLst>
                                        <p:tav tm="0">
                                          <p:val>
                                            <p:strVal val="#ppt_y-.2"/>
                                          </p:val>
                                        </p:tav>
                                        <p:tav tm="100000">
                                          <p:val>
                                            <p:strVal val="#ppt_y+.1"/>
                                          </p:val>
                                        </p:tav>
                                      </p:tavLst>
                                    </p:anim>
                                    <p:anim calcmode="lin" valueType="num">
                                      <p:cBhvr>
                                        <p:cTn id="196" dur="500" accel="50000" fill="hold">
                                          <p:stCondLst>
                                            <p:cond delay="500"/>
                                          </p:stCondLst>
                                        </p:cTn>
                                        <p:tgtEl>
                                          <p:spTgt spid="62478"/>
                                        </p:tgtEl>
                                        <p:attrNameLst>
                                          <p:attrName>ppt_y</p:attrName>
                                        </p:attrNameLst>
                                      </p:cBhvr>
                                      <p:tavLst>
                                        <p:tav tm="0">
                                          <p:val>
                                            <p:strVal val="#ppt_y+.1"/>
                                          </p:val>
                                        </p:tav>
                                        <p:tav tm="100000">
                                          <p:val>
                                            <p:strVal val="#ppt_y"/>
                                          </p:val>
                                        </p:tav>
                                      </p:tavLst>
                                    </p:anim>
                                    <p:animEffect transition="in" filter="fade">
                                      <p:cBhvr>
                                        <p:cTn id="197" dur="1000" decel="50000">
                                          <p:stCondLst>
                                            <p:cond delay="0"/>
                                          </p:stCondLst>
                                        </p:cTn>
                                        <p:tgtEl>
                                          <p:spTgt spid="62478"/>
                                        </p:tgtEl>
                                      </p:cBhvr>
                                    </p:animEffect>
                                  </p:childTnLst>
                                </p:cTn>
                              </p:par>
                            </p:childTnLst>
                          </p:cTn>
                        </p:par>
                        <p:par>
                          <p:cTn id="198" fill="hold">
                            <p:stCondLst>
                              <p:cond delay="1000"/>
                            </p:stCondLst>
                            <p:childTnLst>
                              <p:par>
                                <p:cTn id="199" presetID="22" presetClass="entr" presetSubtype="4" fill="hold" nodeType="afterEffect">
                                  <p:stCondLst>
                                    <p:cond delay="0"/>
                                  </p:stCondLst>
                                  <p:childTnLst>
                                    <p:set>
                                      <p:cBhvr>
                                        <p:cTn id="200" dur="1" fill="hold">
                                          <p:stCondLst>
                                            <p:cond delay="0"/>
                                          </p:stCondLst>
                                        </p:cTn>
                                        <p:tgtEl>
                                          <p:spTgt spid="62481"/>
                                        </p:tgtEl>
                                        <p:attrNameLst>
                                          <p:attrName>style.visibility</p:attrName>
                                        </p:attrNameLst>
                                      </p:cBhvr>
                                      <p:to>
                                        <p:strVal val="visible"/>
                                      </p:to>
                                    </p:set>
                                    <p:animEffect transition="in" filter="wipe(down)">
                                      <p:cBhvr>
                                        <p:cTn id="201" dur="500"/>
                                        <p:tgtEl>
                                          <p:spTgt spid="62481"/>
                                        </p:tgtEl>
                                      </p:cBhvr>
                                    </p:animEffect>
                                  </p:childTnLst>
                                </p:cTn>
                              </p:par>
                            </p:childTnLst>
                          </p:cTn>
                        </p:par>
                      </p:childTnLst>
                    </p:cTn>
                  </p:par>
                  <p:par>
                    <p:cTn id="202" fill="hold">
                      <p:stCondLst>
                        <p:cond delay="indefinite"/>
                      </p:stCondLst>
                      <p:childTnLst>
                        <p:par>
                          <p:cTn id="203" fill="hold">
                            <p:stCondLst>
                              <p:cond delay="0"/>
                            </p:stCondLst>
                            <p:childTnLst>
                              <p:par>
                                <p:cTn id="204" presetID="17" presetClass="entr" presetSubtype="10" fill="hold" grpId="0" nodeType="clickEffect">
                                  <p:stCondLst>
                                    <p:cond delay="0"/>
                                  </p:stCondLst>
                                  <p:childTnLst>
                                    <p:set>
                                      <p:cBhvr>
                                        <p:cTn id="205" dur="1" fill="hold">
                                          <p:stCondLst>
                                            <p:cond delay="0"/>
                                          </p:stCondLst>
                                        </p:cTn>
                                        <p:tgtEl>
                                          <p:spTgt spid="62479"/>
                                        </p:tgtEl>
                                        <p:attrNameLst>
                                          <p:attrName>style.visibility</p:attrName>
                                        </p:attrNameLst>
                                      </p:cBhvr>
                                      <p:to>
                                        <p:strVal val="visible"/>
                                      </p:to>
                                    </p:set>
                                    <p:anim calcmode="lin" valueType="num">
                                      <p:cBhvr>
                                        <p:cTn id="206" dur="500" fill="hold"/>
                                        <p:tgtEl>
                                          <p:spTgt spid="62479"/>
                                        </p:tgtEl>
                                        <p:attrNameLst>
                                          <p:attrName>ppt_w</p:attrName>
                                        </p:attrNameLst>
                                      </p:cBhvr>
                                      <p:tavLst>
                                        <p:tav tm="0">
                                          <p:val>
                                            <p:fltVal val="0"/>
                                          </p:val>
                                        </p:tav>
                                        <p:tav tm="100000">
                                          <p:val>
                                            <p:strVal val="#ppt_w"/>
                                          </p:val>
                                        </p:tav>
                                      </p:tavLst>
                                    </p:anim>
                                    <p:anim calcmode="lin" valueType="num">
                                      <p:cBhvr>
                                        <p:cTn id="207" dur="500" fill="hold"/>
                                        <p:tgtEl>
                                          <p:spTgt spid="62479"/>
                                        </p:tgtEl>
                                        <p:attrNameLst>
                                          <p:attrName>ppt_h</p:attrName>
                                        </p:attrNameLst>
                                      </p:cBhvr>
                                      <p:tavLst>
                                        <p:tav tm="0">
                                          <p:val>
                                            <p:strVal val="#ppt_h"/>
                                          </p:val>
                                        </p:tav>
                                        <p:tav tm="100000">
                                          <p:val>
                                            <p:strVal val="#ppt_h"/>
                                          </p:val>
                                        </p:tav>
                                      </p:tavLst>
                                    </p:anim>
                                  </p:childTnLst>
                                </p:cTn>
                              </p:par>
                            </p:childTnLst>
                          </p:cTn>
                        </p:par>
                        <p:par>
                          <p:cTn id="208" fill="hold">
                            <p:stCondLst>
                              <p:cond delay="500"/>
                            </p:stCondLst>
                            <p:childTnLst>
                              <p:par>
                                <p:cTn id="209" presetID="17" presetClass="entr" presetSubtype="10" fill="hold" grpId="0" nodeType="afterEffect">
                                  <p:stCondLst>
                                    <p:cond delay="0"/>
                                  </p:stCondLst>
                                  <p:childTnLst>
                                    <p:set>
                                      <p:cBhvr>
                                        <p:cTn id="210" dur="1" fill="hold">
                                          <p:stCondLst>
                                            <p:cond delay="0"/>
                                          </p:stCondLst>
                                        </p:cTn>
                                        <p:tgtEl>
                                          <p:spTgt spid="62521"/>
                                        </p:tgtEl>
                                        <p:attrNameLst>
                                          <p:attrName>style.visibility</p:attrName>
                                        </p:attrNameLst>
                                      </p:cBhvr>
                                      <p:to>
                                        <p:strVal val="visible"/>
                                      </p:to>
                                    </p:set>
                                    <p:anim calcmode="lin" valueType="num">
                                      <p:cBhvr>
                                        <p:cTn id="211" dur="500" fill="hold"/>
                                        <p:tgtEl>
                                          <p:spTgt spid="62521"/>
                                        </p:tgtEl>
                                        <p:attrNameLst>
                                          <p:attrName>ppt_w</p:attrName>
                                        </p:attrNameLst>
                                      </p:cBhvr>
                                      <p:tavLst>
                                        <p:tav tm="0">
                                          <p:val>
                                            <p:fltVal val="0"/>
                                          </p:val>
                                        </p:tav>
                                        <p:tav tm="100000">
                                          <p:val>
                                            <p:strVal val="#ppt_w"/>
                                          </p:val>
                                        </p:tav>
                                      </p:tavLst>
                                    </p:anim>
                                    <p:anim calcmode="lin" valueType="num">
                                      <p:cBhvr>
                                        <p:cTn id="212" dur="500" fill="hold"/>
                                        <p:tgtEl>
                                          <p:spTgt spid="62521"/>
                                        </p:tgtEl>
                                        <p:attrNameLst>
                                          <p:attrName>ppt_h</p:attrName>
                                        </p:attrNameLst>
                                      </p:cBhvr>
                                      <p:tavLst>
                                        <p:tav tm="0">
                                          <p:val>
                                            <p:strVal val="#ppt_h"/>
                                          </p:val>
                                        </p:tav>
                                        <p:tav tm="100000">
                                          <p:val>
                                            <p:strVal val="#ppt_h"/>
                                          </p:val>
                                        </p:tav>
                                      </p:tavLst>
                                    </p:anim>
                                  </p:childTnLst>
                                </p:cTn>
                              </p:par>
                            </p:childTnLst>
                          </p:cTn>
                        </p:par>
                      </p:childTnLst>
                    </p:cTn>
                  </p:par>
                  <p:par>
                    <p:cTn id="213" fill="hold">
                      <p:stCondLst>
                        <p:cond delay="indefinite"/>
                      </p:stCondLst>
                      <p:childTnLst>
                        <p:par>
                          <p:cTn id="214" fill="hold">
                            <p:stCondLst>
                              <p:cond delay="0"/>
                            </p:stCondLst>
                            <p:childTnLst>
                              <p:par>
                                <p:cTn id="215" presetID="23" presetClass="entr" presetSubtype="16" fill="hold" grpId="0" nodeType="clickEffect">
                                  <p:stCondLst>
                                    <p:cond delay="0"/>
                                  </p:stCondLst>
                                  <p:childTnLst>
                                    <p:set>
                                      <p:cBhvr>
                                        <p:cTn id="216" dur="1" fill="hold">
                                          <p:stCondLst>
                                            <p:cond delay="0"/>
                                          </p:stCondLst>
                                        </p:cTn>
                                        <p:tgtEl>
                                          <p:spTgt spid="62502"/>
                                        </p:tgtEl>
                                        <p:attrNameLst>
                                          <p:attrName>style.visibility</p:attrName>
                                        </p:attrNameLst>
                                      </p:cBhvr>
                                      <p:to>
                                        <p:strVal val="visible"/>
                                      </p:to>
                                    </p:set>
                                    <p:anim calcmode="lin" valueType="num">
                                      <p:cBhvr>
                                        <p:cTn id="217" dur="500" fill="hold"/>
                                        <p:tgtEl>
                                          <p:spTgt spid="62502"/>
                                        </p:tgtEl>
                                        <p:attrNameLst>
                                          <p:attrName>ppt_w</p:attrName>
                                        </p:attrNameLst>
                                      </p:cBhvr>
                                      <p:tavLst>
                                        <p:tav tm="0">
                                          <p:val>
                                            <p:fltVal val="0"/>
                                          </p:val>
                                        </p:tav>
                                        <p:tav tm="100000">
                                          <p:val>
                                            <p:strVal val="#ppt_w"/>
                                          </p:val>
                                        </p:tav>
                                      </p:tavLst>
                                    </p:anim>
                                    <p:anim calcmode="lin" valueType="num">
                                      <p:cBhvr>
                                        <p:cTn id="218" dur="500" fill="hold"/>
                                        <p:tgtEl>
                                          <p:spTgt spid="62502"/>
                                        </p:tgtEl>
                                        <p:attrNameLst>
                                          <p:attrName>ppt_h</p:attrName>
                                        </p:attrNameLst>
                                      </p:cBhvr>
                                      <p:tavLst>
                                        <p:tav tm="0">
                                          <p:val>
                                            <p:fltVal val="0"/>
                                          </p:val>
                                        </p:tav>
                                        <p:tav tm="100000">
                                          <p:val>
                                            <p:strVal val="#ppt_h"/>
                                          </p:val>
                                        </p:tav>
                                      </p:tavLst>
                                    </p:anim>
                                  </p:childTnLst>
                                </p:cTn>
                              </p:par>
                              <p:par>
                                <p:cTn id="219" presetID="23" presetClass="entr" presetSubtype="16" fill="hold" grpId="0" nodeType="withEffect">
                                  <p:stCondLst>
                                    <p:cond delay="0"/>
                                  </p:stCondLst>
                                  <p:childTnLst>
                                    <p:set>
                                      <p:cBhvr>
                                        <p:cTn id="220" dur="1" fill="hold">
                                          <p:stCondLst>
                                            <p:cond delay="0"/>
                                          </p:stCondLst>
                                        </p:cTn>
                                        <p:tgtEl>
                                          <p:spTgt spid="62501"/>
                                        </p:tgtEl>
                                        <p:attrNameLst>
                                          <p:attrName>style.visibility</p:attrName>
                                        </p:attrNameLst>
                                      </p:cBhvr>
                                      <p:to>
                                        <p:strVal val="visible"/>
                                      </p:to>
                                    </p:set>
                                    <p:anim calcmode="lin" valueType="num">
                                      <p:cBhvr>
                                        <p:cTn id="221" dur="500" fill="hold"/>
                                        <p:tgtEl>
                                          <p:spTgt spid="62501"/>
                                        </p:tgtEl>
                                        <p:attrNameLst>
                                          <p:attrName>ppt_w</p:attrName>
                                        </p:attrNameLst>
                                      </p:cBhvr>
                                      <p:tavLst>
                                        <p:tav tm="0">
                                          <p:val>
                                            <p:fltVal val="0"/>
                                          </p:val>
                                        </p:tav>
                                        <p:tav tm="100000">
                                          <p:val>
                                            <p:strVal val="#ppt_w"/>
                                          </p:val>
                                        </p:tav>
                                      </p:tavLst>
                                    </p:anim>
                                    <p:anim calcmode="lin" valueType="num">
                                      <p:cBhvr>
                                        <p:cTn id="222" dur="500" fill="hold"/>
                                        <p:tgtEl>
                                          <p:spTgt spid="62501"/>
                                        </p:tgtEl>
                                        <p:attrNameLst>
                                          <p:attrName>ppt_h</p:attrName>
                                        </p:attrNameLst>
                                      </p:cBhvr>
                                      <p:tavLst>
                                        <p:tav tm="0">
                                          <p:val>
                                            <p:fltVal val="0"/>
                                          </p:val>
                                        </p:tav>
                                        <p:tav tm="100000">
                                          <p:val>
                                            <p:strVal val="#ppt_h"/>
                                          </p:val>
                                        </p:tav>
                                      </p:tavLst>
                                    </p:anim>
                                  </p:childTnLst>
                                </p:cTn>
                              </p:par>
                              <p:par>
                                <p:cTn id="223" presetID="23" presetClass="entr" presetSubtype="16" fill="hold" grpId="0" nodeType="withEffect">
                                  <p:stCondLst>
                                    <p:cond delay="0"/>
                                  </p:stCondLst>
                                  <p:childTnLst>
                                    <p:set>
                                      <p:cBhvr>
                                        <p:cTn id="224" dur="1" fill="hold">
                                          <p:stCondLst>
                                            <p:cond delay="0"/>
                                          </p:stCondLst>
                                        </p:cTn>
                                        <p:tgtEl>
                                          <p:spTgt spid="62503"/>
                                        </p:tgtEl>
                                        <p:attrNameLst>
                                          <p:attrName>style.visibility</p:attrName>
                                        </p:attrNameLst>
                                      </p:cBhvr>
                                      <p:to>
                                        <p:strVal val="visible"/>
                                      </p:to>
                                    </p:set>
                                    <p:anim calcmode="lin" valueType="num">
                                      <p:cBhvr>
                                        <p:cTn id="225" dur="500" fill="hold"/>
                                        <p:tgtEl>
                                          <p:spTgt spid="62503"/>
                                        </p:tgtEl>
                                        <p:attrNameLst>
                                          <p:attrName>ppt_w</p:attrName>
                                        </p:attrNameLst>
                                      </p:cBhvr>
                                      <p:tavLst>
                                        <p:tav tm="0">
                                          <p:val>
                                            <p:fltVal val="0"/>
                                          </p:val>
                                        </p:tav>
                                        <p:tav tm="100000">
                                          <p:val>
                                            <p:strVal val="#ppt_w"/>
                                          </p:val>
                                        </p:tav>
                                      </p:tavLst>
                                    </p:anim>
                                    <p:anim calcmode="lin" valueType="num">
                                      <p:cBhvr>
                                        <p:cTn id="226" dur="500" fill="hold"/>
                                        <p:tgtEl>
                                          <p:spTgt spid="62503"/>
                                        </p:tgtEl>
                                        <p:attrNameLst>
                                          <p:attrName>ppt_h</p:attrName>
                                        </p:attrNameLst>
                                      </p:cBhvr>
                                      <p:tavLst>
                                        <p:tav tm="0">
                                          <p:val>
                                            <p:fltVal val="0"/>
                                          </p:val>
                                        </p:tav>
                                        <p:tav tm="100000">
                                          <p:val>
                                            <p:strVal val="#ppt_h"/>
                                          </p:val>
                                        </p:tav>
                                      </p:tavLst>
                                    </p:anim>
                                  </p:childTnLst>
                                </p:cTn>
                              </p:par>
                              <p:par>
                                <p:cTn id="227" presetID="17" presetClass="entr" presetSubtype="10" fill="hold" grpId="0" nodeType="withEffect">
                                  <p:stCondLst>
                                    <p:cond delay="0"/>
                                  </p:stCondLst>
                                  <p:childTnLst>
                                    <p:set>
                                      <p:cBhvr>
                                        <p:cTn id="228" dur="1" fill="hold">
                                          <p:stCondLst>
                                            <p:cond delay="0"/>
                                          </p:stCondLst>
                                        </p:cTn>
                                        <p:tgtEl>
                                          <p:spTgt spid="62516"/>
                                        </p:tgtEl>
                                        <p:attrNameLst>
                                          <p:attrName>style.visibility</p:attrName>
                                        </p:attrNameLst>
                                      </p:cBhvr>
                                      <p:to>
                                        <p:strVal val="visible"/>
                                      </p:to>
                                    </p:set>
                                    <p:anim calcmode="lin" valueType="num">
                                      <p:cBhvr>
                                        <p:cTn id="229" dur="500" fill="hold"/>
                                        <p:tgtEl>
                                          <p:spTgt spid="62516"/>
                                        </p:tgtEl>
                                        <p:attrNameLst>
                                          <p:attrName>ppt_w</p:attrName>
                                        </p:attrNameLst>
                                      </p:cBhvr>
                                      <p:tavLst>
                                        <p:tav tm="0">
                                          <p:val>
                                            <p:fltVal val="0"/>
                                          </p:val>
                                        </p:tav>
                                        <p:tav tm="100000">
                                          <p:val>
                                            <p:strVal val="#ppt_w"/>
                                          </p:val>
                                        </p:tav>
                                      </p:tavLst>
                                    </p:anim>
                                    <p:anim calcmode="lin" valueType="num">
                                      <p:cBhvr>
                                        <p:cTn id="230" dur="500" fill="hold"/>
                                        <p:tgtEl>
                                          <p:spTgt spid="62516"/>
                                        </p:tgtEl>
                                        <p:attrNameLst>
                                          <p:attrName>ppt_h</p:attrName>
                                        </p:attrNameLst>
                                      </p:cBhvr>
                                      <p:tavLst>
                                        <p:tav tm="0">
                                          <p:val>
                                            <p:strVal val="#ppt_h"/>
                                          </p:val>
                                        </p:tav>
                                        <p:tav tm="100000">
                                          <p:val>
                                            <p:strVal val="#ppt_h"/>
                                          </p:val>
                                        </p:tav>
                                      </p:tavLst>
                                    </p:anim>
                                  </p:childTnLst>
                                </p:cTn>
                              </p:par>
                            </p:childTnLst>
                          </p:cTn>
                        </p:par>
                      </p:childTnLst>
                    </p:cTn>
                  </p:par>
                  <p:par>
                    <p:cTn id="231" fill="hold">
                      <p:stCondLst>
                        <p:cond delay="indefinite"/>
                      </p:stCondLst>
                      <p:childTnLst>
                        <p:par>
                          <p:cTn id="232" fill="hold">
                            <p:stCondLst>
                              <p:cond delay="0"/>
                            </p:stCondLst>
                            <p:childTnLst>
                              <p:par>
                                <p:cTn id="233" presetID="17" presetClass="entr" presetSubtype="10" fill="hold" grpId="0" nodeType="clickEffect">
                                  <p:stCondLst>
                                    <p:cond delay="0"/>
                                  </p:stCondLst>
                                  <p:childTnLst>
                                    <p:set>
                                      <p:cBhvr>
                                        <p:cTn id="234" dur="1" fill="hold">
                                          <p:stCondLst>
                                            <p:cond delay="0"/>
                                          </p:stCondLst>
                                        </p:cTn>
                                        <p:tgtEl>
                                          <p:spTgt spid="62488"/>
                                        </p:tgtEl>
                                        <p:attrNameLst>
                                          <p:attrName>style.visibility</p:attrName>
                                        </p:attrNameLst>
                                      </p:cBhvr>
                                      <p:to>
                                        <p:strVal val="visible"/>
                                      </p:to>
                                    </p:set>
                                    <p:anim calcmode="lin" valueType="num">
                                      <p:cBhvr>
                                        <p:cTn id="235" dur="500" fill="hold"/>
                                        <p:tgtEl>
                                          <p:spTgt spid="62488"/>
                                        </p:tgtEl>
                                        <p:attrNameLst>
                                          <p:attrName>ppt_w</p:attrName>
                                        </p:attrNameLst>
                                      </p:cBhvr>
                                      <p:tavLst>
                                        <p:tav tm="0">
                                          <p:val>
                                            <p:fltVal val="0"/>
                                          </p:val>
                                        </p:tav>
                                        <p:tav tm="100000">
                                          <p:val>
                                            <p:strVal val="#ppt_w"/>
                                          </p:val>
                                        </p:tav>
                                      </p:tavLst>
                                    </p:anim>
                                    <p:anim calcmode="lin" valueType="num">
                                      <p:cBhvr>
                                        <p:cTn id="236" dur="500" fill="hold"/>
                                        <p:tgtEl>
                                          <p:spTgt spid="62488"/>
                                        </p:tgtEl>
                                        <p:attrNameLst>
                                          <p:attrName>ppt_h</p:attrName>
                                        </p:attrNameLst>
                                      </p:cBhvr>
                                      <p:tavLst>
                                        <p:tav tm="0">
                                          <p:val>
                                            <p:strVal val="#ppt_h"/>
                                          </p:val>
                                        </p:tav>
                                        <p:tav tm="100000">
                                          <p:val>
                                            <p:strVal val="#ppt_h"/>
                                          </p:val>
                                        </p:tav>
                                      </p:tavLst>
                                    </p:anim>
                                  </p:childTnLst>
                                </p:cTn>
                              </p:par>
                            </p:childTnLst>
                          </p:cTn>
                        </p:par>
                        <p:par>
                          <p:cTn id="237" fill="hold">
                            <p:stCondLst>
                              <p:cond delay="500"/>
                            </p:stCondLst>
                            <p:childTnLst>
                              <p:par>
                                <p:cTn id="238" presetID="23" presetClass="entr" presetSubtype="16" fill="hold" grpId="0" nodeType="afterEffect">
                                  <p:stCondLst>
                                    <p:cond delay="0"/>
                                  </p:stCondLst>
                                  <p:childTnLst>
                                    <p:set>
                                      <p:cBhvr>
                                        <p:cTn id="239" dur="1" fill="hold">
                                          <p:stCondLst>
                                            <p:cond delay="0"/>
                                          </p:stCondLst>
                                        </p:cTn>
                                        <p:tgtEl>
                                          <p:spTgt spid="62489"/>
                                        </p:tgtEl>
                                        <p:attrNameLst>
                                          <p:attrName>style.visibility</p:attrName>
                                        </p:attrNameLst>
                                      </p:cBhvr>
                                      <p:to>
                                        <p:strVal val="visible"/>
                                      </p:to>
                                    </p:set>
                                    <p:anim calcmode="lin" valueType="num">
                                      <p:cBhvr>
                                        <p:cTn id="240" dur="500" fill="hold"/>
                                        <p:tgtEl>
                                          <p:spTgt spid="62489"/>
                                        </p:tgtEl>
                                        <p:attrNameLst>
                                          <p:attrName>ppt_w</p:attrName>
                                        </p:attrNameLst>
                                      </p:cBhvr>
                                      <p:tavLst>
                                        <p:tav tm="0">
                                          <p:val>
                                            <p:fltVal val="0"/>
                                          </p:val>
                                        </p:tav>
                                        <p:tav tm="100000">
                                          <p:val>
                                            <p:strVal val="#ppt_w"/>
                                          </p:val>
                                        </p:tav>
                                      </p:tavLst>
                                    </p:anim>
                                    <p:anim calcmode="lin" valueType="num">
                                      <p:cBhvr>
                                        <p:cTn id="241" dur="500" fill="hold"/>
                                        <p:tgtEl>
                                          <p:spTgt spid="62489"/>
                                        </p:tgtEl>
                                        <p:attrNameLst>
                                          <p:attrName>ppt_h</p:attrName>
                                        </p:attrNameLst>
                                      </p:cBhvr>
                                      <p:tavLst>
                                        <p:tav tm="0">
                                          <p:val>
                                            <p:fltVal val="0"/>
                                          </p:val>
                                        </p:tav>
                                        <p:tav tm="100000">
                                          <p:val>
                                            <p:strVal val="#ppt_h"/>
                                          </p:val>
                                        </p:tav>
                                      </p:tavLst>
                                    </p:anim>
                                  </p:childTnLst>
                                </p:cTn>
                              </p:par>
                            </p:childTnLst>
                          </p:cTn>
                        </p:par>
                        <p:par>
                          <p:cTn id="242" fill="hold">
                            <p:stCondLst>
                              <p:cond delay="1000"/>
                            </p:stCondLst>
                            <p:childTnLst>
                              <p:par>
                                <p:cTn id="243" presetID="23" presetClass="entr" presetSubtype="16" fill="hold" grpId="0" nodeType="afterEffect">
                                  <p:stCondLst>
                                    <p:cond delay="0"/>
                                  </p:stCondLst>
                                  <p:childTnLst>
                                    <p:set>
                                      <p:cBhvr>
                                        <p:cTn id="244" dur="1" fill="hold">
                                          <p:stCondLst>
                                            <p:cond delay="0"/>
                                          </p:stCondLst>
                                        </p:cTn>
                                        <p:tgtEl>
                                          <p:spTgt spid="62490">
                                            <p:txEl>
                                              <p:pRg st="0" end="0"/>
                                            </p:txEl>
                                          </p:spTgt>
                                        </p:tgtEl>
                                        <p:attrNameLst>
                                          <p:attrName>style.visibility</p:attrName>
                                        </p:attrNameLst>
                                      </p:cBhvr>
                                      <p:to>
                                        <p:strVal val="visible"/>
                                      </p:to>
                                    </p:set>
                                    <p:anim calcmode="lin" valueType="num">
                                      <p:cBhvr>
                                        <p:cTn id="245" dur="500" fill="hold"/>
                                        <p:tgtEl>
                                          <p:spTgt spid="62490">
                                            <p:txEl>
                                              <p:pRg st="0" end="0"/>
                                            </p:txEl>
                                          </p:spTgt>
                                        </p:tgtEl>
                                        <p:attrNameLst>
                                          <p:attrName>ppt_w</p:attrName>
                                        </p:attrNameLst>
                                      </p:cBhvr>
                                      <p:tavLst>
                                        <p:tav tm="0">
                                          <p:val>
                                            <p:fltVal val="0"/>
                                          </p:val>
                                        </p:tav>
                                        <p:tav tm="100000">
                                          <p:val>
                                            <p:strVal val="#ppt_w"/>
                                          </p:val>
                                        </p:tav>
                                      </p:tavLst>
                                    </p:anim>
                                    <p:anim calcmode="lin" valueType="num">
                                      <p:cBhvr>
                                        <p:cTn id="246" dur="500" fill="hold"/>
                                        <p:tgtEl>
                                          <p:spTgt spid="62490">
                                            <p:txEl>
                                              <p:pRg st="0" end="0"/>
                                            </p:txEl>
                                          </p:spTgt>
                                        </p:tgtEl>
                                        <p:attrNameLst>
                                          <p:attrName>ppt_h</p:attrName>
                                        </p:attrNameLst>
                                      </p:cBhvr>
                                      <p:tavLst>
                                        <p:tav tm="0">
                                          <p:val>
                                            <p:fltVal val="0"/>
                                          </p:val>
                                        </p:tav>
                                        <p:tav tm="100000">
                                          <p:val>
                                            <p:strVal val="#ppt_h"/>
                                          </p:val>
                                        </p:tav>
                                      </p:tavLst>
                                    </p:anim>
                                  </p:childTnLst>
                                </p:cTn>
                              </p:par>
                            </p:childTnLst>
                          </p:cTn>
                        </p:par>
                        <p:par>
                          <p:cTn id="247" fill="hold">
                            <p:stCondLst>
                              <p:cond delay="1500"/>
                            </p:stCondLst>
                            <p:childTnLst>
                              <p:par>
                                <p:cTn id="248" presetID="23" presetClass="entr" presetSubtype="16" fill="hold" nodeType="afterEffect">
                                  <p:stCondLst>
                                    <p:cond delay="0"/>
                                  </p:stCondLst>
                                  <p:childTnLst>
                                    <p:set>
                                      <p:cBhvr>
                                        <p:cTn id="249" dur="1" fill="hold">
                                          <p:stCondLst>
                                            <p:cond delay="0"/>
                                          </p:stCondLst>
                                        </p:cTn>
                                        <p:tgtEl>
                                          <p:spTgt spid="62491">
                                            <p:txEl>
                                              <p:pRg st="0" end="0"/>
                                            </p:txEl>
                                          </p:spTgt>
                                        </p:tgtEl>
                                        <p:attrNameLst>
                                          <p:attrName>style.visibility</p:attrName>
                                        </p:attrNameLst>
                                      </p:cBhvr>
                                      <p:to>
                                        <p:strVal val="visible"/>
                                      </p:to>
                                    </p:set>
                                    <p:anim calcmode="lin" valueType="num">
                                      <p:cBhvr>
                                        <p:cTn id="250" dur="500" fill="hold"/>
                                        <p:tgtEl>
                                          <p:spTgt spid="62491">
                                            <p:txEl>
                                              <p:pRg st="0" end="0"/>
                                            </p:txEl>
                                          </p:spTgt>
                                        </p:tgtEl>
                                        <p:attrNameLst>
                                          <p:attrName>ppt_w</p:attrName>
                                        </p:attrNameLst>
                                      </p:cBhvr>
                                      <p:tavLst>
                                        <p:tav tm="0">
                                          <p:val>
                                            <p:fltVal val="0"/>
                                          </p:val>
                                        </p:tav>
                                        <p:tav tm="100000">
                                          <p:val>
                                            <p:strVal val="#ppt_w"/>
                                          </p:val>
                                        </p:tav>
                                      </p:tavLst>
                                    </p:anim>
                                    <p:anim calcmode="lin" valueType="num">
                                      <p:cBhvr>
                                        <p:cTn id="251" dur="500" fill="hold"/>
                                        <p:tgtEl>
                                          <p:spTgt spid="62491">
                                            <p:txEl>
                                              <p:pRg st="0" end="0"/>
                                            </p:txEl>
                                          </p:spTgt>
                                        </p:tgtEl>
                                        <p:attrNameLst>
                                          <p:attrName>ppt_h</p:attrName>
                                        </p:attrNameLst>
                                      </p:cBhvr>
                                      <p:tavLst>
                                        <p:tav tm="0">
                                          <p:val>
                                            <p:fltVal val="0"/>
                                          </p:val>
                                        </p:tav>
                                        <p:tav tm="100000">
                                          <p:val>
                                            <p:strVal val="#ppt_h"/>
                                          </p:val>
                                        </p:tav>
                                      </p:tavLst>
                                    </p:anim>
                                  </p:childTnLst>
                                </p:cTn>
                              </p:par>
                            </p:childTnLst>
                          </p:cTn>
                        </p:par>
                        <p:par>
                          <p:cTn id="252" fill="hold">
                            <p:stCondLst>
                              <p:cond delay="2000"/>
                            </p:stCondLst>
                            <p:childTnLst>
                              <p:par>
                                <p:cTn id="253" presetID="23" presetClass="entr" presetSubtype="16" fill="hold" grpId="0" nodeType="afterEffect">
                                  <p:stCondLst>
                                    <p:cond delay="0"/>
                                  </p:stCondLst>
                                  <p:childTnLst>
                                    <p:set>
                                      <p:cBhvr>
                                        <p:cTn id="254" dur="1" fill="hold">
                                          <p:stCondLst>
                                            <p:cond delay="0"/>
                                          </p:stCondLst>
                                        </p:cTn>
                                        <p:tgtEl>
                                          <p:spTgt spid="62492">
                                            <p:txEl>
                                              <p:pRg st="0" end="0"/>
                                            </p:txEl>
                                          </p:spTgt>
                                        </p:tgtEl>
                                        <p:attrNameLst>
                                          <p:attrName>style.visibility</p:attrName>
                                        </p:attrNameLst>
                                      </p:cBhvr>
                                      <p:to>
                                        <p:strVal val="visible"/>
                                      </p:to>
                                    </p:set>
                                    <p:anim calcmode="lin" valueType="num">
                                      <p:cBhvr>
                                        <p:cTn id="255" dur="500" fill="hold"/>
                                        <p:tgtEl>
                                          <p:spTgt spid="62492">
                                            <p:txEl>
                                              <p:pRg st="0" end="0"/>
                                            </p:txEl>
                                          </p:spTgt>
                                        </p:tgtEl>
                                        <p:attrNameLst>
                                          <p:attrName>ppt_w</p:attrName>
                                        </p:attrNameLst>
                                      </p:cBhvr>
                                      <p:tavLst>
                                        <p:tav tm="0">
                                          <p:val>
                                            <p:fltVal val="0"/>
                                          </p:val>
                                        </p:tav>
                                        <p:tav tm="100000">
                                          <p:val>
                                            <p:strVal val="#ppt_w"/>
                                          </p:val>
                                        </p:tav>
                                      </p:tavLst>
                                    </p:anim>
                                    <p:anim calcmode="lin" valueType="num">
                                      <p:cBhvr>
                                        <p:cTn id="256" dur="500" fill="hold"/>
                                        <p:tgtEl>
                                          <p:spTgt spid="62492">
                                            <p:txEl>
                                              <p:pRg st="0" end="0"/>
                                            </p:txEl>
                                          </p:spTgt>
                                        </p:tgtEl>
                                        <p:attrNameLst>
                                          <p:attrName>ppt_h</p:attrName>
                                        </p:attrNameLst>
                                      </p:cBhvr>
                                      <p:tavLst>
                                        <p:tav tm="0">
                                          <p:val>
                                            <p:fltVal val="0"/>
                                          </p:val>
                                        </p:tav>
                                        <p:tav tm="100000">
                                          <p:val>
                                            <p:strVal val="#ppt_h"/>
                                          </p:val>
                                        </p:tav>
                                      </p:tavLst>
                                    </p:anim>
                                  </p:childTnLst>
                                </p:cTn>
                              </p:par>
                            </p:childTnLst>
                          </p:cTn>
                        </p:par>
                        <p:par>
                          <p:cTn id="257" fill="hold">
                            <p:stCondLst>
                              <p:cond delay="2500"/>
                            </p:stCondLst>
                            <p:childTnLst>
                              <p:par>
                                <p:cTn id="258" presetID="23" presetClass="entr" presetSubtype="16" fill="hold" grpId="0" nodeType="afterEffect">
                                  <p:stCondLst>
                                    <p:cond delay="0"/>
                                  </p:stCondLst>
                                  <p:childTnLst>
                                    <p:set>
                                      <p:cBhvr>
                                        <p:cTn id="259" dur="1" fill="hold">
                                          <p:stCondLst>
                                            <p:cond delay="0"/>
                                          </p:stCondLst>
                                        </p:cTn>
                                        <p:tgtEl>
                                          <p:spTgt spid="62495"/>
                                        </p:tgtEl>
                                        <p:attrNameLst>
                                          <p:attrName>style.visibility</p:attrName>
                                        </p:attrNameLst>
                                      </p:cBhvr>
                                      <p:to>
                                        <p:strVal val="visible"/>
                                      </p:to>
                                    </p:set>
                                    <p:anim calcmode="lin" valueType="num">
                                      <p:cBhvr>
                                        <p:cTn id="260" dur="500" fill="hold"/>
                                        <p:tgtEl>
                                          <p:spTgt spid="62495"/>
                                        </p:tgtEl>
                                        <p:attrNameLst>
                                          <p:attrName>ppt_w</p:attrName>
                                        </p:attrNameLst>
                                      </p:cBhvr>
                                      <p:tavLst>
                                        <p:tav tm="0">
                                          <p:val>
                                            <p:fltVal val="0"/>
                                          </p:val>
                                        </p:tav>
                                        <p:tav tm="100000">
                                          <p:val>
                                            <p:strVal val="#ppt_w"/>
                                          </p:val>
                                        </p:tav>
                                      </p:tavLst>
                                    </p:anim>
                                    <p:anim calcmode="lin" valueType="num">
                                      <p:cBhvr>
                                        <p:cTn id="261" dur="500" fill="hold"/>
                                        <p:tgtEl>
                                          <p:spTgt spid="62495"/>
                                        </p:tgtEl>
                                        <p:attrNameLst>
                                          <p:attrName>ppt_h</p:attrName>
                                        </p:attrNameLst>
                                      </p:cBhvr>
                                      <p:tavLst>
                                        <p:tav tm="0">
                                          <p:val>
                                            <p:fltVal val="0"/>
                                          </p:val>
                                        </p:tav>
                                        <p:tav tm="100000">
                                          <p:val>
                                            <p:strVal val="#ppt_h"/>
                                          </p:val>
                                        </p:tav>
                                      </p:tavLst>
                                    </p:anim>
                                  </p:childTnLst>
                                </p:cTn>
                              </p:par>
                            </p:childTnLst>
                          </p:cTn>
                        </p:par>
                        <p:par>
                          <p:cTn id="262" fill="hold">
                            <p:stCondLst>
                              <p:cond delay="3000"/>
                            </p:stCondLst>
                            <p:childTnLst>
                              <p:par>
                                <p:cTn id="263" presetID="23" presetClass="entr" presetSubtype="16" fill="hold" nodeType="afterEffect">
                                  <p:stCondLst>
                                    <p:cond delay="0"/>
                                  </p:stCondLst>
                                  <p:childTnLst>
                                    <p:set>
                                      <p:cBhvr>
                                        <p:cTn id="264" dur="1" fill="hold">
                                          <p:stCondLst>
                                            <p:cond delay="0"/>
                                          </p:stCondLst>
                                        </p:cTn>
                                        <p:tgtEl>
                                          <p:spTgt spid="62493">
                                            <p:txEl>
                                              <p:pRg st="0" end="0"/>
                                            </p:txEl>
                                          </p:spTgt>
                                        </p:tgtEl>
                                        <p:attrNameLst>
                                          <p:attrName>style.visibility</p:attrName>
                                        </p:attrNameLst>
                                      </p:cBhvr>
                                      <p:to>
                                        <p:strVal val="visible"/>
                                      </p:to>
                                    </p:set>
                                    <p:anim calcmode="lin" valueType="num">
                                      <p:cBhvr>
                                        <p:cTn id="265" dur="500" fill="hold"/>
                                        <p:tgtEl>
                                          <p:spTgt spid="62493">
                                            <p:txEl>
                                              <p:pRg st="0" end="0"/>
                                            </p:txEl>
                                          </p:spTgt>
                                        </p:tgtEl>
                                        <p:attrNameLst>
                                          <p:attrName>ppt_w</p:attrName>
                                        </p:attrNameLst>
                                      </p:cBhvr>
                                      <p:tavLst>
                                        <p:tav tm="0">
                                          <p:val>
                                            <p:fltVal val="0"/>
                                          </p:val>
                                        </p:tav>
                                        <p:tav tm="100000">
                                          <p:val>
                                            <p:strVal val="#ppt_w"/>
                                          </p:val>
                                        </p:tav>
                                      </p:tavLst>
                                    </p:anim>
                                    <p:anim calcmode="lin" valueType="num">
                                      <p:cBhvr>
                                        <p:cTn id="266" dur="500" fill="hold"/>
                                        <p:tgtEl>
                                          <p:spTgt spid="62493">
                                            <p:txEl>
                                              <p:pRg st="0" end="0"/>
                                            </p:txEl>
                                          </p:spTgt>
                                        </p:tgtEl>
                                        <p:attrNameLst>
                                          <p:attrName>ppt_h</p:attrName>
                                        </p:attrNameLst>
                                      </p:cBhvr>
                                      <p:tavLst>
                                        <p:tav tm="0">
                                          <p:val>
                                            <p:fltVal val="0"/>
                                          </p:val>
                                        </p:tav>
                                        <p:tav tm="100000">
                                          <p:val>
                                            <p:strVal val="#ppt_h"/>
                                          </p:val>
                                        </p:tav>
                                      </p:tavLst>
                                    </p:anim>
                                  </p:childTnLst>
                                </p:cTn>
                              </p:par>
                            </p:childTnLst>
                          </p:cTn>
                        </p:par>
                        <p:par>
                          <p:cTn id="267" fill="hold">
                            <p:stCondLst>
                              <p:cond delay="3500"/>
                            </p:stCondLst>
                            <p:childTnLst>
                              <p:par>
                                <p:cTn id="268" presetID="23" presetClass="entr" presetSubtype="16" fill="hold" nodeType="afterEffect">
                                  <p:stCondLst>
                                    <p:cond delay="0"/>
                                  </p:stCondLst>
                                  <p:childTnLst>
                                    <p:set>
                                      <p:cBhvr>
                                        <p:cTn id="269" dur="1" fill="hold">
                                          <p:stCondLst>
                                            <p:cond delay="0"/>
                                          </p:stCondLst>
                                        </p:cTn>
                                        <p:tgtEl>
                                          <p:spTgt spid="62496">
                                            <p:txEl>
                                              <p:pRg st="0" end="0"/>
                                            </p:txEl>
                                          </p:spTgt>
                                        </p:tgtEl>
                                        <p:attrNameLst>
                                          <p:attrName>style.visibility</p:attrName>
                                        </p:attrNameLst>
                                      </p:cBhvr>
                                      <p:to>
                                        <p:strVal val="visible"/>
                                      </p:to>
                                    </p:set>
                                    <p:anim calcmode="lin" valueType="num">
                                      <p:cBhvr>
                                        <p:cTn id="270" dur="500" fill="hold"/>
                                        <p:tgtEl>
                                          <p:spTgt spid="62496">
                                            <p:txEl>
                                              <p:pRg st="0" end="0"/>
                                            </p:txEl>
                                          </p:spTgt>
                                        </p:tgtEl>
                                        <p:attrNameLst>
                                          <p:attrName>ppt_w</p:attrName>
                                        </p:attrNameLst>
                                      </p:cBhvr>
                                      <p:tavLst>
                                        <p:tav tm="0">
                                          <p:val>
                                            <p:fltVal val="0"/>
                                          </p:val>
                                        </p:tav>
                                        <p:tav tm="100000">
                                          <p:val>
                                            <p:strVal val="#ppt_w"/>
                                          </p:val>
                                        </p:tav>
                                      </p:tavLst>
                                    </p:anim>
                                    <p:anim calcmode="lin" valueType="num">
                                      <p:cBhvr>
                                        <p:cTn id="271" dur="500" fill="hold"/>
                                        <p:tgtEl>
                                          <p:spTgt spid="62496">
                                            <p:txEl>
                                              <p:pRg st="0" end="0"/>
                                            </p:txEl>
                                          </p:spTgt>
                                        </p:tgtEl>
                                        <p:attrNameLst>
                                          <p:attrName>ppt_h</p:attrName>
                                        </p:attrNameLst>
                                      </p:cBhvr>
                                      <p:tavLst>
                                        <p:tav tm="0">
                                          <p:val>
                                            <p:fltVal val="0"/>
                                          </p:val>
                                        </p:tav>
                                        <p:tav tm="100000">
                                          <p:val>
                                            <p:strVal val="#ppt_h"/>
                                          </p:val>
                                        </p:tav>
                                      </p:tavLst>
                                    </p:anim>
                                  </p:childTnLst>
                                </p:cTn>
                              </p:par>
                            </p:childTnLst>
                          </p:cTn>
                        </p:par>
                        <p:par>
                          <p:cTn id="272" fill="hold">
                            <p:stCondLst>
                              <p:cond delay="4000"/>
                            </p:stCondLst>
                            <p:childTnLst>
                              <p:par>
                                <p:cTn id="273" presetID="23" presetClass="entr" presetSubtype="16" fill="hold" nodeType="afterEffect">
                                  <p:stCondLst>
                                    <p:cond delay="0"/>
                                  </p:stCondLst>
                                  <p:childTnLst>
                                    <p:set>
                                      <p:cBhvr>
                                        <p:cTn id="274" dur="1" fill="hold">
                                          <p:stCondLst>
                                            <p:cond delay="0"/>
                                          </p:stCondLst>
                                        </p:cTn>
                                        <p:tgtEl>
                                          <p:spTgt spid="62494">
                                            <p:txEl>
                                              <p:pRg st="0" end="0"/>
                                            </p:txEl>
                                          </p:spTgt>
                                        </p:tgtEl>
                                        <p:attrNameLst>
                                          <p:attrName>style.visibility</p:attrName>
                                        </p:attrNameLst>
                                      </p:cBhvr>
                                      <p:to>
                                        <p:strVal val="visible"/>
                                      </p:to>
                                    </p:set>
                                    <p:anim calcmode="lin" valueType="num">
                                      <p:cBhvr>
                                        <p:cTn id="275" dur="500" fill="hold"/>
                                        <p:tgtEl>
                                          <p:spTgt spid="62494">
                                            <p:txEl>
                                              <p:pRg st="0" end="0"/>
                                            </p:txEl>
                                          </p:spTgt>
                                        </p:tgtEl>
                                        <p:attrNameLst>
                                          <p:attrName>ppt_w</p:attrName>
                                        </p:attrNameLst>
                                      </p:cBhvr>
                                      <p:tavLst>
                                        <p:tav tm="0">
                                          <p:val>
                                            <p:fltVal val="0"/>
                                          </p:val>
                                        </p:tav>
                                        <p:tav tm="100000">
                                          <p:val>
                                            <p:strVal val="#ppt_w"/>
                                          </p:val>
                                        </p:tav>
                                      </p:tavLst>
                                    </p:anim>
                                    <p:anim calcmode="lin" valueType="num">
                                      <p:cBhvr>
                                        <p:cTn id="276" dur="500" fill="hold"/>
                                        <p:tgtEl>
                                          <p:spTgt spid="6249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7" fill="hold">
                      <p:stCondLst>
                        <p:cond delay="indefinite"/>
                      </p:stCondLst>
                      <p:childTnLst>
                        <p:par>
                          <p:cTn id="278" fill="hold">
                            <p:stCondLst>
                              <p:cond delay="0"/>
                            </p:stCondLst>
                            <p:childTnLst>
                              <p:par>
                                <p:cTn id="279" presetID="23" presetClass="entr" presetSubtype="16" fill="hold" grpId="0" nodeType="clickEffect">
                                  <p:stCondLst>
                                    <p:cond delay="0"/>
                                  </p:stCondLst>
                                  <p:childTnLst>
                                    <p:set>
                                      <p:cBhvr>
                                        <p:cTn id="280" dur="1" fill="hold">
                                          <p:stCondLst>
                                            <p:cond delay="0"/>
                                          </p:stCondLst>
                                        </p:cTn>
                                        <p:tgtEl>
                                          <p:spTgt spid="62498"/>
                                        </p:tgtEl>
                                        <p:attrNameLst>
                                          <p:attrName>style.visibility</p:attrName>
                                        </p:attrNameLst>
                                      </p:cBhvr>
                                      <p:to>
                                        <p:strVal val="visible"/>
                                      </p:to>
                                    </p:set>
                                    <p:anim calcmode="lin" valueType="num">
                                      <p:cBhvr>
                                        <p:cTn id="281" dur="500" fill="hold"/>
                                        <p:tgtEl>
                                          <p:spTgt spid="62498"/>
                                        </p:tgtEl>
                                        <p:attrNameLst>
                                          <p:attrName>ppt_w</p:attrName>
                                        </p:attrNameLst>
                                      </p:cBhvr>
                                      <p:tavLst>
                                        <p:tav tm="0">
                                          <p:val>
                                            <p:fltVal val="0"/>
                                          </p:val>
                                        </p:tav>
                                        <p:tav tm="100000">
                                          <p:val>
                                            <p:strVal val="#ppt_w"/>
                                          </p:val>
                                        </p:tav>
                                      </p:tavLst>
                                    </p:anim>
                                    <p:anim calcmode="lin" valueType="num">
                                      <p:cBhvr>
                                        <p:cTn id="282" dur="500" fill="hold"/>
                                        <p:tgtEl>
                                          <p:spTgt spid="62498"/>
                                        </p:tgtEl>
                                        <p:attrNameLst>
                                          <p:attrName>ppt_h</p:attrName>
                                        </p:attrNameLst>
                                      </p:cBhvr>
                                      <p:tavLst>
                                        <p:tav tm="0">
                                          <p:val>
                                            <p:fltVal val="0"/>
                                          </p:val>
                                        </p:tav>
                                        <p:tav tm="100000">
                                          <p:val>
                                            <p:strVal val="#ppt_h"/>
                                          </p:val>
                                        </p:tav>
                                      </p:tavLst>
                                    </p:anim>
                                  </p:childTnLst>
                                </p:cTn>
                              </p:par>
                            </p:childTnLst>
                          </p:cTn>
                        </p:par>
                        <p:par>
                          <p:cTn id="283" fill="hold">
                            <p:stCondLst>
                              <p:cond delay="500"/>
                            </p:stCondLst>
                            <p:childTnLst>
                              <p:par>
                                <p:cTn id="284" presetID="23" presetClass="entr" presetSubtype="16" fill="hold" grpId="0" nodeType="afterEffect">
                                  <p:stCondLst>
                                    <p:cond delay="0"/>
                                  </p:stCondLst>
                                  <p:childTnLst>
                                    <p:set>
                                      <p:cBhvr>
                                        <p:cTn id="285" dur="1" fill="hold">
                                          <p:stCondLst>
                                            <p:cond delay="0"/>
                                          </p:stCondLst>
                                        </p:cTn>
                                        <p:tgtEl>
                                          <p:spTgt spid="62497"/>
                                        </p:tgtEl>
                                        <p:attrNameLst>
                                          <p:attrName>style.visibility</p:attrName>
                                        </p:attrNameLst>
                                      </p:cBhvr>
                                      <p:to>
                                        <p:strVal val="visible"/>
                                      </p:to>
                                    </p:set>
                                    <p:anim calcmode="lin" valueType="num">
                                      <p:cBhvr>
                                        <p:cTn id="286" dur="500" fill="hold"/>
                                        <p:tgtEl>
                                          <p:spTgt spid="62497"/>
                                        </p:tgtEl>
                                        <p:attrNameLst>
                                          <p:attrName>ppt_w</p:attrName>
                                        </p:attrNameLst>
                                      </p:cBhvr>
                                      <p:tavLst>
                                        <p:tav tm="0">
                                          <p:val>
                                            <p:fltVal val="0"/>
                                          </p:val>
                                        </p:tav>
                                        <p:tav tm="100000">
                                          <p:val>
                                            <p:strVal val="#ppt_w"/>
                                          </p:val>
                                        </p:tav>
                                      </p:tavLst>
                                    </p:anim>
                                    <p:anim calcmode="lin" valueType="num">
                                      <p:cBhvr>
                                        <p:cTn id="287" dur="500" fill="hold"/>
                                        <p:tgtEl>
                                          <p:spTgt spid="62497"/>
                                        </p:tgtEl>
                                        <p:attrNameLst>
                                          <p:attrName>ppt_h</p:attrName>
                                        </p:attrNameLst>
                                      </p:cBhvr>
                                      <p:tavLst>
                                        <p:tav tm="0">
                                          <p:val>
                                            <p:fltVal val="0"/>
                                          </p:val>
                                        </p:tav>
                                        <p:tav tm="100000">
                                          <p:val>
                                            <p:strVal val="#ppt_h"/>
                                          </p:val>
                                        </p:tav>
                                      </p:tavLst>
                                    </p:anim>
                                  </p:childTnLst>
                                </p:cTn>
                              </p:par>
                            </p:childTnLst>
                          </p:cTn>
                        </p:par>
                      </p:childTnLst>
                    </p:cTn>
                  </p:par>
                  <p:par>
                    <p:cTn id="288" fill="hold">
                      <p:stCondLst>
                        <p:cond delay="indefinite"/>
                      </p:stCondLst>
                      <p:childTnLst>
                        <p:par>
                          <p:cTn id="289" fill="hold">
                            <p:stCondLst>
                              <p:cond delay="0"/>
                            </p:stCondLst>
                            <p:childTnLst>
                              <p:par>
                                <p:cTn id="290" presetID="17" presetClass="entr" presetSubtype="10" fill="hold" grpId="0" nodeType="clickEffect">
                                  <p:stCondLst>
                                    <p:cond delay="0"/>
                                  </p:stCondLst>
                                  <p:childTnLst>
                                    <p:set>
                                      <p:cBhvr>
                                        <p:cTn id="291" dur="1" fill="hold">
                                          <p:stCondLst>
                                            <p:cond delay="0"/>
                                          </p:stCondLst>
                                        </p:cTn>
                                        <p:tgtEl>
                                          <p:spTgt spid="62499"/>
                                        </p:tgtEl>
                                        <p:attrNameLst>
                                          <p:attrName>style.visibility</p:attrName>
                                        </p:attrNameLst>
                                      </p:cBhvr>
                                      <p:to>
                                        <p:strVal val="visible"/>
                                      </p:to>
                                    </p:set>
                                    <p:anim calcmode="lin" valueType="num">
                                      <p:cBhvr>
                                        <p:cTn id="292" dur="500" fill="hold"/>
                                        <p:tgtEl>
                                          <p:spTgt spid="62499"/>
                                        </p:tgtEl>
                                        <p:attrNameLst>
                                          <p:attrName>ppt_w</p:attrName>
                                        </p:attrNameLst>
                                      </p:cBhvr>
                                      <p:tavLst>
                                        <p:tav tm="0">
                                          <p:val>
                                            <p:fltVal val="0"/>
                                          </p:val>
                                        </p:tav>
                                        <p:tav tm="100000">
                                          <p:val>
                                            <p:strVal val="#ppt_w"/>
                                          </p:val>
                                        </p:tav>
                                      </p:tavLst>
                                    </p:anim>
                                    <p:anim calcmode="lin" valueType="num">
                                      <p:cBhvr>
                                        <p:cTn id="293" dur="500" fill="hold"/>
                                        <p:tgtEl>
                                          <p:spTgt spid="62499"/>
                                        </p:tgtEl>
                                        <p:attrNameLst>
                                          <p:attrName>ppt_h</p:attrName>
                                        </p:attrNameLst>
                                      </p:cBhvr>
                                      <p:tavLst>
                                        <p:tav tm="0">
                                          <p:val>
                                            <p:strVal val="#ppt_h"/>
                                          </p:val>
                                        </p:tav>
                                        <p:tav tm="100000">
                                          <p:val>
                                            <p:strVal val="#ppt_h"/>
                                          </p:val>
                                        </p:tav>
                                      </p:tavLst>
                                    </p:anim>
                                  </p:childTnLst>
                                </p:cTn>
                              </p:par>
                            </p:childTnLst>
                          </p:cTn>
                        </p:par>
                        <p:par>
                          <p:cTn id="294" fill="hold">
                            <p:stCondLst>
                              <p:cond delay="500"/>
                            </p:stCondLst>
                            <p:childTnLst>
                              <p:par>
                                <p:cTn id="295" presetID="47" presetClass="entr" presetSubtype="0" fill="hold" nodeType="afterEffect">
                                  <p:stCondLst>
                                    <p:cond delay="0"/>
                                  </p:stCondLst>
                                  <p:childTnLst>
                                    <p:set>
                                      <p:cBhvr>
                                        <p:cTn id="296" dur="1" fill="hold">
                                          <p:stCondLst>
                                            <p:cond delay="0"/>
                                          </p:stCondLst>
                                        </p:cTn>
                                        <p:tgtEl>
                                          <p:spTgt spid="62500"/>
                                        </p:tgtEl>
                                        <p:attrNameLst>
                                          <p:attrName>style.visibility</p:attrName>
                                        </p:attrNameLst>
                                      </p:cBhvr>
                                      <p:to>
                                        <p:strVal val="visible"/>
                                      </p:to>
                                    </p:set>
                                    <p:animEffect transition="in" filter="fade">
                                      <p:cBhvr>
                                        <p:cTn id="297" dur="1000"/>
                                        <p:tgtEl>
                                          <p:spTgt spid="62500"/>
                                        </p:tgtEl>
                                      </p:cBhvr>
                                    </p:animEffect>
                                    <p:anim calcmode="lin" valueType="num">
                                      <p:cBhvr>
                                        <p:cTn id="298" dur="1000" fill="hold"/>
                                        <p:tgtEl>
                                          <p:spTgt spid="62500"/>
                                        </p:tgtEl>
                                        <p:attrNameLst>
                                          <p:attrName>ppt_x</p:attrName>
                                        </p:attrNameLst>
                                      </p:cBhvr>
                                      <p:tavLst>
                                        <p:tav tm="0">
                                          <p:val>
                                            <p:strVal val="#ppt_x"/>
                                          </p:val>
                                        </p:tav>
                                        <p:tav tm="100000">
                                          <p:val>
                                            <p:strVal val="#ppt_x"/>
                                          </p:val>
                                        </p:tav>
                                      </p:tavLst>
                                    </p:anim>
                                    <p:anim calcmode="lin" valueType="num">
                                      <p:cBhvr>
                                        <p:cTn id="299" dur="1000" fill="hold"/>
                                        <p:tgtEl>
                                          <p:spTgt spid="62500"/>
                                        </p:tgtEl>
                                        <p:attrNameLst>
                                          <p:attrName>ppt_y</p:attrName>
                                        </p:attrNameLst>
                                      </p:cBhvr>
                                      <p:tavLst>
                                        <p:tav tm="0">
                                          <p:val>
                                            <p:strVal val="#ppt_y-.1"/>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47" presetClass="entr" presetSubtype="0" fill="hold" grpId="0" nodeType="clickEffect">
                                  <p:stCondLst>
                                    <p:cond delay="0"/>
                                  </p:stCondLst>
                                  <p:childTnLst>
                                    <p:set>
                                      <p:cBhvr>
                                        <p:cTn id="303" dur="1" fill="hold">
                                          <p:stCondLst>
                                            <p:cond delay="0"/>
                                          </p:stCondLst>
                                        </p:cTn>
                                        <p:tgtEl>
                                          <p:spTgt spid="62482"/>
                                        </p:tgtEl>
                                        <p:attrNameLst>
                                          <p:attrName>style.visibility</p:attrName>
                                        </p:attrNameLst>
                                      </p:cBhvr>
                                      <p:to>
                                        <p:strVal val="visible"/>
                                      </p:to>
                                    </p:set>
                                    <p:animEffect transition="in" filter="fade">
                                      <p:cBhvr>
                                        <p:cTn id="304" dur="1000"/>
                                        <p:tgtEl>
                                          <p:spTgt spid="62482"/>
                                        </p:tgtEl>
                                      </p:cBhvr>
                                    </p:animEffect>
                                    <p:anim calcmode="lin" valueType="num">
                                      <p:cBhvr>
                                        <p:cTn id="305" dur="1000" fill="hold"/>
                                        <p:tgtEl>
                                          <p:spTgt spid="62482"/>
                                        </p:tgtEl>
                                        <p:attrNameLst>
                                          <p:attrName>ppt_x</p:attrName>
                                        </p:attrNameLst>
                                      </p:cBhvr>
                                      <p:tavLst>
                                        <p:tav tm="0">
                                          <p:val>
                                            <p:strVal val="#ppt_x"/>
                                          </p:val>
                                        </p:tav>
                                        <p:tav tm="100000">
                                          <p:val>
                                            <p:strVal val="#ppt_x"/>
                                          </p:val>
                                        </p:tav>
                                      </p:tavLst>
                                    </p:anim>
                                    <p:anim calcmode="lin" valueType="num">
                                      <p:cBhvr>
                                        <p:cTn id="306" dur="1000" fill="hold"/>
                                        <p:tgtEl>
                                          <p:spTgt spid="62482"/>
                                        </p:tgtEl>
                                        <p:attrNameLst>
                                          <p:attrName>ppt_y</p:attrName>
                                        </p:attrNameLst>
                                      </p:cBhvr>
                                      <p:tavLst>
                                        <p:tav tm="0">
                                          <p:val>
                                            <p:strVal val="#ppt_y-.1"/>
                                          </p:val>
                                        </p:tav>
                                        <p:tav tm="100000">
                                          <p:val>
                                            <p:strVal val="#ppt_y"/>
                                          </p:val>
                                        </p:tav>
                                      </p:tavLst>
                                    </p:anim>
                                  </p:childTnLst>
                                </p:cTn>
                              </p:par>
                            </p:childTnLst>
                          </p:cTn>
                        </p:par>
                        <p:par>
                          <p:cTn id="307" fill="hold">
                            <p:stCondLst>
                              <p:cond delay="1000"/>
                            </p:stCondLst>
                            <p:childTnLst>
                              <p:par>
                                <p:cTn id="308" presetID="47" presetClass="entr" presetSubtype="0" fill="hold" grpId="0" nodeType="afterEffect">
                                  <p:stCondLst>
                                    <p:cond delay="0"/>
                                  </p:stCondLst>
                                  <p:childTnLst>
                                    <p:set>
                                      <p:cBhvr>
                                        <p:cTn id="309" dur="1" fill="hold">
                                          <p:stCondLst>
                                            <p:cond delay="0"/>
                                          </p:stCondLst>
                                        </p:cTn>
                                        <p:tgtEl>
                                          <p:spTgt spid="62487"/>
                                        </p:tgtEl>
                                        <p:attrNameLst>
                                          <p:attrName>style.visibility</p:attrName>
                                        </p:attrNameLst>
                                      </p:cBhvr>
                                      <p:to>
                                        <p:strVal val="visible"/>
                                      </p:to>
                                    </p:set>
                                    <p:animEffect transition="in" filter="fade">
                                      <p:cBhvr>
                                        <p:cTn id="310" dur="1000"/>
                                        <p:tgtEl>
                                          <p:spTgt spid="62487"/>
                                        </p:tgtEl>
                                      </p:cBhvr>
                                    </p:animEffect>
                                    <p:anim calcmode="lin" valueType="num">
                                      <p:cBhvr>
                                        <p:cTn id="311" dur="1000" fill="hold"/>
                                        <p:tgtEl>
                                          <p:spTgt spid="62487"/>
                                        </p:tgtEl>
                                        <p:attrNameLst>
                                          <p:attrName>ppt_x</p:attrName>
                                        </p:attrNameLst>
                                      </p:cBhvr>
                                      <p:tavLst>
                                        <p:tav tm="0">
                                          <p:val>
                                            <p:strVal val="#ppt_x"/>
                                          </p:val>
                                        </p:tav>
                                        <p:tav tm="100000">
                                          <p:val>
                                            <p:strVal val="#ppt_x"/>
                                          </p:val>
                                        </p:tav>
                                      </p:tavLst>
                                    </p:anim>
                                    <p:anim calcmode="lin" valueType="num">
                                      <p:cBhvr>
                                        <p:cTn id="312" dur="1000" fill="hold"/>
                                        <p:tgtEl>
                                          <p:spTgt spid="62487"/>
                                        </p:tgtEl>
                                        <p:attrNameLst>
                                          <p:attrName>ppt_y</p:attrName>
                                        </p:attrNameLst>
                                      </p:cBhvr>
                                      <p:tavLst>
                                        <p:tav tm="0">
                                          <p:val>
                                            <p:strVal val="#ppt_y-.1"/>
                                          </p:val>
                                        </p:tav>
                                        <p:tav tm="100000">
                                          <p:val>
                                            <p:strVal val="#ppt_y"/>
                                          </p:val>
                                        </p:tav>
                                      </p:tavLst>
                                    </p:anim>
                                  </p:childTnLst>
                                </p:cTn>
                              </p:par>
                            </p:childTnLst>
                          </p:cTn>
                        </p:par>
                        <p:par>
                          <p:cTn id="313" fill="hold">
                            <p:stCondLst>
                              <p:cond delay="2000"/>
                            </p:stCondLst>
                            <p:childTnLst>
                              <p:par>
                                <p:cTn id="314" presetID="17" presetClass="entr" presetSubtype="10" fill="hold" grpId="0" nodeType="afterEffect">
                                  <p:stCondLst>
                                    <p:cond delay="0"/>
                                  </p:stCondLst>
                                  <p:childTnLst>
                                    <p:set>
                                      <p:cBhvr>
                                        <p:cTn id="315" dur="1" fill="hold">
                                          <p:stCondLst>
                                            <p:cond delay="0"/>
                                          </p:stCondLst>
                                        </p:cTn>
                                        <p:tgtEl>
                                          <p:spTgt spid="62485"/>
                                        </p:tgtEl>
                                        <p:attrNameLst>
                                          <p:attrName>style.visibility</p:attrName>
                                        </p:attrNameLst>
                                      </p:cBhvr>
                                      <p:to>
                                        <p:strVal val="visible"/>
                                      </p:to>
                                    </p:set>
                                    <p:anim calcmode="lin" valueType="num">
                                      <p:cBhvr>
                                        <p:cTn id="316" dur="500" fill="hold"/>
                                        <p:tgtEl>
                                          <p:spTgt spid="62485"/>
                                        </p:tgtEl>
                                        <p:attrNameLst>
                                          <p:attrName>ppt_w</p:attrName>
                                        </p:attrNameLst>
                                      </p:cBhvr>
                                      <p:tavLst>
                                        <p:tav tm="0">
                                          <p:val>
                                            <p:fltVal val="0"/>
                                          </p:val>
                                        </p:tav>
                                        <p:tav tm="100000">
                                          <p:val>
                                            <p:strVal val="#ppt_w"/>
                                          </p:val>
                                        </p:tav>
                                      </p:tavLst>
                                    </p:anim>
                                    <p:anim calcmode="lin" valueType="num">
                                      <p:cBhvr>
                                        <p:cTn id="317" dur="500" fill="hold"/>
                                        <p:tgtEl>
                                          <p:spTgt spid="62485"/>
                                        </p:tgtEl>
                                        <p:attrNameLst>
                                          <p:attrName>ppt_h</p:attrName>
                                        </p:attrNameLst>
                                      </p:cBhvr>
                                      <p:tavLst>
                                        <p:tav tm="0">
                                          <p:val>
                                            <p:strVal val="#ppt_h"/>
                                          </p:val>
                                        </p:tav>
                                        <p:tav tm="100000">
                                          <p:val>
                                            <p:strVal val="#ppt_h"/>
                                          </p:val>
                                        </p:tav>
                                      </p:tavLst>
                                    </p:anim>
                                  </p:childTnLst>
                                </p:cTn>
                              </p:par>
                            </p:childTnLst>
                          </p:cTn>
                        </p:par>
                      </p:childTnLst>
                    </p:cTn>
                  </p:par>
                  <p:par>
                    <p:cTn id="318" fill="hold">
                      <p:stCondLst>
                        <p:cond delay="indefinite"/>
                      </p:stCondLst>
                      <p:childTnLst>
                        <p:par>
                          <p:cTn id="319" fill="hold">
                            <p:stCondLst>
                              <p:cond delay="0"/>
                            </p:stCondLst>
                            <p:childTnLst>
                              <p:par>
                                <p:cTn id="320" presetID="17" presetClass="entr" presetSubtype="10" fill="hold" grpId="0" nodeType="clickEffect">
                                  <p:stCondLst>
                                    <p:cond delay="0"/>
                                  </p:stCondLst>
                                  <p:childTnLst>
                                    <p:set>
                                      <p:cBhvr>
                                        <p:cTn id="321" dur="1" fill="hold">
                                          <p:stCondLst>
                                            <p:cond delay="0"/>
                                          </p:stCondLst>
                                        </p:cTn>
                                        <p:tgtEl>
                                          <p:spTgt spid="62483"/>
                                        </p:tgtEl>
                                        <p:attrNameLst>
                                          <p:attrName>style.visibility</p:attrName>
                                        </p:attrNameLst>
                                      </p:cBhvr>
                                      <p:to>
                                        <p:strVal val="visible"/>
                                      </p:to>
                                    </p:set>
                                    <p:anim calcmode="lin" valueType="num">
                                      <p:cBhvr>
                                        <p:cTn id="322" dur="500" fill="hold"/>
                                        <p:tgtEl>
                                          <p:spTgt spid="62483"/>
                                        </p:tgtEl>
                                        <p:attrNameLst>
                                          <p:attrName>ppt_w</p:attrName>
                                        </p:attrNameLst>
                                      </p:cBhvr>
                                      <p:tavLst>
                                        <p:tav tm="0">
                                          <p:val>
                                            <p:fltVal val="0"/>
                                          </p:val>
                                        </p:tav>
                                        <p:tav tm="100000">
                                          <p:val>
                                            <p:strVal val="#ppt_w"/>
                                          </p:val>
                                        </p:tav>
                                      </p:tavLst>
                                    </p:anim>
                                    <p:anim calcmode="lin" valueType="num">
                                      <p:cBhvr>
                                        <p:cTn id="323" dur="500" fill="hold"/>
                                        <p:tgtEl>
                                          <p:spTgt spid="62483"/>
                                        </p:tgtEl>
                                        <p:attrNameLst>
                                          <p:attrName>ppt_h</p:attrName>
                                        </p:attrNameLst>
                                      </p:cBhvr>
                                      <p:tavLst>
                                        <p:tav tm="0">
                                          <p:val>
                                            <p:strVal val="#ppt_h"/>
                                          </p:val>
                                        </p:tav>
                                        <p:tav tm="100000">
                                          <p:val>
                                            <p:strVal val="#ppt_h"/>
                                          </p:val>
                                        </p:tav>
                                      </p:tavLst>
                                    </p:anim>
                                  </p:childTnLst>
                                </p:cTn>
                              </p:par>
                            </p:childTnLst>
                          </p:cTn>
                        </p:par>
                        <p:par>
                          <p:cTn id="324" fill="hold">
                            <p:stCondLst>
                              <p:cond delay="500"/>
                            </p:stCondLst>
                            <p:childTnLst>
                              <p:par>
                                <p:cTn id="325" presetID="22" presetClass="entr" presetSubtype="4" fill="hold" grpId="0" nodeType="afterEffect">
                                  <p:stCondLst>
                                    <p:cond delay="0"/>
                                  </p:stCondLst>
                                  <p:childTnLst>
                                    <p:set>
                                      <p:cBhvr>
                                        <p:cTn id="326" dur="1" fill="hold">
                                          <p:stCondLst>
                                            <p:cond delay="0"/>
                                          </p:stCondLst>
                                        </p:cTn>
                                        <p:tgtEl>
                                          <p:spTgt spid="62484"/>
                                        </p:tgtEl>
                                        <p:attrNameLst>
                                          <p:attrName>style.visibility</p:attrName>
                                        </p:attrNameLst>
                                      </p:cBhvr>
                                      <p:to>
                                        <p:strVal val="visible"/>
                                      </p:to>
                                    </p:set>
                                    <p:animEffect transition="in" filter="wipe(down)">
                                      <p:cBhvr>
                                        <p:cTn id="327" dur="500"/>
                                        <p:tgtEl>
                                          <p:spTgt spid="62484"/>
                                        </p:tgtEl>
                                      </p:cBhvr>
                                    </p:animEffect>
                                  </p:childTnLst>
                                </p:cTn>
                              </p:par>
                            </p:childTnLst>
                          </p:cTn>
                        </p:par>
                      </p:childTnLst>
                    </p:cTn>
                  </p:par>
                  <p:par>
                    <p:cTn id="328" fill="hold">
                      <p:stCondLst>
                        <p:cond delay="indefinite"/>
                      </p:stCondLst>
                      <p:childTnLst>
                        <p:par>
                          <p:cTn id="329" fill="hold">
                            <p:stCondLst>
                              <p:cond delay="0"/>
                            </p:stCondLst>
                            <p:childTnLst>
                              <p:par>
                                <p:cTn id="330" presetID="2" presetClass="entr" presetSubtype="4" fill="hold" nodeType="clickEffect">
                                  <p:stCondLst>
                                    <p:cond delay="0"/>
                                  </p:stCondLst>
                                  <p:childTnLst>
                                    <p:set>
                                      <p:cBhvr>
                                        <p:cTn id="331" dur="1" fill="hold">
                                          <p:stCondLst>
                                            <p:cond delay="0"/>
                                          </p:stCondLst>
                                        </p:cTn>
                                        <p:tgtEl>
                                          <p:spTgt spid="62480"/>
                                        </p:tgtEl>
                                        <p:attrNameLst>
                                          <p:attrName>style.visibility</p:attrName>
                                        </p:attrNameLst>
                                      </p:cBhvr>
                                      <p:to>
                                        <p:strVal val="visible"/>
                                      </p:to>
                                    </p:set>
                                    <p:anim calcmode="lin" valueType="num">
                                      <p:cBhvr additive="base">
                                        <p:cTn id="332" dur="500" fill="hold"/>
                                        <p:tgtEl>
                                          <p:spTgt spid="62480"/>
                                        </p:tgtEl>
                                        <p:attrNameLst>
                                          <p:attrName>ppt_x</p:attrName>
                                        </p:attrNameLst>
                                      </p:cBhvr>
                                      <p:tavLst>
                                        <p:tav tm="0">
                                          <p:val>
                                            <p:strVal val="#ppt_x"/>
                                          </p:val>
                                        </p:tav>
                                        <p:tav tm="100000">
                                          <p:val>
                                            <p:strVal val="#ppt_x"/>
                                          </p:val>
                                        </p:tav>
                                      </p:tavLst>
                                    </p:anim>
                                    <p:anim calcmode="lin" valueType="num">
                                      <p:cBhvr additive="base">
                                        <p:cTn id="333" dur="500" fill="hold"/>
                                        <p:tgtEl>
                                          <p:spTgt spid="62480"/>
                                        </p:tgtEl>
                                        <p:attrNameLst>
                                          <p:attrName>ppt_y</p:attrName>
                                        </p:attrNameLst>
                                      </p:cBhvr>
                                      <p:tavLst>
                                        <p:tav tm="0">
                                          <p:val>
                                            <p:strVal val="1+#ppt_h/2"/>
                                          </p:val>
                                        </p:tav>
                                        <p:tav tm="100000">
                                          <p:val>
                                            <p:strVal val="#ppt_y"/>
                                          </p:val>
                                        </p:tav>
                                      </p:tavLst>
                                    </p:anim>
                                  </p:childTnLst>
                                </p:cTn>
                              </p:par>
                            </p:childTnLst>
                          </p:cTn>
                        </p:par>
                        <p:par>
                          <p:cTn id="334" fill="hold">
                            <p:stCondLst>
                              <p:cond delay="500"/>
                            </p:stCondLst>
                            <p:childTnLst>
                              <p:par>
                                <p:cTn id="335" presetID="17" presetClass="entr" presetSubtype="10" fill="hold" grpId="0" nodeType="afterEffect">
                                  <p:stCondLst>
                                    <p:cond delay="0"/>
                                  </p:stCondLst>
                                  <p:childTnLst>
                                    <p:set>
                                      <p:cBhvr>
                                        <p:cTn id="336" dur="1" fill="hold">
                                          <p:stCondLst>
                                            <p:cond delay="0"/>
                                          </p:stCondLst>
                                        </p:cTn>
                                        <p:tgtEl>
                                          <p:spTgt spid="62486"/>
                                        </p:tgtEl>
                                        <p:attrNameLst>
                                          <p:attrName>style.visibility</p:attrName>
                                        </p:attrNameLst>
                                      </p:cBhvr>
                                      <p:to>
                                        <p:strVal val="visible"/>
                                      </p:to>
                                    </p:set>
                                    <p:anim calcmode="lin" valueType="num">
                                      <p:cBhvr>
                                        <p:cTn id="337" dur="500" fill="hold"/>
                                        <p:tgtEl>
                                          <p:spTgt spid="62486"/>
                                        </p:tgtEl>
                                        <p:attrNameLst>
                                          <p:attrName>ppt_w</p:attrName>
                                        </p:attrNameLst>
                                      </p:cBhvr>
                                      <p:tavLst>
                                        <p:tav tm="0">
                                          <p:val>
                                            <p:fltVal val="0"/>
                                          </p:val>
                                        </p:tav>
                                        <p:tav tm="100000">
                                          <p:val>
                                            <p:strVal val="#ppt_w"/>
                                          </p:val>
                                        </p:tav>
                                      </p:tavLst>
                                    </p:anim>
                                    <p:anim calcmode="lin" valueType="num">
                                      <p:cBhvr>
                                        <p:cTn id="338" dur="500" fill="hold"/>
                                        <p:tgtEl>
                                          <p:spTgt spid="624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70" grpId="0" animBg="1"/>
      <p:bldP spid="62471" grpId="0"/>
      <p:bldP spid="62473" grpId="0" animBg="1"/>
      <p:bldP spid="62474" grpId="0"/>
      <p:bldP spid="62475" grpId="0"/>
      <p:bldP spid="62476" grpId="0"/>
      <p:bldP spid="62477" grpId="0"/>
      <p:bldP spid="62478" grpId="0"/>
      <p:bldP spid="62479" grpId="0" animBg="1"/>
      <p:bldP spid="62482" grpId="0" animBg="1"/>
      <p:bldP spid="62483" grpId="0"/>
      <p:bldP spid="62484" grpId="0" animBg="1"/>
      <p:bldP spid="62485" grpId="0"/>
      <p:bldP spid="62486" grpId="0"/>
      <p:bldP spid="62487" grpId="0" animBg="1"/>
      <p:bldP spid="62488" grpId="0"/>
      <p:bldP spid="62489" grpId="0"/>
      <p:bldP spid="62490" grpId="0" build="allAtOnce"/>
      <p:bldP spid="62492" grpId="0" build="allAtOnce"/>
      <p:bldP spid="62495" grpId="0"/>
      <p:bldP spid="62497" grpId="0"/>
      <p:bldP spid="62498" grpId="0" animBg="1"/>
      <p:bldP spid="62499" grpId="0" animBg="1"/>
      <p:bldP spid="62501" grpId="0" animBg="1"/>
      <p:bldP spid="62502" grpId="0" animBg="1"/>
      <p:bldP spid="62503" grpId="0" animBg="1"/>
      <p:bldP spid="62504" grpId="0" animBg="1"/>
      <p:bldP spid="62505" grpId="0" animBg="1"/>
      <p:bldP spid="62506" grpId="0" animBg="1"/>
      <p:bldP spid="62507" grpId="0" animBg="1"/>
      <p:bldP spid="62508" grpId="0" animBg="1"/>
      <p:bldP spid="62509" grpId="0" animBg="1"/>
      <p:bldP spid="62510" grpId="0" animBg="1"/>
      <p:bldP spid="62511" grpId="0" animBg="1"/>
      <p:bldP spid="62512" grpId="0" animBg="1"/>
      <p:bldP spid="62513" grpId="0" animBg="1"/>
      <p:bldP spid="62514" grpId="0" animBg="1"/>
      <p:bldP spid="62515" grpId="0" animBg="1"/>
      <p:bldP spid="62516" grpId="0" animBg="1"/>
      <p:bldP spid="62517" grpId="0" animBg="1"/>
      <p:bldP spid="62518" grpId="0" animBg="1"/>
      <p:bldP spid="62519" grpId="0" animBg="1"/>
      <p:bldP spid="62520" grpId="0" animBg="1"/>
      <p:bldP spid="62521" grpId="0"/>
      <p:bldP spid="62522" grpId="0" animBg="1"/>
      <p:bldP spid="62523" grpId="0" animBg="1"/>
      <p:bldP spid="62524" grpId="0" animBg="1"/>
      <p:bldP spid="62525" grpId="0" animBg="1"/>
      <p:bldP spid="62526" grpId="0" animBg="1"/>
      <p:bldP spid="62527" grpId="0" animBg="1"/>
      <p:bldP spid="62528" grpId="0" animBg="1"/>
      <p:bldP spid="625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188913"/>
            <a:ext cx="8229600" cy="647700"/>
          </a:xfrm>
          <a:gradFill rotWithShape="1">
            <a:gsLst>
              <a:gs pos="0">
                <a:srgbClr val="0000F0"/>
              </a:gs>
              <a:gs pos="50000">
                <a:schemeClr val="bg1"/>
              </a:gs>
              <a:gs pos="100000">
                <a:srgbClr val="0000F0"/>
              </a:gs>
            </a:gsLst>
            <a:lin ang="5400000" scaled="1"/>
          </a:gradFill>
        </p:spPr>
        <p:txBody>
          <a:bodyPr/>
          <a:lstStyle/>
          <a:p>
            <a:pPr rtl="0" eaLnBrk="1" hangingPunct="1">
              <a:defRPr/>
            </a:pPr>
            <a:r>
              <a:rPr lang="en-US" sz="3200" b="1" dirty="0" smtClean="0">
                <a:effectLst>
                  <a:outerShdw blurRad="38100" dist="38100" dir="2700000" algn="tl">
                    <a:srgbClr val="000000">
                      <a:alpha val="43137"/>
                    </a:srgbClr>
                  </a:outerShdw>
                </a:effectLst>
              </a:rPr>
              <a:t>Complications of falciparum malaria</a:t>
            </a:r>
          </a:p>
        </p:txBody>
      </p:sp>
      <p:sp>
        <p:nvSpPr>
          <p:cNvPr id="11267" name="Rectangle 3"/>
          <p:cNvSpPr>
            <a:spLocks noGrp="1" noChangeArrowheads="1"/>
          </p:cNvSpPr>
          <p:nvPr>
            <p:ph type="body" sz="half" idx="1"/>
          </p:nvPr>
        </p:nvSpPr>
        <p:spPr>
          <a:xfrm>
            <a:off x="0" y="836613"/>
            <a:ext cx="9144000" cy="4319587"/>
          </a:xfrm>
        </p:spPr>
        <p:txBody>
          <a:bodyPr/>
          <a:lstStyle/>
          <a:p>
            <a:pPr algn="l" rtl="0" eaLnBrk="1" hangingPunct="1">
              <a:buFontTx/>
              <a:buNone/>
            </a:pPr>
            <a:r>
              <a:rPr lang="en-US" sz="2800" b="1" dirty="0" smtClean="0">
                <a:solidFill>
                  <a:srgbClr val="CC0000"/>
                </a:solidFill>
                <a:effectLst>
                  <a:outerShdw blurRad="38100" dist="38100" dir="2700000" algn="tl">
                    <a:srgbClr val="000000">
                      <a:alpha val="43137"/>
                    </a:srgbClr>
                  </a:outerShdw>
                </a:effectLst>
              </a:rPr>
              <a:t>1- </a:t>
            </a:r>
            <a:r>
              <a:rPr lang="en-US" sz="2800" b="1" u="sng" dirty="0" smtClean="0">
                <a:solidFill>
                  <a:srgbClr val="CC0000"/>
                </a:solidFill>
                <a:effectLst>
                  <a:outerShdw blurRad="38100" dist="38100" dir="2700000" algn="tl">
                    <a:srgbClr val="000000">
                      <a:alpha val="43137"/>
                    </a:srgbClr>
                  </a:outerShdw>
                </a:effectLst>
              </a:rPr>
              <a:t>Knobs develop on surface of infected RBCs</a:t>
            </a:r>
            <a:r>
              <a:rPr lang="en-US" sz="2800" b="1" dirty="0" smtClean="0">
                <a:solidFill>
                  <a:schemeClr val="accent2"/>
                </a:solidFill>
                <a:effectLst>
                  <a:outerShdw blurRad="38100" dist="38100" dir="2700000" algn="tl">
                    <a:srgbClr val="000000">
                      <a:alpha val="43137"/>
                    </a:srgbClr>
                  </a:outerShdw>
                </a:effectLst>
              </a:rPr>
              <a:t>                                                </a:t>
            </a:r>
          </a:p>
          <a:p>
            <a:pPr algn="l" rtl="0" eaLnBrk="1" hangingPunct="1">
              <a:buFontTx/>
              <a:buNone/>
            </a:pPr>
            <a:r>
              <a:rPr lang="en-US" sz="2800" dirty="0" smtClean="0"/>
              <a:t>    Knobs are parasite antigens expressed on the surface of infected red cells containing </a:t>
            </a:r>
            <a:r>
              <a:rPr lang="en-US" sz="2800" dirty="0" smtClean="0">
                <a:solidFill>
                  <a:srgbClr val="0000F0"/>
                </a:solidFill>
              </a:rPr>
              <a:t>trophozoites</a:t>
            </a:r>
            <a:r>
              <a:rPr lang="en-US" sz="2800" dirty="0" smtClean="0"/>
              <a:t> and </a:t>
            </a:r>
            <a:r>
              <a:rPr lang="en-US" sz="2800" dirty="0" err="1" smtClean="0">
                <a:solidFill>
                  <a:srgbClr val="0000F0"/>
                </a:solidFill>
              </a:rPr>
              <a:t>schizont</a:t>
            </a:r>
            <a:r>
              <a:rPr lang="en-US" sz="2800" dirty="0" smtClean="0">
                <a:solidFill>
                  <a:srgbClr val="0000F0"/>
                </a:solidFill>
              </a:rPr>
              <a:t> </a:t>
            </a:r>
            <a:r>
              <a:rPr lang="en-US" sz="2800" dirty="0" smtClean="0"/>
              <a:t>stages. </a:t>
            </a:r>
          </a:p>
          <a:p>
            <a:pPr algn="l" rtl="0" eaLnBrk="1" hangingPunct="1">
              <a:buFontTx/>
              <a:buNone/>
            </a:pPr>
            <a:endParaRPr lang="en-US" sz="2800" dirty="0" smtClean="0"/>
          </a:p>
          <a:p>
            <a:pPr algn="l" rtl="0" eaLnBrk="1" hangingPunct="1">
              <a:buFontTx/>
              <a:buNone/>
            </a:pPr>
            <a:r>
              <a:rPr lang="en-US" sz="2800" dirty="0" smtClean="0"/>
              <a:t>    They adhere to receptors found on </a:t>
            </a:r>
            <a:r>
              <a:rPr lang="en-US" sz="2800" dirty="0" smtClean="0">
                <a:solidFill>
                  <a:srgbClr val="008000"/>
                </a:solidFill>
              </a:rPr>
              <a:t>endothelium </a:t>
            </a:r>
            <a:r>
              <a:rPr lang="en-US" sz="2800" dirty="0" smtClean="0"/>
              <a:t>of blood capillaries of internal organs         blood supply  </a:t>
            </a:r>
          </a:p>
          <a:p>
            <a:pPr algn="l" rtl="0" eaLnBrk="1" hangingPunct="1">
              <a:buFontTx/>
              <a:buNone/>
            </a:pPr>
            <a:r>
              <a:rPr lang="en-US" sz="2800" dirty="0" smtClean="0"/>
              <a:t>               anoxia and necrosis.            </a:t>
            </a:r>
          </a:p>
        </p:txBody>
      </p:sp>
      <p:pic>
        <p:nvPicPr>
          <p:cNvPr id="11276" name="Picture 12" descr="blood vessel with receptors"/>
          <p:cNvPicPr>
            <a:picLocks noGrp="1" noChangeAspect="1" noChangeArrowheads="1"/>
          </p:cNvPicPr>
          <p:nvPr>
            <p:ph sz="quarter" idx="2"/>
          </p:nvPr>
        </p:nvPicPr>
        <p:blipFill>
          <a:blip r:embed="rId2" cstate="print">
            <a:lum bright="6000" contrast="30000"/>
          </a:blip>
          <a:srcRect/>
          <a:stretch>
            <a:fillRect/>
          </a:stretch>
        </p:blipFill>
        <p:spPr>
          <a:xfrm>
            <a:off x="4356100" y="4149725"/>
            <a:ext cx="4608513" cy="2511425"/>
          </a:xfrm>
          <a:noFill/>
        </p:spPr>
      </p:pic>
      <p:sp>
        <p:nvSpPr>
          <p:cNvPr id="11268" name="Line 4"/>
          <p:cNvSpPr>
            <a:spLocks noChangeShapeType="1"/>
          </p:cNvSpPr>
          <p:nvPr/>
        </p:nvSpPr>
        <p:spPr bwMode="auto">
          <a:xfrm>
            <a:off x="6516216" y="4221088"/>
            <a:ext cx="0" cy="360362"/>
          </a:xfrm>
          <a:prstGeom prst="line">
            <a:avLst/>
          </a:prstGeom>
          <a:noFill/>
          <a:ln w="9525">
            <a:solidFill>
              <a:schemeClr val="tx1"/>
            </a:solidFill>
            <a:round/>
            <a:headEnd/>
            <a:tailEnd type="triangle" w="med" len="med"/>
          </a:ln>
        </p:spPr>
        <p:txBody>
          <a:bodyPr/>
          <a:lstStyle/>
          <a:p>
            <a:endParaRPr lang="ar-SA"/>
          </a:p>
        </p:txBody>
      </p:sp>
      <p:sp>
        <p:nvSpPr>
          <p:cNvPr id="11272" name="Line 8"/>
          <p:cNvSpPr>
            <a:spLocks noChangeShapeType="1"/>
          </p:cNvSpPr>
          <p:nvPr/>
        </p:nvSpPr>
        <p:spPr bwMode="auto">
          <a:xfrm>
            <a:off x="4572000" y="3933056"/>
            <a:ext cx="431800" cy="0"/>
          </a:xfrm>
          <a:prstGeom prst="line">
            <a:avLst/>
          </a:prstGeom>
          <a:noFill/>
          <a:ln w="9525">
            <a:solidFill>
              <a:schemeClr val="tx1"/>
            </a:solidFill>
            <a:round/>
            <a:headEnd/>
            <a:tailEnd type="triangle" w="med" len="med"/>
          </a:ln>
        </p:spPr>
        <p:txBody>
          <a:bodyPr/>
          <a:lstStyle/>
          <a:p>
            <a:endParaRPr lang="ar-SA"/>
          </a:p>
        </p:txBody>
      </p:sp>
      <p:pic>
        <p:nvPicPr>
          <p:cNvPr id="11277" name="Picture 13" descr="knobs on m"/>
          <p:cNvPicPr>
            <a:picLocks noGrp="1" noChangeAspect="1" noChangeArrowheads="1"/>
          </p:cNvPicPr>
          <p:nvPr>
            <p:ph sz="quarter" idx="3"/>
          </p:nvPr>
        </p:nvPicPr>
        <p:blipFill>
          <a:blip r:embed="rId3" cstate="print">
            <a:lum bright="-36000" contrast="60000"/>
          </a:blip>
          <a:srcRect/>
          <a:stretch>
            <a:fillRect/>
          </a:stretch>
        </p:blipFill>
        <p:spPr>
          <a:xfrm>
            <a:off x="1979613" y="5949950"/>
            <a:ext cx="544512" cy="550863"/>
          </a:xfrm>
          <a:noFill/>
        </p:spPr>
      </p:pic>
      <p:pic>
        <p:nvPicPr>
          <p:cNvPr id="11279" name="Picture 15" descr="knobs on f"/>
          <p:cNvPicPr>
            <a:picLocks noChangeAspect="1" noChangeArrowheads="1"/>
          </p:cNvPicPr>
          <p:nvPr/>
        </p:nvPicPr>
        <p:blipFill>
          <a:blip r:embed="rId4" cstate="print">
            <a:lum bright="-36000" contrast="60000"/>
          </a:blip>
          <a:srcRect/>
          <a:stretch>
            <a:fillRect/>
          </a:stretch>
        </p:blipFill>
        <p:spPr bwMode="auto">
          <a:xfrm>
            <a:off x="2700338" y="5734050"/>
            <a:ext cx="527050" cy="533400"/>
          </a:xfrm>
          <a:prstGeom prst="rect">
            <a:avLst/>
          </a:prstGeom>
          <a:noFill/>
          <a:ln w="9525">
            <a:noFill/>
            <a:miter lim="800000"/>
            <a:headEnd/>
            <a:tailEnd/>
          </a:ln>
        </p:spPr>
      </p:pic>
      <p:sp>
        <p:nvSpPr>
          <p:cNvPr id="11280" name="Oval 16"/>
          <p:cNvSpPr>
            <a:spLocks noChangeArrowheads="1"/>
          </p:cNvSpPr>
          <p:nvPr/>
        </p:nvSpPr>
        <p:spPr bwMode="auto">
          <a:xfrm>
            <a:off x="3276600" y="6021388"/>
            <a:ext cx="503238" cy="503237"/>
          </a:xfrm>
          <a:prstGeom prst="ellipse">
            <a:avLst/>
          </a:prstGeom>
          <a:solidFill>
            <a:srgbClr val="FF0000"/>
          </a:solidFill>
          <a:ln w="19050">
            <a:noFill/>
            <a:round/>
            <a:headEnd/>
            <a:tailEnd/>
          </a:ln>
        </p:spPr>
        <p:txBody>
          <a:bodyPr wrap="none" anchor="ctr"/>
          <a:lstStyle/>
          <a:p>
            <a:pPr algn="r" rtl="0"/>
            <a:endParaRPr lang="ar-SA"/>
          </a:p>
        </p:txBody>
      </p:sp>
      <p:sp>
        <p:nvSpPr>
          <p:cNvPr id="11281" name="Oval 17"/>
          <p:cNvSpPr>
            <a:spLocks noChangeArrowheads="1"/>
          </p:cNvSpPr>
          <p:nvPr/>
        </p:nvSpPr>
        <p:spPr bwMode="auto">
          <a:xfrm>
            <a:off x="1258888" y="5516563"/>
            <a:ext cx="504825" cy="504825"/>
          </a:xfrm>
          <a:prstGeom prst="ellipse">
            <a:avLst/>
          </a:prstGeom>
          <a:solidFill>
            <a:srgbClr val="FF0000"/>
          </a:solidFill>
          <a:ln w="19050">
            <a:noFill/>
            <a:round/>
            <a:headEnd/>
            <a:tailEnd/>
          </a:ln>
        </p:spPr>
        <p:txBody>
          <a:bodyPr wrap="none" anchor="ctr"/>
          <a:lstStyle/>
          <a:p>
            <a:pPr algn="r" rtl="0"/>
            <a:endParaRPr lang="ar-SA"/>
          </a:p>
        </p:txBody>
      </p:sp>
      <p:sp>
        <p:nvSpPr>
          <p:cNvPr id="11282" name="Line 18"/>
          <p:cNvSpPr>
            <a:spLocks noChangeShapeType="1"/>
          </p:cNvSpPr>
          <p:nvPr/>
        </p:nvSpPr>
        <p:spPr bwMode="auto">
          <a:xfrm>
            <a:off x="683568" y="4437112"/>
            <a:ext cx="504825" cy="0"/>
          </a:xfrm>
          <a:prstGeom prst="line">
            <a:avLst/>
          </a:prstGeom>
          <a:noFill/>
          <a:ln w="9525">
            <a:solidFill>
              <a:schemeClr val="tx1"/>
            </a:solidFill>
            <a:round/>
            <a:headEnd/>
            <a:tailEnd type="triangle" w="med" len="med"/>
          </a:ln>
        </p:spPr>
        <p:txBody>
          <a:bodyPr/>
          <a:lstStyle/>
          <a:p>
            <a:endParaRPr lang="ar-SA"/>
          </a:p>
        </p:txBody>
      </p:sp>
      <p:pic>
        <p:nvPicPr>
          <p:cNvPr id="11283" name="Picture 19" descr="knobs on schizont f"/>
          <p:cNvPicPr>
            <a:picLocks noChangeAspect="1" noChangeArrowheads="1"/>
          </p:cNvPicPr>
          <p:nvPr/>
        </p:nvPicPr>
        <p:blipFill>
          <a:blip r:embed="rId4" cstate="print">
            <a:lum bright="-24000" contrast="42000"/>
          </a:blip>
          <a:srcRect/>
          <a:stretch>
            <a:fillRect/>
          </a:stretch>
        </p:blipFill>
        <p:spPr bwMode="auto">
          <a:xfrm>
            <a:off x="3132138" y="2276475"/>
            <a:ext cx="596900" cy="603250"/>
          </a:xfrm>
          <a:prstGeom prst="rect">
            <a:avLst/>
          </a:prstGeom>
          <a:noFill/>
          <a:ln w="9525">
            <a:noFill/>
            <a:miter lim="800000"/>
            <a:headEnd/>
            <a:tailEnd/>
          </a:ln>
        </p:spPr>
      </p:pic>
      <p:pic>
        <p:nvPicPr>
          <p:cNvPr id="11284" name="Picture 20" descr="knobs on troph f"/>
          <p:cNvPicPr>
            <a:picLocks noChangeAspect="1" noChangeArrowheads="1"/>
          </p:cNvPicPr>
          <p:nvPr/>
        </p:nvPicPr>
        <p:blipFill>
          <a:blip r:embed="rId3" cstate="print">
            <a:lum bright="-24000" contrast="42000"/>
          </a:blip>
          <a:srcRect/>
          <a:stretch>
            <a:fillRect/>
          </a:stretch>
        </p:blipFill>
        <p:spPr bwMode="auto">
          <a:xfrm>
            <a:off x="6011863" y="2276475"/>
            <a:ext cx="639762" cy="647700"/>
          </a:xfrm>
          <a:prstGeom prst="rect">
            <a:avLst/>
          </a:prstGeom>
          <a:noFill/>
          <a:ln w="9525">
            <a:noFill/>
            <a:miter lim="800000"/>
            <a:headEnd/>
            <a:tailEnd/>
          </a:ln>
        </p:spPr>
      </p:pic>
      <p:sp>
        <p:nvSpPr>
          <p:cNvPr id="11285" name="Text Box 21"/>
          <p:cNvSpPr txBox="1">
            <a:spLocks noChangeArrowheads="1"/>
          </p:cNvSpPr>
          <p:nvPr/>
        </p:nvSpPr>
        <p:spPr bwMode="auto">
          <a:xfrm>
            <a:off x="0" y="5084763"/>
            <a:ext cx="2124075" cy="457200"/>
          </a:xfrm>
          <a:prstGeom prst="rect">
            <a:avLst/>
          </a:prstGeom>
          <a:noFill/>
          <a:ln w="9525">
            <a:noFill/>
            <a:miter lim="800000"/>
            <a:headEnd/>
            <a:tailEnd/>
          </a:ln>
        </p:spPr>
        <p:txBody>
          <a:bodyPr>
            <a:spAutoFit/>
          </a:bodyPr>
          <a:lstStyle/>
          <a:p>
            <a:pPr algn="ctr" rtl="0">
              <a:spcBef>
                <a:spcPct val="50000"/>
              </a:spcBef>
            </a:pPr>
            <a:r>
              <a:rPr lang="en-US" sz="2400"/>
              <a:t>Normal RBC</a:t>
            </a:r>
          </a:p>
        </p:txBody>
      </p:sp>
      <p:sp>
        <p:nvSpPr>
          <p:cNvPr id="11286" name="Text Box 22"/>
          <p:cNvSpPr txBox="1">
            <a:spLocks noChangeArrowheads="1"/>
          </p:cNvSpPr>
          <p:nvPr/>
        </p:nvSpPr>
        <p:spPr bwMode="auto">
          <a:xfrm>
            <a:off x="0" y="6021388"/>
            <a:ext cx="2051050" cy="457200"/>
          </a:xfrm>
          <a:prstGeom prst="rect">
            <a:avLst/>
          </a:prstGeom>
          <a:noFill/>
          <a:ln w="9525">
            <a:noFill/>
            <a:miter lim="800000"/>
            <a:headEnd/>
            <a:tailEnd/>
          </a:ln>
        </p:spPr>
        <p:txBody>
          <a:bodyPr>
            <a:spAutoFit/>
          </a:bodyPr>
          <a:lstStyle/>
          <a:p>
            <a:pPr algn="ctr" rtl="0">
              <a:spcBef>
                <a:spcPct val="50000"/>
              </a:spcBef>
            </a:pPr>
            <a:r>
              <a:rPr lang="en-US" sz="2400"/>
              <a:t>Infected RBC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heckerboard(across)">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p:cTn id="12"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126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p:cTn id="18"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1267">
                                            <p:txEl>
                                              <p:pRg st="1" end="1"/>
                                            </p:txEl>
                                          </p:spTgt>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17" presetClass="entr" presetSubtype="10" fill="hold" nodeType="afterEffect">
                                  <p:stCondLst>
                                    <p:cond delay="0"/>
                                  </p:stCondLst>
                                  <p:childTnLst>
                                    <p:set>
                                      <p:cBhvr>
                                        <p:cTn id="22" dur="1" fill="hold">
                                          <p:stCondLst>
                                            <p:cond delay="0"/>
                                          </p:stCondLst>
                                        </p:cTn>
                                        <p:tgtEl>
                                          <p:spTgt spid="11284"/>
                                        </p:tgtEl>
                                        <p:attrNameLst>
                                          <p:attrName>style.visibility</p:attrName>
                                        </p:attrNameLst>
                                      </p:cBhvr>
                                      <p:to>
                                        <p:strVal val="visible"/>
                                      </p:to>
                                    </p:set>
                                    <p:anim calcmode="lin" valueType="num">
                                      <p:cBhvr>
                                        <p:cTn id="23" dur="500" fill="hold"/>
                                        <p:tgtEl>
                                          <p:spTgt spid="11284"/>
                                        </p:tgtEl>
                                        <p:attrNameLst>
                                          <p:attrName>ppt_w</p:attrName>
                                        </p:attrNameLst>
                                      </p:cBhvr>
                                      <p:tavLst>
                                        <p:tav tm="0">
                                          <p:val>
                                            <p:fltVal val="0"/>
                                          </p:val>
                                        </p:tav>
                                        <p:tav tm="100000">
                                          <p:val>
                                            <p:strVal val="#ppt_w"/>
                                          </p:val>
                                        </p:tav>
                                      </p:tavLst>
                                    </p:anim>
                                    <p:anim calcmode="lin" valueType="num">
                                      <p:cBhvr>
                                        <p:cTn id="24" dur="500" fill="hold"/>
                                        <p:tgtEl>
                                          <p:spTgt spid="11284"/>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17" presetClass="entr" presetSubtype="10" fill="hold" nodeType="afterEffect">
                                  <p:stCondLst>
                                    <p:cond delay="0"/>
                                  </p:stCondLst>
                                  <p:childTnLst>
                                    <p:set>
                                      <p:cBhvr>
                                        <p:cTn id="27" dur="1" fill="hold">
                                          <p:stCondLst>
                                            <p:cond delay="0"/>
                                          </p:stCondLst>
                                        </p:cTn>
                                        <p:tgtEl>
                                          <p:spTgt spid="11283"/>
                                        </p:tgtEl>
                                        <p:attrNameLst>
                                          <p:attrName>style.visibility</p:attrName>
                                        </p:attrNameLst>
                                      </p:cBhvr>
                                      <p:to>
                                        <p:strVal val="visible"/>
                                      </p:to>
                                    </p:set>
                                    <p:anim calcmode="lin" valueType="num">
                                      <p:cBhvr>
                                        <p:cTn id="28" dur="500" fill="hold"/>
                                        <p:tgtEl>
                                          <p:spTgt spid="11283"/>
                                        </p:tgtEl>
                                        <p:attrNameLst>
                                          <p:attrName>ppt_w</p:attrName>
                                        </p:attrNameLst>
                                      </p:cBhvr>
                                      <p:tavLst>
                                        <p:tav tm="0">
                                          <p:val>
                                            <p:fltVal val="0"/>
                                          </p:val>
                                        </p:tav>
                                        <p:tav tm="100000">
                                          <p:val>
                                            <p:strVal val="#ppt_w"/>
                                          </p:val>
                                        </p:tav>
                                      </p:tavLst>
                                    </p:anim>
                                    <p:anim calcmode="lin" valueType="num">
                                      <p:cBhvr>
                                        <p:cTn id="29" dur="500" fill="hold"/>
                                        <p:tgtEl>
                                          <p:spTgt spid="1128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11267">
                                            <p:txEl>
                                              <p:pRg st="3" end="3"/>
                                            </p:txEl>
                                          </p:spTgt>
                                        </p:tgtEl>
                                        <p:attrNameLst>
                                          <p:attrName>style.visibility</p:attrName>
                                        </p:attrNameLst>
                                      </p:cBhvr>
                                      <p:to>
                                        <p:strVal val="visible"/>
                                      </p:to>
                                    </p:set>
                                    <p:anim calcmode="lin" valueType="num">
                                      <p:cBhvr>
                                        <p:cTn id="34"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11267">
                                            <p:txEl>
                                              <p:pRg st="3" end="3"/>
                                            </p:txEl>
                                          </p:spTgt>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11272"/>
                                        </p:tgtEl>
                                        <p:attrNameLst>
                                          <p:attrName>style.visibility</p:attrName>
                                        </p:attrNameLst>
                                      </p:cBhvr>
                                      <p:to>
                                        <p:strVal val="visible"/>
                                      </p:to>
                                    </p:set>
                                    <p:anim calcmode="lin" valueType="num">
                                      <p:cBhvr>
                                        <p:cTn id="38" dur="500" fill="hold"/>
                                        <p:tgtEl>
                                          <p:spTgt spid="11272"/>
                                        </p:tgtEl>
                                        <p:attrNameLst>
                                          <p:attrName>ppt_w</p:attrName>
                                        </p:attrNameLst>
                                      </p:cBhvr>
                                      <p:tavLst>
                                        <p:tav tm="0">
                                          <p:val>
                                            <p:fltVal val="0"/>
                                          </p:val>
                                        </p:tav>
                                        <p:tav tm="100000">
                                          <p:val>
                                            <p:strVal val="#ppt_w"/>
                                          </p:val>
                                        </p:tav>
                                      </p:tavLst>
                                    </p:anim>
                                    <p:anim calcmode="lin" valueType="num">
                                      <p:cBhvr>
                                        <p:cTn id="39" dur="500" fill="hold"/>
                                        <p:tgtEl>
                                          <p:spTgt spid="11272"/>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1268"/>
                                        </p:tgtEl>
                                        <p:attrNameLst>
                                          <p:attrName>style.visibility</p:attrName>
                                        </p:attrNameLst>
                                      </p:cBhvr>
                                      <p:to>
                                        <p:strVal val="visible"/>
                                      </p:to>
                                    </p:set>
                                    <p:anim calcmode="lin" valueType="num">
                                      <p:cBhvr>
                                        <p:cTn id="42" dur="500" fill="hold"/>
                                        <p:tgtEl>
                                          <p:spTgt spid="11268"/>
                                        </p:tgtEl>
                                        <p:attrNameLst>
                                          <p:attrName>ppt_w</p:attrName>
                                        </p:attrNameLst>
                                      </p:cBhvr>
                                      <p:tavLst>
                                        <p:tav tm="0">
                                          <p:val>
                                            <p:fltVal val="0"/>
                                          </p:val>
                                        </p:tav>
                                        <p:tav tm="100000">
                                          <p:val>
                                            <p:strVal val="#ppt_w"/>
                                          </p:val>
                                        </p:tav>
                                      </p:tavLst>
                                    </p:anim>
                                    <p:anim calcmode="lin" valueType="num">
                                      <p:cBhvr>
                                        <p:cTn id="43" dur="500" fill="hold"/>
                                        <p:tgtEl>
                                          <p:spTgt spid="11268"/>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17" presetClass="entr" presetSubtype="10" fill="hold" grpId="0" nodeType="afterEffect">
                                  <p:stCondLst>
                                    <p:cond delay="0"/>
                                  </p:stCondLst>
                                  <p:childTnLst>
                                    <p:set>
                                      <p:cBhvr>
                                        <p:cTn id="46" dur="1" fill="hold">
                                          <p:stCondLst>
                                            <p:cond delay="0"/>
                                          </p:stCondLst>
                                        </p:cTn>
                                        <p:tgtEl>
                                          <p:spTgt spid="11282"/>
                                        </p:tgtEl>
                                        <p:attrNameLst>
                                          <p:attrName>style.visibility</p:attrName>
                                        </p:attrNameLst>
                                      </p:cBhvr>
                                      <p:to>
                                        <p:strVal val="visible"/>
                                      </p:to>
                                    </p:set>
                                    <p:anim calcmode="lin" valueType="num">
                                      <p:cBhvr>
                                        <p:cTn id="47" dur="500" fill="hold"/>
                                        <p:tgtEl>
                                          <p:spTgt spid="11282"/>
                                        </p:tgtEl>
                                        <p:attrNameLst>
                                          <p:attrName>ppt_w</p:attrName>
                                        </p:attrNameLst>
                                      </p:cBhvr>
                                      <p:tavLst>
                                        <p:tav tm="0">
                                          <p:val>
                                            <p:fltVal val="0"/>
                                          </p:val>
                                        </p:tav>
                                        <p:tav tm="100000">
                                          <p:val>
                                            <p:strVal val="#ppt_w"/>
                                          </p:val>
                                        </p:tav>
                                      </p:tavLst>
                                    </p:anim>
                                    <p:anim calcmode="lin" valueType="num">
                                      <p:cBhvr>
                                        <p:cTn id="48" dur="500" fill="hold"/>
                                        <p:tgtEl>
                                          <p:spTgt spid="11282"/>
                                        </p:tgtEl>
                                        <p:attrNameLst>
                                          <p:attrName>ppt_h</p:attrName>
                                        </p:attrNameLst>
                                      </p:cBhvr>
                                      <p:tavLst>
                                        <p:tav tm="0">
                                          <p:val>
                                            <p:strVal val="#ppt_h"/>
                                          </p:val>
                                        </p:tav>
                                        <p:tav tm="100000">
                                          <p:val>
                                            <p:strVal val="#ppt_h"/>
                                          </p:val>
                                        </p:tav>
                                      </p:tavLst>
                                    </p:anim>
                                  </p:childTnLst>
                                </p:cTn>
                              </p:par>
                            </p:childTnLst>
                          </p:cTn>
                        </p:par>
                        <p:par>
                          <p:cTn id="49" fill="hold">
                            <p:stCondLst>
                              <p:cond delay="1000"/>
                            </p:stCondLst>
                            <p:childTnLst>
                              <p:par>
                                <p:cTn id="50" presetID="17" presetClass="entr" presetSubtype="10" fill="hold" nodeType="afterEffect">
                                  <p:stCondLst>
                                    <p:cond delay="0"/>
                                  </p:stCondLst>
                                  <p:childTnLst>
                                    <p:set>
                                      <p:cBhvr>
                                        <p:cTn id="51" dur="1" fill="hold">
                                          <p:stCondLst>
                                            <p:cond delay="0"/>
                                          </p:stCondLst>
                                        </p:cTn>
                                        <p:tgtEl>
                                          <p:spTgt spid="11267">
                                            <p:txEl>
                                              <p:pRg st="4" end="4"/>
                                            </p:txEl>
                                          </p:spTgt>
                                        </p:tgtEl>
                                        <p:attrNameLst>
                                          <p:attrName>style.visibility</p:attrName>
                                        </p:attrNameLst>
                                      </p:cBhvr>
                                      <p:to>
                                        <p:strVal val="visible"/>
                                      </p:to>
                                    </p:set>
                                    <p:anim calcmode="lin" valueType="num">
                                      <p:cBhvr>
                                        <p:cTn id="52"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126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11276"/>
                                        </p:tgtEl>
                                        <p:attrNameLst>
                                          <p:attrName>style.visibility</p:attrName>
                                        </p:attrNameLst>
                                      </p:cBhvr>
                                      <p:to>
                                        <p:strVal val="visible"/>
                                      </p:to>
                                    </p:set>
                                    <p:anim calcmode="lin" valueType="num">
                                      <p:cBhvr>
                                        <p:cTn id="58" dur="500" fill="hold"/>
                                        <p:tgtEl>
                                          <p:spTgt spid="11276"/>
                                        </p:tgtEl>
                                        <p:attrNameLst>
                                          <p:attrName>ppt_w</p:attrName>
                                        </p:attrNameLst>
                                      </p:cBhvr>
                                      <p:tavLst>
                                        <p:tav tm="0">
                                          <p:val>
                                            <p:fltVal val="0"/>
                                          </p:val>
                                        </p:tav>
                                        <p:tav tm="100000">
                                          <p:val>
                                            <p:strVal val="#ppt_w"/>
                                          </p:val>
                                        </p:tav>
                                      </p:tavLst>
                                    </p:anim>
                                    <p:anim calcmode="lin" valueType="num">
                                      <p:cBhvr>
                                        <p:cTn id="59" dur="500" fill="hold"/>
                                        <p:tgtEl>
                                          <p:spTgt spid="11276"/>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1280"/>
                                        </p:tgtEl>
                                        <p:attrNameLst>
                                          <p:attrName>style.visibility</p:attrName>
                                        </p:attrNameLst>
                                      </p:cBhvr>
                                      <p:to>
                                        <p:strVal val="visible"/>
                                      </p:to>
                                    </p:set>
                                    <p:anim calcmode="lin" valueType="num">
                                      <p:cBhvr>
                                        <p:cTn id="64" dur="500" fill="hold"/>
                                        <p:tgtEl>
                                          <p:spTgt spid="11280"/>
                                        </p:tgtEl>
                                        <p:attrNameLst>
                                          <p:attrName>ppt_w</p:attrName>
                                        </p:attrNameLst>
                                      </p:cBhvr>
                                      <p:tavLst>
                                        <p:tav tm="0">
                                          <p:val>
                                            <p:fltVal val="0"/>
                                          </p:val>
                                        </p:tav>
                                        <p:tav tm="100000">
                                          <p:val>
                                            <p:strVal val="#ppt_w"/>
                                          </p:val>
                                        </p:tav>
                                      </p:tavLst>
                                    </p:anim>
                                    <p:anim calcmode="lin" valueType="num">
                                      <p:cBhvr>
                                        <p:cTn id="65" dur="500" fill="hold"/>
                                        <p:tgtEl>
                                          <p:spTgt spid="11280"/>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17" presetClass="entr" presetSubtype="10" fill="hold" grpId="0" nodeType="afterEffect">
                                  <p:stCondLst>
                                    <p:cond delay="0"/>
                                  </p:stCondLst>
                                  <p:childTnLst>
                                    <p:set>
                                      <p:cBhvr>
                                        <p:cTn id="68" dur="1" fill="hold">
                                          <p:stCondLst>
                                            <p:cond delay="0"/>
                                          </p:stCondLst>
                                        </p:cTn>
                                        <p:tgtEl>
                                          <p:spTgt spid="11281"/>
                                        </p:tgtEl>
                                        <p:attrNameLst>
                                          <p:attrName>style.visibility</p:attrName>
                                        </p:attrNameLst>
                                      </p:cBhvr>
                                      <p:to>
                                        <p:strVal val="visible"/>
                                      </p:to>
                                    </p:set>
                                    <p:anim calcmode="lin" valueType="num">
                                      <p:cBhvr>
                                        <p:cTn id="69" dur="500" fill="hold"/>
                                        <p:tgtEl>
                                          <p:spTgt spid="11281"/>
                                        </p:tgtEl>
                                        <p:attrNameLst>
                                          <p:attrName>ppt_w</p:attrName>
                                        </p:attrNameLst>
                                      </p:cBhvr>
                                      <p:tavLst>
                                        <p:tav tm="0">
                                          <p:val>
                                            <p:fltVal val="0"/>
                                          </p:val>
                                        </p:tav>
                                        <p:tav tm="100000">
                                          <p:val>
                                            <p:strVal val="#ppt_w"/>
                                          </p:val>
                                        </p:tav>
                                      </p:tavLst>
                                    </p:anim>
                                    <p:anim calcmode="lin" valueType="num">
                                      <p:cBhvr>
                                        <p:cTn id="70" dur="500" fill="hold"/>
                                        <p:tgtEl>
                                          <p:spTgt spid="11281"/>
                                        </p:tgtEl>
                                        <p:attrNameLst>
                                          <p:attrName>ppt_h</p:attrName>
                                        </p:attrNameLst>
                                      </p:cBhvr>
                                      <p:tavLst>
                                        <p:tav tm="0">
                                          <p:val>
                                            <p:strVal val="#ppt_h"/>
                                          </p:val>
                                        </p:tav>
                                        <p:tav tm="100000">
                                          <p:val>
                                            <p:strVal val="#ppt_h"/>
                                          </p:val>
                                        </p:tav>
                                      </p:tavLst>
                                    </p:anim>
                                  </p:childTnLst>
                                </p:cTn>
                              </p:par>
                            </p:childTnLst>
                          </p:cTn>
                        </p:par>
                        <p:par>
                          <p:cTn id="71" fill="hold">
                            <p:stCondLst>
                              <p:cond delay="1000"/>
                            </p:stCondLst>
                            <p:childTnLst>
                              <p:par>
                                <p:cTn id="72" presetID="17" presetClass="entr" presetSubtype="10" fill="hold" grpId="0" nodeType="afterEffect">
                                  <p:stCondLst>
                                    <p:cond delay="0"/>
                                  </p:stCondLst>
                                  <p:childTnLst>
                                    <p:set>
                                      <p:cBhvr>
                                        <p:cTn id="73" dur="1" fill="hold">
                                          <p:stCondLst>
                                            <p:cond delay="0"/>
                                          </p:stCondLst>
                                        </p:cTn>
                                        <p:tgtEl>
                                          <p:spTgt spid="11285"/>
                                        </p:tgtEl>
                                        <p:attrNameLst>
                                          <p:attrName>style.visibility</p:attrName>
                                        </p:attrNameLst>
                                      </p:cBhvr>
                                      <p:to>
                                        <p:strVal val="visible"/>
                                      </p:to>
                                    </p:set>
                                    <p:anim calcmode="lin" valueType="num">
                                      <p:cBhvr>
                                        <p:cTn id="74" dur="500" fill="hold"/>
                                        <p:tgtEl>
                                          <p:spTgt spid="11285"/>
                                        </p:tgtEl>
                                        <p:attrNameLst>
                                          <p:attrName>ppt_w</p:attrName>
                                        </p:attrNameLst>
                                      </p:cBhvr>
                                      <p:tavLst>
                                        <p:tav tm="0">
                                          <p:val>
                                            <p:fltVal val="0"/>
                                          </p:val>
                                        </p:tav>
                                        <p:tav tm="100000">
                                          <p:val>
                                            <p:strVal val="#ppt_w"/>
                                          </p:val>
                                        </p:tav>
                                      </p:tavLst>
                                    </p:anim>
                                    <p:anim calcmode="lin" valueType="num">
                                      <p:cBhvr>
                                        <p:cTn id="75" dur="500" fill="hold"/>
                                        <p:tgtEl>
                                          <p:spTgt spid="11285"/>
                                        </p:tgtEl>
                                        <p:attrNameLst>
                                          <p:attrName>ppt_h</p:attrName>
                                        </p:attrNameLst>
                                      </p:cBhvr>
                                      <p:tavLst>
                                        <p:tav tm="0">
                                          <p:val>
                                            <p:strVal val="#ppt_h"/>
                                          </p:val>
                                        </p:tav>
                                        <p:tav tm="100000">
                                          <p:val>
                                            <p:strVal val="#ppt_h"/>
                                          </p:val>
                                        </p:tav>
                                      </p:tavLst>
                                    </p:anim>
                                  </p:childTnLst>
                                </p:cTn>
                              </p:par>
                            </p:childTnLst>
                          </p:cTn>
                        </p:par>
                        <p:par>
                          <p:cTn id="76" fill="hold">
                            <p:stCondLst>
                              <p:cond delay="1500"/>
                            </p:stCondLst>
                            <p:childTnLst>
                              <p:par>
                                <p:cTn id="77" presetID="17" presetClass="entr" presetSubtype="10" fill="hold" nodeType="afterEffect">
                                  <p:stCondLst>
                                    <p:cond delay="0"/>
                                  </p:stCondLst>
                                  <p:childTnLst>
                                    <p:set>
                                      <p:cBhvr>
                                        <p:cTn id="78" dur="1" fill="hold">
                                          <p:stCondLst>
                                            <p:cond delay="0"/>
                                          </p:stCondLst>
                                        </p:cTn>
                                        <p:tgtEl>
                                          <p:spTgt spid="11277"/>
                                        </p:tgtEl>
                                        <p:attrNameLst>
                                          <p:attrName>style.visibility</p:attrName>
                                        </p:attrNameLst>
                                      </p:cBhvr>
                                      <p:to>
                                        <p:strVal val="visible"/>
                                      </p:to>
                                    </p:set>
                                    <p:anim calcmode="lin" valueType="num">
                                      <p:cBhvr>
                                        <p:cTn id="79" dur="500" fill="hold"/>
                                        <p:tgtEl>
                                          <p:spTgt spid="11277"/>
                                        </p:tgtEl>
                                        <p:attrNameLst>
                                          <p:attrName>ppt_w</p:attrName>
                                        </p:attrNameLst>
                                      </p:cBhvr>
                                      <p:tavLst>
                                        <p:tav tm="0">
                                          <p:val>
                                            <p:fltVal val="0"/>
                                          </p:val>
                                        </p:tav>
                                        <p:tav tm="100000">
                                          <p:val>
                                            <p:strVal val="#ppt_w"/>
                                          </p:val>
                                        </p:tav>
                                      </p:tavLst>
                                    </p:anim>
                                    <p:anim calcmode="lin" valueType="num">
                                      <p:cBhvr>
                                        <p:cTn id="80" dur="500" fill="hold"/>
                                        <p:tgtEl>
                                          <p:spTgt spid="11277"/>
                                        </p:tgtEl>
                                        <p:attrNameLst>
                                          <p:attrName>ppt_h</p:attrName>
                                        </p:attrNameLst>
                                      </p:cBhvr>
                                      <p:tavLst>
                                        <p:tav tm="0">
                                          <p:val>
                                            <p:strVal val="#ppt_h"/>
                                          </p:val>
                                        </p:tav>
                                        <p:tav tm="100000">
                                          <p:val>
                                            <p:strVal val="#ppt_h"/>
                                          </p:val>
                                        </p:tav>
                                      </p:tavLst>
                                    </p:anim>
                                  </p:childTnLst>
                                </p:cTn>
                              </p:par>
                            </p:childTnLst>
                          </p:cTn>
                        </p:par>
                        <p:par>
                          <p:cTn id="81" fill="hold">
                            <p:stCondLst>
                              <p:cond delay="2000"/>
                            </p:stCondLst>
                            <p:childTnLst>
                              <p:par>
                                <p:cTn id="82" presetID="17" presetClass="entr" presetSubtype="10" fill="hold" nodeType="afterEffect">
                                  <p:stCondLst>
                                    <p:cond delay="0"/>
                                  </p:stCondLst>
                                  <p:childTnLst>
                                    <p:set>
                                      <p:cBhvr>
                                        <p:cTn id="83" dur="1" fill="hold">
                                          <p:stCondLst>
                                            <p:cond delay="0"/>
                                          </p:stCondLst>
                                        </p:cTn>
                                        <p:tgtEl>
                                          <p:spTgt spid="11279"/>
                                        </p:tgtEl>
                                        <p:attrNameLst>
                                          <p:attrName>style.visibility</p:attrName>
                                        </p:attrNameLst>
                                      </p:cBhvr>
                                      <p:to>
                                        <p:strVal val="visible"/>
                                      </p:to>
                                    </p:set>
                                    <p:anim calcmode="lin" valueType="num">
                                      <p:cBhvr>
                                        <p:cTn id="84" dur="500" fill="hold"/>
                                        <p:tgtEl>
                                          <p:spTgt spid="11279"/>
                                        </p:tgtEl>
                                        <p:attrNameLst>
                                          <p:attrName>ppt_w</p:attrName>
                                        </p:attrNameLst>
                                      </p:cBhvr>
                                      <p:tavLst>
                                        <p:tav tm="0">
                                          <p:val>
                                            <p:fltVal val="0"/>
                                          </p:val>
                                        </p:tav>
                                        <p:tav tm="100000">
                                          <p:val>
                                            <p:strVal val="#ppt_w"/>
                                          </p:val>
                                        </p:tav>
                                      </p:tavLst>
                                    </p:anim>
                                    <p:anim calcmode="lin" valueType="num">
                                      <p:cBhvr>
                                        <p:cTn id="85" dur="500" fill="hold"/>
                                        <p:tgtEl>
                                          <p:spTgt spid="11279"/>
                                        </p:tgtEl>
                                        <p:attrNameLst>
                                          <p:attrName>ppt_h</p:attrName>
                                        </p:attrNameLst>
                                      </p:cBhvr>
                                      <p:tavLst>
                                        <p:tav tm="0">
                                          <p:val>
                                            <p:strVal val="#ppt_h"/>
                                          </p:val>
                                        </p:tav>
                                        <p:tav tm="100000">
                                          <p:val>
                                            <p:strVal val="#ppt_h"/>
                                          </p:val>
                                        </p:tav>
                                      </p:tavLst>
                                    </p:anim>
                                  </p:childTnLst>
                                </p:cTn>
                              </p:par>
                            </p:childTnLst>
                          </p:cTn>
                        </p:par>
                        <p:par>
                          <p:cTn id="86" fill="hold">
                            <p:stCondLst>
                              <p:cond delay="2500"/>
                            </p:stCondLst>
                            <p:childTnLst>
                              <p:par>
                                <p:cTn id="87" presetID="17" presetClass="entr" presetSubtype="10" fill="hold" grpId="0" nodeType="afterEffect">
                                  <p:stCondLst>
                                    <p:cond delay="0"/>
                                  </p:stCondLst>
                                  <p:childTnLst>
                                    <p:set>
                                      <p:cBhvr>
                                        <p:cTn id="88" dur="1" fill="hold">
                                          <p:stCondLst>
                                            <p:cond delay="0"/>
                                          </p:stCondLst>
                                        </p:cTn>
                                        <p:tgtEl>
                                          <p:spTgt spid="11286"/>
                                        </p:tgtEl>
                                        <p:attrNameLst>
                                          <p:attrName>style.visibility</p:attrName>
                                        </p:attrNameLst>
                                      </p:cBhvr>
                                      <p:to>
                                        <p:strVal val="visible"/>
                                      </p:to>
                                    </p:set>
                                    <p:anim calcmode="lin" valueType="num">
                                      <p:cBhvr>
                                        <p:cTn id="89" dur="500" fill="hold"/>
                                        <p:tgtEl>
                                          <p:spTgt spid="11286"/>
                                        </p:tgtEl>
                                        <p:attrNameLst>
                                          <p:attrName>ppt_w</p:attrName>
                                        </p:attrNameLst>
                                      </p:cBhvr>
                                      <p:tavLst>
                                        <p:tav tm="0">
                                          <p:val>
                                            <p:fltVal val="0"/>
                                          </p:val>
                                        </p:tav>
                                        <p:tav tm="100000">
                                          <p:val>
                                            <p:strVal val="#ppt_w"/>
                                          </p:val>
                                        </p:tav>
                                      </p:tavLst>
                                    </p:anim>
                                    <p:anim calcmode="lin" valueType="num">
                                      <p:cBhvr>
                                        <p:cTn id="90" dur="500" fill="hold"/>
                                        <p:tgtEl>
                                          <p:spTgt spid="11286"/>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0" presetClass="path" presetSubtype="0" accel="50000" decel="50000" fill="hold" grpId="1" nodeType="clickEffect">
                                  <p:stCondLst>
                                    <p:cond delay="0"/>
                                  </p:stCondLst>
                                  <p:childTnLst>
                                    <p:animMotion origin="layout" path="M 1.73472E-18 -1.11111E-6 C 0.04931 -0.0007 0.09862 -0.00116 0.13889 -0.00556 C 0.17917 -0.00996 0.21112 -0.01945 0.24167 -0.02593 C 0.27223 -0.03241 0.28004 -0.03519 0.32223 -0.04445 C 0.36441 -0.05371 0.4875 -0.07801 0.49445 -0.08148 C 0.50139 -0.08496 0.40487 -0.07153 0.36389 -0.06482 C 0.32292 -0.0581 0.28334 -0.04931 0.24862 -0.04074 C 0.21389 -0.03218 0.19931 -0.01829 0.15556 -0.01296 C 0.11181 -0.00764 0.01441 -0.00996 -0.01388 -0.00926 " pathEditMode="relative" ptsTypes="aaaaaaaaA">
                                      <p:cBhvr>
                                        <p:cTn id="94" dur="3000" fill="hold"/>
                                        <p:tgtEl>
                                          <p:spTgt spid="11280"/>
                                        </p:tgtEl>
                                        <p:attrNameLst>
                                          <p:attrName>ppt_x</p:attrName>
                                          <p:attrName>ppt_y</p:attrName>
                                        </p:attrNameLst>
                                      </p:cBhvr>
                                    </p:animMotion>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nodeType="clickEffect">
                                  <p:stCondLst>
                                    <p:cond delay="0"/>
                                  </p:stCondLst>
                                  <p:childTnLst>
                                    <p:animMotion origin="layout" path="M -2.77778E-7 -2.22222E-6 C 0.03906 0.01111 0.0783 0.02222 0.10972 0.02778 C 0.14115 0.03334 0.16667 0.0331 0.18889 0.03334 C 0.21111 0.03357 0.23403 0.02778 0.24306 0.02963 C 0.25209 0.03148 0.24306 0.04259 0.24306 0.04445 " pathEditMode="relative" ptsTypes="aaaaA">
                                      <p:cBhvr>
                                        <p:cTn id="98" dur="2000" fill="hold"/>
                                        <p:tgtEl>
                                          <p:spTgt spid="112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nimBg="1"/>
      <p:bldP spid="11272" grpId="0" animBg="1"/>
      <p:bldP spid="11280" grpId="0" animBg="1"/>
      <p:bldP spid="11280" grpId="1" animBg="1"/>
      <p:bldP spid="11281" grpId="0" animBg="1"/>
      <p:bldP spid="11282" grpId="0" animBg="1"/>
      <p:bldP spid="11285" grpId="0"/>
      <p:bldP spid="112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323850" y="188913"/>
            <a:ext cx="8496300" cy="576262"/>
          </a:xfrm>
          <a:prstGeom prst="rect">
            <a:avLst/>
          </a:prstGeom>
          <a:gradFill rotWithShape="1">
            <a:gsLst>
              <a:gs pos="0">
                <a:srgbClr val="0000CC"/>
              </a:gs>
              <a:gs pos="50000">
                <a:schemeClr val="bg1"/>
              </a:gs>
              <a:gs pos="100000">
                <a:srgbClr val="0000CC"/>
              </a:gs>
            </a:gsLst>
            <a:lin ang="5400000" scaled="1"/>
          </a:gradFill>
        </p:spPr>
        <p:txBody>
          <a:bodyPr/>
          <a:lstStyle/>
          <a:p>
            <a:pPr algn="ctr" rtl="0">
              <a:defRPr/>
            </a:pPr>
            <a:r>
              <a:rPr lang="en-US" sz="3200" b="1" kern="0" dirty="0"/>
              <a:t>Malaria </a:t>
            </a:r>
            <a:r>
              <a:rPr lang="en-US" sz="3200" b="1" kern="0" dirty="0" smtClean="0"/>
              <a:t>– Cytoadherence Phenomena</a:t>
            </a:r>
            <a:endParaRPr lang="en-US" sz="3200" b="1" kern="0" dirty="0"/>
          </a:p>
        </p:txBody>
      </p:sp>
      <p:sp>
        <p:nvSpPr>
          <p:cNvPr id="26627" name="Text Box 1"/>
          <p:cNvSpPr txBox="1">
            <a:spLocks noChangeArrowheads="1"/>
          </p:cNvSpPr>
          <p:nvPr/>
        </p:nvSpPr>
        <p:spPr bwMode="auto">
          <a:xfrm>
            <a:off x="395536" y="836712"/>
            <a:ext cx="8167688" cy="457200"/>
          </a:xfrm>
          <a:prstGeom prst="rect">
            <a:avLst/>
          </a:prstGeom>
          <a:noFill/>
          <a:ln w="9525">
            <a:noFill/>
            <a:round/>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a:solidFill>
                  <a:srgbClr val="000000"/>
                </a:solidFill>
                <a:ea typeface="msgothic"/>
                <a:cs typeface="msgothic"/>
              </a:rPr>
              <a:t>Cytoadherence and rosetting in postcapillary vasculature.</a:t>
            </a:r>
          </a:p>
        </p:txBody>
      </p:sp>
      <p:pic>
        <p:nvPicPr>
          <p:cNvPr id="26628" name="Picture 3"/>
          <p:cNvPicPr>
            <a:picLocks noChangeAspect="1" noChangeArrowheads="1"/>
          </p:cNvPicPr>
          <p:nvPr/>
        </p:nvPicPr>
        <p:blipFill>
          <a:blip r:embed="rId2" cstate="print"/>
          <a:srcRect/>
          <a:stretch>
            <a:fillRect/>
          </a:stretch>
        </p:blipFill>
        <p:spPr bwMode="auto">
          <a:xfrm>
            <a:off x="971599" y="1340769"/>
            <a:ext cx="7128793" cy="3312367"/>
          </a:xfrm>
          <a:prstGeom prst="rect">
            <a:avLst/>
          </a:prstGeom>
          <a:noFill/>
          <a:ln w="9525">
            <a:noFill/>
            <a:round/>
            <a:headEnd/>
            <a:tailEnd/>
          </a:ln>
        </p:spPr>
      </p:pic>
      <p:sp>
        <p:nvSpPr>
          <p:cNvPr id="26629" name="Text Box 4"/>
          <p:cNvSpPr txBox="1">
            <a:spLocks noChangeArrowheads="1"/>
          </p:cNvSpPr>
          <p:nvPr/>
        </p:nvSpPr>
        <p:spPr bwMode="auto">
          <a:xfrm>
            <a:off x="467544" y="4653136"/>
            <a:ext cx="3767137" cy="255587"/>
          </a:xfrm>
          <a:prstGeom prst="rect">
            <a:avLst/>
          </a:prstGeom>
          <a:noFill/>
          <a:ln w="9525">
            <a:noFill/>
            <a:round/>
            <a:headEnd/>
            <a:tailEnd/>
          </a:ln>
        </p:spPr>
        <p:txBody>
          <a:bodyPr lIns="0" tIns="0" rIns="0" bIns="0"/>
          <a:lstStyle/>
          <a:p>
            <a:pPr>
              <a:tabLst>
                <a:tab pos="723900" algn="l"/>
                <a:tab pos="1447800" algn="l"/>
                <a:tab pos="2171700" algn="l"/>
                <a:tab pos="2895600" algn="l"/>
                <a:tab pos="3619500" algn="l"/>
              </a:tabLst>
            </a:pPr>
            <a:r>
              <a:rPr lang="en-GB" sz="1200" b="1" dirty="0">
                <a:solidFill>
                  <a:srgbClr val="000000"/>
                </a:solidFill>
                <a:ea typeface="msgothic"/>
                <a:cs typeface="msgothic"/>
              </a:rPr>
              <a:t>Chen Q et al. Clin. Microbiol. Rev. 2000;13:439-450</a:t>
            </a:r>
          </a:p>
        </p:txBody>
      </p:sp>
      <p:sp>
        <p:nvSpPr>
          <p:cNvPr id="6" name="TextBox 5"/>
          <p:cNvSpPr txBox="1"/>
          <p:nvPr/>
        </p:nvSpPr>
        <p:spPr>
          <a:xfrm>
            <a:off x="251520" y="4797152"/>
            <a:ext cx="8712968" cy="1569660"/>
          </a:xfrm>
          <a:prstGeom prst="rect">
            <a:avLst/>
          </a:prstGeom>
          <a:noFill/>
        </p:spPr>
        <p:txBody>
          <a:bodyPr wrap="square" rtlCol="1">
            <a:spAutoFit/>
          </a:bodyPr>
          <a:lstStyle/>
          <a:p>
            <a:pPr algn="l" rtl="0"/>
            <a:r>
              <a:rPr lang="en-US" sz="1600" dirty="0" smtClean="0"/>
              <a:t>Parasitised R.B.C.s express a specific surface antigen which adheres to specific receptors on the endothelial cell surface of capillaries of vital organs  give rise to Cytoadherence (phenomenon) which leads to Sequestration (gathering) of parasitized and non parasitized erythrocytes                    localized capillary obstruction &amp; massive intravascular haemorrhage                         decreased blood flow        Tissue anoxia &amp; Necrosis (infarction)                  Oedema &amp; Haemorrhage of vital organs 	</a:t>
            </a:r>
          </a:p>
          <a:p>
            <a:pPr algn="l" rtl="0"/>
            <a:endParaRPr lang="ar-SA" sz="1600" dirty="0"/>
          </a:p>
        </p:txBody>
      </p:sp>
      <p:sp>
        <p:nvSpPr>
          <p:cNvPr id="7" name="Right Arrow 6"/>
          <p:cNvSpPr/>
          <p:nvPr/>
        </p:nvSpPr>
        <p:spPr>
          <a:xfrm flipV="1">
            <a:off x="7164288" y="5373216"/>
            <a:ext cx="648072" cy="117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ight Arrow 7"/>
          <p:cNvSpPr/>
          <p:nvPr/>
        </p:nvSpPr>
        <p:spPr>
          <a:xfrm>
            <a:off x="5292080" y="5661248"/>
            <a:ext cx="864096" cy="14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ight Arrow 8"/>
          <p:cNvSpPr/>
          <p:nvPr/>
        </p:nvSpPr>
        <p:spPr>
          <a:xfrm flipV="1">
            <a:off x="8172400" y="5661248"/>
            <a:ext cx="648072" cy="117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ight Arrow 9"/>
          <p:cNvSpPr/>
          <p:nvPr/>
        </p:nvSpPr>
        <p:spPr>
          <a:xfrm flipV="1">
            <a:off x="3419872" y="5877272"/>
            <a:ext cx="648072" cy="117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 calcmode="lin" valueType="num">
                                      <p:cBhvr>
                                        <p:cTn id="12" dur="500" fill="hold"/>
                                        <p:tgtEl>
                                          <p:spTgt spid="26627"/>
                                        </p:tgtEl>
                                        <p:attrNameLst>
                                          <p:attrName>ppt_w</p:attrName>
                                        </p:attrNameLst>
                                      </p:cBhvr>
                                      <p:tavLst>
                                        <p:tav tm="0">
                                          <p:val>
                                            <p:fltVal val="0"/>
                                          </p:val>
                                        </p:tav>
                                        <p:tav tm="100000">
                                          <p:val>
                                            <p:strVal val="#ppt_w"/>
                                          </p:val>
                                        </p:tav>
                                      </p:tavLst>
                                    </p:anim>
                                    <p:anim calcmode="lin" valueType="num">
                                      <p:cBhvr>
                                        <p:cTn id="13" dur="500" fill="hold"/>
                                        <p:tgtEl>
                                          <p:spTgt spid="2662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6628"/>
                                        </p:tgtEl>
                                        <p:attrNameLst>
                                          <p:attrName>style.visibility</p:attrName>
                                        </p:attrNameLst>
                                      </p:cBhvr>
                                      <p:to>
                                        <p:strVal val="visible"/>
                                      </p:to>
                                    </p:set>
                                    <p:animEffect transition="in" filter="blinds(horizontal)">
                                      <p:cBhvr>
                                        <p:cTn id="18" dur="500"/>
                                        <p:tgtEl>
                                          <p:spTgt spid="26628"/>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627" grpId="0"/>
      <p:bldP spid="6" grpId="0"/>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323850" y="188913"/>
            <a:ext cx="8496300" cy="576262"/>
          </a:xfrm>
          <a:prstGeom prst="rect">
            <a:avLst/>
          </a:prstGeom>
          <a:gradFill rotWithShape="1">
            <a:gsLst>
              <a:gs pos="0">
                <a:srgbClr val="0000CC"/>
              </a:gs>
              <a:gs pos="50000">
                <a:schemeClr val="bg1"/>
              </a:gs>
              <a:gs pos="100000">
                <a:srgbClr val="0000CC"/>
              </a:gs>
            </a:gsLst>
            <a:lin ang="5400000" scaled="1"/>
          </a:gradFill>
        </p:spPr>
        <p:txBody>
          <a:bodyPr/>
          <a:lstStyle/>
          <a:p>
            <a:pPr algn="ctr" rtl="0">
              <a:defRPr/>
            </a:pPr>
            <a:r>
              <a:rPr lang="en-US" sz="3200" b="1" kern="0" dirty="0"/>
              <a:t>Malaria - Cytoadherence</a:t>
            </a:r>
          </a:p>
          <a:p>
            <a:pPr algn="ctr" rtl="0">
              <a:defRPr/>
            </a:pPr>
            <a:endParaRPr lang="en-US" sz="3200" b="1" i="1" kern="0" dirty="0">
              <a:solidFill>
                <a:schemeClr val="tx2"/>
              </a:solidFill>
              <a:effectLst>
                <a:outerShdw blurRad="38100" dist="38100" dir="2700000" algn="tl">
                  <a:srgbClr val="000000">
                    <a:alpha val="43137"/>
                  </a:srgbClr>
                </a:outerShdw>
              </a:effectLst>
              <a:latin typeface="+mj-lt"/>
              <a:ea typeface="+mj-ea"/>
              <a:cs typeface="+mj-cs"/>
            </a:endParaRPr>
          </a:p>
        </p:txBody>
      </p:sp>
      <p:sp>
        <p:nvSpPr>
          <p:cNvPr id="3" name="Rectangle 2"/>
          <p:cNvSpPr txBox="1">
            <a:spLocks noChangeArrowheads="1"/>
          </p:cNvSpPr>
          <p:nvPr/>
        </p:nvSpPr>
        <p:spPr>
          <a:xfrm>
            <a:off x="685800" y="0"/>
            <a:ext cx="7772400" cy="914400"/>
          </a:xfrm>
          <a:prstGeom prst="rect">
            <a:avLst/>
          </a:prstGeom>
        </p:spPr>
        <p:txBody>
          <a:bodyPr/>
          <a:lstStyle/>
          <a:p>
            <a:pPr algn="ctr">
              <a:defRPr/>
            </a:pPr>
            <a:endParaRPr lang="en-US" sz="2800" b="1" kern="0" dirty="0">
              <a:solidFill>
                <a:schemeClr val="tx2"/>
              </a:solidFill>
              <a:latin typeface="+mj-lt"/>
              <a:ea typeface="+mj-ea"/>
              <a:cs typeface="+mj-cs"/>
            </a:endParaRPr>
          </a:p>
        </p:txBody>
      </p:sp>
      <p:pic>
        <p:nvPicPr>
          <p:cNvPr id="27652" name="Picture 3" descr="C:\My Pictures\malaria cytoadherence.jpg"/>
          <p:cNvPicPr>
            <a:picLocks noChangeAspect="1" noChangeArrowheads="1"/>
          </p:cNvPicPr>
          <p:nvPr/>
        </p:nvPicPr>
        <p:blipFill>
          <a:blip r:embed="rId2" cstate="print"/>
          <a:srcRect/>
          <a:stretch>
            <a:fillRect/>
          </a:stretch>
        </p:blipFill>
        <p:spPr bwMode="auto">
          <a:xfrm>
            <a:off x="685800" y="914400"/>
            <a:ext cx="3733800" cy="2471738"/>
          </a:xfrm>
          <a:prstGeom prst="rect">
            <a:avLst/>
          </a:prstGeom>
          <a:noFill/>
          <a:ln w="38100">
            <a:solidFill>
              <a:srgbClr val="000000"/>
            </a:solidFill>
            <a:miter lim="800000"/>
            <a:headEnd/>
            <a:tailEnd/>
          </a:ln>
        </p:spPr>
      </p:pic>
      <p:pic>
        <p:nvPicPr>
          <p:cNvPr id="27653" name="Picture 4" descr="C:\My Pictures\malaria rbc rupture.jpg"/>
          <p:cNvPicPr>
            <a:picLocks noChangeAspect="1" noChangeArrowheads="1"/>
          </p:cNvPicPr>
          <p:nvPr/>
        </p:nvPicPr>
        <p:blipFill>
          <a:blip r:embed="rId3" cstate="print"/>
          <a:srcRect/>
          <a:stretch>
            <a:fillRect/>
          </a:stretch>
        </p:blipFill>
        <p:spPr bwMode="auto">
          <a:xfrm>
            <a:off x="685800" y="3657601"/>
            <a:ext cx="3694113" cy="2723728"/>
          </a:xfrm>
          <a:prstGeom prst="rect">
            <a:avLst/>
          </a:prstGeom>
          <a:noFill/>
          <a:ln w="38100">
            <a:solidFill>
              <a:srgbClr val="000000"/>
            </a:solidFill>
            <a:miter lim="800000"/>
            <a:headEnd/>
            <a:tailEnd/>
          </a:ln>
        </p:spPr>
      </p:pic>
      <p:pic>
        <p:nvPicPr>
          <p:cNvPr id="27654" name="Picture 7" descr="C:\My Pictures\malaria - comatose child.jpg"/>
          <p:cNvPicPr>
            <a:picLocks noChangeAspect="1" noChangeArrowheads="1"/>
          </p:cNvPicPr>
          <p:nvPr/>
        </p:nvPicPr>
        <p:blipFill>
          <a:blip r:embed="rId4" cstate="print"/>
          <a:srcRect/>
          <a:stretch>
            <a:fillRect/>
          </a:stretch>
        </p:blipFill>
        <p:spPr bwMode="auto">
          <a:xfrm>
            <a:off x="4860032" y="3645024"/>
            <a:ext cx="3657600" cy="2468563"/>
          </a:xfrm>
          <a:prstGeom prst="rect">
            <a:avLst/>
          </a:prstGeom>
          <a:noFill/>
          <a:ln w="38100">
            <a:solidFill>
              <a:srgbClr val="000000"/>
            </a:solidFill>
            <a:miter lim="800000"/>
            <a:headEnd/>
            <a:tailEnd/>
          </a:ln>
        </p:spPr>
      </p:pic>
      <p:pic>
        <p:nvPicPr>
          <p:cNvPr id="27655" name="Picture 8" descr="C:\My Pictures\cerebral malaria.jpg"/>
          <p:cNvPicPr>
            <a:picLocks noChangeAspect="1" noChangeArrowheads="1"/>
          </p:cNvPicPr>
          <p:nvPr/>
        </p:nvPicPr>
        <p:blipFill>
          <a:blip r:embed="rId5" cstate="print"/>
          <a:srcRect/>
          <a:stretch>
            <a:fillRect/>
          </a:stretch>
        </p:blipFill>
        <p:spPr bwMode="auto">
          <a:xfrm>
            <a:off x="5029200" y="914400"/>
            <a:ext cx="3505200" cy="252253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blinds(horizontal)">
                                      <p:cBhvr>
                                        <p:cTn id="12" dur="500"/>
                                        <p:tgtEl>
                                          <p:spTgt spid="276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blinds(horizontal)">
                                      <p:cBhvr>
                                        <p:cTn id="17" dur="500"/>
                                        <p:tgtEl>
                                          <p:spTgt spid="276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5"/>
                                        </p:tgtEl>
                                        <p:attrNameLst>
                                          <p:attrName>style.visibility</p:attrName>
                                        </p:attrNameLst>
                                      </p:cBhvr>
                                      <p:to>
                                        <p:strVal val="visible"/>
                                      </p:to>
                                    </p:set>
                                    <p:animEffect transition="in" filter="blinds(horizontal)">
                                      <p:cBhvr>
                                        <p:cTn id="22" dur="500"/>
                                        <p:tgtEl>
                                          <p:spTgt spid="276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654"/>
                                        </p:tgtEl>
                                        <p:attrNameLst>
                                          <p:attrName>style.visibility</p:attrName>
                                        </p:attrNameLst>
                                      </p:cBhvr>
                                      <p:to>
                                        <p:strVal val="visible"/>
                                      </p:to>
                                    </p:set>
                                    <p:animEffect transition="in" filter="blinds(horizontal)">
                                      <p:cBhvr>
                                        <p:cTn id="2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sz="half" idx="1"/>
          </p:nvPr>
        </p:nvSpPr>
        <p:spPr>
          <a:xfrm>
            <a:off x="0" y="548680"/>
            <a:ext cx="6156325" cy="6048375"/>
          </a:xfrm>
        </p:spPr>
        <p:txBody>
          <a:bodyPr/>
          <a:lstStyle/>
          <a:p>
            <a:pPr algn="l" rtl="0" eaLnBrk="1" hangingPunct="1">
              <a:lnSpc>
                <a:spcPct val="90000"/>
              </a:lnSpc>
              <a:buFontTx/>
              <a:buNone/>
            </a:pPr>
            <a:r>
              <a:rPr lang="en-US" sz="2800" u="sng" dirty="0" smtClean="0">
                <a:solidFill>
                  <a:srgbClr val="0000CC"/>
                </a:solidFill>
                <a:effectLst>
                  <a:outerShdw blurRad="38100" dist="38100" dir="2700000" algn="tl">
                    <a:srgbClr val="000000">
                      <a:alpha val="43137"/>
                    </a:srgbClr>
                  </a:outerShdw>
                </a:effectLst>
              </a:rPr>
              <a:t>In brain</a:t>
            </a:r>
            <a:r>
              <a:rPr lang="en-US" sz="2800" dirty="0" smtClean="0">
                <a:solidFill>
                  <a:srgbClr val="0000CC"/>
                </a:solidFill>
                <a:effectLst>
                  <a:outerShdw blurRad="38100" dist="38100" dir="2700000" algn="tl">
                    <a:srgbClr val="000000">
                      <a:alpha val="43137"/>
                    </a:srgbClr>
                  </a:outerShdw>
                </a:effectLst>
              </a:rPr>
              <a:t> </a:t>
            </a:r>
            <a:r>
              <a:rPr lang="en-US" sz="2800" dirty="0" smtClean="0">
                <a:solidFill>
                  <a:srgbClr val="0000CC"/>
                </a:solidFill>
              </a:rPr>
              <a:t>:</a:t>
            </a:r>
            <a:r>
              <a:rPr lang="en-US" sz="2800" dirty="0" smtClean="0"/>
              <a:t> </a:t>
            </a:r>
            <a:r>
              <a:rPr lang="en-US" sz="2800" b="1" dirty="0" smtClean="0">
                <a:solidFill>
                  <a:srgbClr val="FF0000"/>
                </a:solidFill>
                <a:effectLst>
                  <a:outerShdw blurRad="38100" dist="38100" dir="2700000" algn="tl">
                    <a:srgbClr val="000000">
                      <a:alpha val="43137"/>
                    </a:srgbClr>
                  </a:outerShdw>
                </a:effectLst>
              </a:rPr>
              <a:t>cerebral malaria</a:t>
            </a:r>
            <a:r>
              <a:rPr lang="en-US" sz="2800" dirty="0" smtClean="0"/>
              <a:t>.</a:t>
            </a:r>
          </a:p>
          <a:p>
            <a:pPr algn="l" rtl="0" eaLnBrk="1" hangingPunct="1">
              <a:lnSpc>
                <a:spcPct val="90000"/>
              </a:lnSpc>
              <a:buFontTx/>
              <a:buNone/>
            </a:pPr>
            <a:endParaRPr lang="en-US" sz="2800" dirty="0" smtClean="0"/>
          </a:p>
          <a:p>
            <a:pPr algn="l" rtl="0" eaLnBrk="1" hangingPunct="1">
              <a:lnSpc>
                <a:spcPct val="90000"/>
              </a:lnSpc>
              <a:buFontTx/>
              <a:buNone/>
            </a:pPr>
            <a:r>
              <a:rPr lang="en-US" sz="2800" u="sng" dirty="0" smtClean="0">
                <a:solidFill>
                  <a:srgbClr val="0000CC"/>
                </a:solidFill>
                <a:effectLst>
                  <a:outerShdw blurRad="38100" dist="38100" dir="2700000" algn="tl">
                    <a:srgbClr val="000000">
                      <a:alpha val="43137"/>
                    </a:srgbClr>
                  </a:outerShdw>
                </a:effectLst>
              </a:rPr>
              <a:t>In GIT</a:t>
            </a:r>
            <a:r>
              <a:rPr lang="en-US" sz="2800" dirty="0" smtClean="0">
                <a:solidFill>
                  <a:srgbClr val="0000CC"/>
                </a:solidFill>
                <a:effectLst>
                  <a:outerShdw blurRad="38100" dist="38100" dir="2700000" algn="tl">
                    <a:srgbClr val="000000">
                      <a:alpha val="43137"/>
                    </a:srgbClr>
                  </a:outerShdw>
                </a:effectLst>
              </a:rPr>
              <a:t> </a:t>
            </a:r>
            <a:r>
              <a:rPr lang="en-US" sz="2800" dirty="0" smtClean="0">
                <a:solidFill>
                  <a:srgbClr val="0000CC"/>
                </a:solidFill>
              </a:rPr>
              <a:t>:</a:t>
            </a:r>
            <a:r>
              <a:rPr lang="en-US" sz="2800" dirty="0" smtClean="0"/>
              <a:t> ischemia in capillary bed    of intestinal wall.</a:t>
            </a:r>
          </a:p>
          <a:p>
            <a:pPr algn="l" rtl="0" eaLnBrk="1" hangingPunct="1">
              <a:lnSpc>
                <a:spcPct val="90000"/>
              </a:lnSpc>
              <a:buFontTx/>
              <a:buNone/>
            </a:pPr>
            <a:endParaRPr lang="en-US" sz="2800" dirty="0" smtClean="0"/>
          </a:p>
          <a:p>
            <a:pPr algn="l" rtl="0" eaLnBrk="1" hangingPunct="1">
              <a:lnSpc>
                <a:spcPct val="90000"/>
              </a:lnSpc>
              <a:buFontTx/>
              <a:buNone/>
            </a:pPr>
            <a:r>
              <a:rPr lang="en-US" sz="2800" u="sng" dirty="0" smtClean="0">
                <a:solidFill>
                  <a:srgbClr val="0000CC"/>
                </a:solidFill>
                <a:effectLst>
                  <a:outerShdw blurRad="38100" dist="38100" dir="2700000" algn="tl">
                    <a:srgbClr val="000000">
                      <a:alpha val="43137"/>
                    </a:srgbClr>
                  </a:outerShdw>
                </a:effectLst>
              </a:rPr>
              <a:t>In the lung</a:t>
            </a:r>
            <a:r>
              <a:rPr lang="en-US" sz="2800" dirty="0" smtClean="0">
                <a:solidFill>
                  <a:srgbClr val="0000CC"/>
                </a:solidFill>
                <a:effectLst>
                  <a:outerShdw blurRad="38100" dist="38100" dir="2700000" algn="tl">
                    <a:srgbClr val="000000">
                      <a:alpha val="43137"/>
                    </a:srgbClr>
                  </a:outerShdw>
                </a:effectLst>
              </a:rPr>
              <a:t> </a:t>
            </a:r>
            <a:r>
              <a:rPr lang="en-US" sz="2800" dirty="0" smtClean="0">
                <a:solidFill>
                  <a:srgbClr val="0000CC"/>
                </a:solidFill>
              </a:rPr>
              <a:t>:</a:t>
            </a:r>
            <a:r>
              <a:rPr lang="en-US" sz="2800" dirty="0" smtClean="0"/>
              <a:t> blood flow in pulmonary circulation.</a:t>
            </a:r>
          </a:p>
          <a:p>
            <a:pPr algn="l" rtl="0" eaLnBrk="1" hangingPunct="1">
              <a:lnSpc>
                <a:spcPct val="90000"/>
              </a:lnSpc>
              <a:buFontTx/>
              <a:buNone/>
            </a:pPr>
            <a:endParaRPr lang="en-US" sz="2800" dirty="0" smtClean="0"/>
          </a:p>
          <a:p>
            <a:pPr algn="l" rtl="0" eaLnBrk="1" hangingPunct="1">
              <a:lnSpc>
                <a:spcPct val="90000"/>
              </a:lnSpc>
              <a:buFontTx/>
              <a:buNone/>
            </a:pPr>
            <a:r>
              <a:rPr lang="en-US" sz="2800" u="sng" dirty="0" smtClean="0">
                <a:solidFill>
                  <a:srgbClr val="0000CC"/>
                </a:solidFill>
                <a:effectLst>
                  <a:outerShdw blurRad="38100" dist="38100" dir="2700000" algn="tl">
                    <a:srgbClr val="000000">
                      <a:alpha val="43137"/>
                    </a:srgbClr>
                  </a:outerShdw>
                </a:effectLst>
              </a:rPr>
              <a:t>In Circulation</a:t>
            </a:r>
            <a:r>
              <a:rPr lang="en-US" sz="2800" dirty="0" smtClean="0">
                <a:solidFill>
                  <a:srgbClr val="0000CC"/>
                </a:solidFill>
                <a:effectLst>
                  <a:outerShdw blurRad="38100" dist="38100" dir="2700000" algn="tl">
                    <a:srgbClr val="000000">
                      <a:alpha val="43137"/>
                    </a:srgbClr>
                  </a:outerShdw>
                </a:effectLst>
              </a:rPr>
              <a:t> </a:t>
            </a:r>
            <a:r>
              <a:rPr lang="en-US" sz="2800" dirty="0" smtClean="0">
                <a:solidFill>
                  <a:srgbClr val="0000CC"/>
                </a:solidFill>
              </a:rPr>
              <a:t>:</a:t>
            </a:r>
            <a:r>
              <a:rPr lang="en-US" sz="2800" dirty="0" smtClean="0"/>
              <a:t> </a:t>
            </a:r>
            <a:r>
              <a:rPr lang="en-US" sz="2800" b="1" dirty="0" smtClean="0">
                <a:solidFill>
                  <a:srgbClr val="FF0000"/>
                </a:solidFill>
                <a:effectLst>
                  <a:outerShdw blurRad="38100" dist="38100" dir="2700000" algn="tl">
                    <a:srgbClr val="000000">
                      <a:alpha val="43137"/>
                    </a:srgbClr>
                  </a:outerShdw>
                </a:effectLst>
              </a:rPr>
              <a:t>algid malaria</a:t>
            </a:r>
            <a:r>
              <a:rPr lang="en-US" sz="2800" dirty="0" smtClean="0"/>
              <a:t>.</a:t>
            </a:r>
          </a:p>
          <a:p>
            <a:pPr algn="l" rtl="0" eaLnBrk="1" hangingPunct="1">
              <a:lnSpc>
                <a:spcPct val="90000"/>
              </a:lnSpc>
              <a:buFontTx/>
              <a:buNone/>
            </a:pPr>
            <a:endParaRPr lang="en-US" sz="2800" dirty="0" smtClean="0"/>
          </a:p>
          <a:p>
            <a:pPr algn="l" rtl="0" eaLnBrk="1" hangingPunct="1">
              <a:lnSpc>
                <a:spcPct val="90000"/>
              </a:lnSpc>
              <a:buFontTx/>
              <a:buNone/>
            </a:pPr>
            <a:r>
              <a:rPr lang="en-US" sz="2800" u="sng" dirty="0" smtClean="0">
                <a:solidFill>
                  <a:srgbClr val="0000CC"/>
                </a:solidFill>
                <a:effectLst>
                  <a:outerShdw blurRad="38100" dist="38100" dir="2700000" algn="tl">
                    <a:srgbClr val="000000">
                      <a:alpha val="43137"/>
                    </a:srgbClr>
                  </a:outerShdw>
                </a:effectLst>
              </a:rPr>
              <a:t>In liver</a:t>
            </a:r>
            <a:r>
              <a:rPr lang="en-US" sz="2800" dirty="0" smtClean="0">
                <a:solidFill>
                  <a:srgbClr val="0000CC"/>
                </a:solidFill>
                <a:effectLst>
                  <a:outerShdw blurRad="38100" dist="38100" dir="2700000" algn="tl">
                    <a:srgbClr val="000000">
                      <a:alpha val="43137"/>
                    </a:srgbClr>
                  </a:outerShdw>
                </a:effectLst>
              </a:rPr>
              <a:t> </a:t>
            </a:r>
            <a:r>
              <a:rPr lang="en-US" sz="2800" dirty="0" smtClean="0">
                <a:solidFill>
                  <a:srgbClr val="0000CC"/>
                </a:solidFill>
              </a:rPr>
              <a:t>:</a:t>
            </a:r>
            <a:r>
              <a:rPr lang="en-US" sz="2800" dirty="0" smtClean="0"/>
              <a:t> impaired gluconeogenesis</a:t>
            </a:r>
          </a:p>
          <a:p>
            <a:pPr algn="l" rtl="0" eaLnBrk="1" hangingPunct="1">
              <a:lnSpc>
                <a:spcPct val="90000"/>
              </a:lnSpc>
              <a:buFontTx/>
              <a:buNone/>
            </a:pPr>
            <a:endParaRPr lang="en-US" sz="2800" dirty="0" smtClean="0"/>
          </a:p>
          <a:p>
            <a:pPr algn="l" rtl="0" eaLnBrk="1" hangingPunct="1">
              <a:lnSpc>
                <a:spcPct val="90000"/>
              </a:lnSpc>
              <a:buFontTx/>
              <a:buNone/>
            </a:pPr>
            <a:r>
              <a:rPr lang="en-US" sz="2800" u="sng" dirty="0" smtClean="0">
                <a:solidFill>
                  <a:srgbClr val="0000CC"/>
                </a:solidFill>
                <a:effectLst>
                  <a:outerShdw blurRad="38100" dist="38100" dir="2700000" algn="tl">
                    <a:srgbClr val="000000">
                      <a:alpha val="43137"/>
                    </a:srgbClr>
                  </a:outerShdw>
                </a:effectLst>
              </a:rPr>
              <a:t>In the kidney</a:t>
            </a:r>
            <a:r>
              <a:rPr lang="en-US" sz="2800" dirty="0" smtClean="0">
                <a:solidFill>
                  <a:srgbClr val="0000CC"/>
                </a:solidFill>
                <a:effectLst>
                  <a:outerShdw blurRad="38100" dist="38100" dir="2700000" algn="tl">
                    <a:srgbClr val="000000">
                      <a:alpha val="43137"/>
                    </a:srgbClr>
                  </a:outerShdw>
                </a:effectLst>
              </a:rPr>
              <a:t> </a:t>
            </a:r>
            <a:r>
              <a:rPr lang="en-US" sz="2800" dirty="0" smtClean="0">
                <a:solidFill>
                  <a:srgbClr val="0000CC"/>
                </a:solidFill>
              </a:rPr>
              <a:t>:</a:t>
            </a:r>
            <a:r>
              <a:rPr lang="en-US" sz="2800" dirty="0" smtClean="0"/>
              <a:t> acute renal failure.</a:t>
            </a:r>
          </a:p>
          <a:p>
            <a:pPr algn="l" rtl="0" eaLnBrk="1" hangingPunct="1">
              <a:lnSpc>
                <a:spcPct val="90000"/>
              </a:lnSpc>
              <a:buFontTx/>
              <a:buNone/>
            </a:pPr>
            <a:endParaRPr lang="en-US" sz="1400" dirty="0" smtClean="0"/>
          </a:p>
          <a:p>
            <a:pPr algn="l" rtl="0" eaLnBrk="1" hangingPunct="1">
              <a:lnSpc>
                <a:spcPct val="90000"/>
              </a:lnSpc>
              <a:buFontTx/>
              <a:buNone/>
            </a:pPr>
            <a:endParaRPr lang="en-US" sz="2800" dirty="0" smtClean="0">
              <a:solidFill>
                <a:schemeClr val="accent2"/>
              </a:solidFill>
            </a:endParaRPr>
          </a:p>
        </p:txBody>
      </p:sp>
      <p:pic>
        <p:nvPicPr>
          <p:cNvPr id="38923" name="Picture 11" descr="cerebral malaria"/>
          <p:cNvPicPr>
            <a:picLocks noGrp="1" noChangeAspect="1" noChangeArrowheads="1"/>
          </p:cNvPicPr>
          <p:nvPr>
            <p:ph sz="quarter" idx="2"/>
          </p:nvPr>
        </p:nvPicPr>
        <p:blipFill>
          <a:blip r:embed="rId2" cstate="print"/>
          <a:srcRect/>
          <a:stretch>
            <a:fillRect/>
          </a:stretch>
        </p:blipFill>
        <p:spPr>
          <a:xfrm>
            <a:off x="6156176" y="764704"/>
            <a:ext cx="2808288" cy="1963738"/>
          </a:xfrm>
          <a:noFill/>
          <a:ln>
            <a:solidFill>
              <a:schemeClr val="tx1"/>
            </a:solidFill>
          </a:ln>
        </p:spPr>
      </p:pic>
      <p:pic>
        <p:nvPicPr>
          <p:cNvPr id="38927" name="Picture 15" descr="pulmonary oedema"/>
          <p:cNvPicPr>
            <a:picLocks noGrp="1" noChangeAspect="1" noChangeArrowheads="1"/>
          </p:cNvPicPr>
          <p:nvPr>
            <p:ph sz="quarter" idx="3"/>
          </p:nvPr>
        </p:nvPicPr>
        <p:blipFill>
          <a:blip r:embed="rId3" cstate="print"/>
          <a:srcRect/>
          <a:stretch>
            <a:fillRect/>
          </a:stretch>
        </p:blipFill>
        <p:spPr>
          <a:xfrm>
            <a:off x="6011863" y="3357563"/>
            <a:ext cx="2857500" cy="2503487"/>
          </a:xfrm>
          <a:noFill/>
        </p:spPr>
      </p:pic>
      <p:sp>
        <p:nvSpPr>
          <p:cNvPr id="28677" name="Text Box 16"/>
          <p:cNvSpPr txBox="1">
            <a:spLocks noChangeArrowheads="1"/>
          </p:cNvSpPr>
          <p:nvPr/>
        </p:nvSpPr>
        <p:spPr bwMode="auto">
          <a:xfrm>
            <a:off x="2411413" y="3213100"/>
            <a:ext cx="2087562" cy="366713"/>
          </a:xfrm>
          <a:prstGeom prst="rect">
            <a:avLst/>
          </a:prstGeom>
          <a:noFill/>
          <a:ln w="9525">
            <a:noFill/>
            <a:miter lim="800000"/>
            <a:headEnd/>
            <a:tailEnd/>
          </a:ln>
        </p:spPr>
        <p:txBody>
          <a:bodyPr>
            <a:spAutoFit/>
          </a:bodyPr>
          <a:lstStyle/>
          <a:p>
            <a:pPr algn="r" rtl="0">
              <a:spcBef>
                <a:spcPct val="50000"/>
              </a:spcBef>
            </a:pPr>
            <a:endParaRPr lang="en-US"/>
          </a:p>
        </p:txBody>
      </p:sp>
      <p:sp>
        <p:nvSpPr>
          <p:cNvPr id="38929" name="Text Box 17"/>
          <p:cNvSpPr txBox="1">
            <a:spLocks noChangeArrowheads="1"/>
          </p:cNvSpPr>
          <p:nvPr/>
        </p:nvSpPr>
        <p:spPr bwMode="auto">
          <a:xfrm>
            <a:off x="0" y="4437112"/>
            <a:ext cx="5940425" cy="830997"/>
          </a:xfrm>
          <a:prstGeom prst="rect">
            <a:avLst/>
          </a:prstGeom>
          <a:noFill/>
          <a:ln w="9525">
            <a:noFill/>
            <a:miter lim="800000"/>
            <a:headEnd/>
            <a:tailEnd/>
          </a:ln>
        </p:spPr>
        <p:txBody>
          <a:bodyPr wrap="square">
            <a:spAutoFit/>
          </a:bodyPr>
          <a:lstStyle/>
          <a:p>
            <a:pPr algn="ctr" rtl="0">
              <a:spcBef>
                <a:spcPct val="50000"/>
              </a:spcBef>
            </a:pPr>
            <a:r>
              <a:rPr lang="en-US" sz="2400" dirty="0" smtClean="0">
                <a:solidFill>
                  <a:srgbClr val="006600"/>
                </a:solidFill>
              </a:rPr>
              <a:t>Decreased temperature, Hypotension</a:t>
            </a:r>
            <a:r>
              <a:rPr lang="en-US" sz="2400" dirty="0">
                <a:solidFill>
                  <a:srgbClr val="006600"/>
                </a:solidFill>
              </a:rPr>
              <a:t>, </a:t>
            </a:r>
            <a:r>
              <a:rPr lang="en-US" sz="2400" dirty="0" smtClean="0">
                <a:solidFill>
                  <a:srgbClr val="006600"/>
                </a:solidFill>
              </a:rPr>
              <a:t>circulatory </a:t>
            </a:r>
            <a:r>
              <a:rPr lang="en-US" sz="2400" dirty="0">
                <a:solidFill>
                  <a:srgbClr val="006600"/>
                </a:solidFill>
              </a:rPr>
              <a:t>collapse &amp; </a:t>
            </a:r>
            <a:r>
              <a:rPr lang="en-US" sz="2400" dirty="0" smtClean="0">
                <a:solidFill>
                  <a:srgbClr val="006600"/>
                </a:solidFill>
              </a:rPr>
              <a:t>Shock</a:t>
            </a:r>
            <a:endParaRPr lang="en-US" sz="2400" dirty="0">
              <a:solidFill>
                <a:srgbClr val="006600"/>
              </a:solidFill>
            </a:endParaRPr>
          </a:p>
        </p:txBody>
      </p:sp>
      <p:sp>
        <p:nvSpPr>
          <p:cNvPr id="38930" name="Text Box 18"/>
          <p:cNvSpPr txBox="1">
            <a:spLocks noChangeArrowheads="1"/>
          </p:cNvSpPr>
          <p:nvPr/>
        </p:nvSpPr>
        <p:spPr bwMode="auto">
          <a:xfrm>
            <a:off x="0" y="836613"/>
            <a:ext cx="6227763" cy="457200"/>
          </a:xfrm>
          <a:prstGeom prst="rect">
            <a:avLst/>
          </a:prstGeom>
          <a:noFill/>
          <a:ln w="9525">
            <a:noFill/>
            <a:miter lim="800000"/>
            <a:headEnd/>
            <a:tailEnd/>
          </a:ln>
        </p:spPr>
        <p:txBody>
          <a:bodyPr>
            <a:spAutoFit/>
          </a:bodyPr>
          <a:lstStyle/>
          <a:p>
            <a:pPr algn="l" rtl="0">
              <a:spcBef>
                <a:spcPct val="50000"/>
              </a:spcBef>
            </a:pPr>
            <a:r>
              <a:rPr lang="en-US" sz="2400" dirty="0">
                <a:solidFill>
                  <a:srgbClr val="006600"/>
                </a:solidFill>
              </a:rPr>
              <a:t>Headache, drowsiness, convulsions &amp; coma</a:t>
            </a:r>
          </a:p>
        </p:txBody>
      </p:sp>
      <p:sp>
        <p:nvSpPr>
          <p:cNvPr id="38931" name="Text Box 19"/>
          <p:cNvSpPr txBox="1">
            <a:spLocks noChangeArrowheads="1"/>
          </p:cNvSpPr>
          <p:nvPr/>
        </p:nvSpPr>
        <p:spPr bwMode="auto">
          <a:xfrm>
            <a:off x="0" y="2133600"/>
            <a:ext cx="6516688" cy="457200"/>
          </a:xfrm>
          <a:prstGeom prst="rect">
            <a:avLst/>
          </a:prstGeom>
          <a:noFill/>
          <a:ln w="9525">
            <a:noFill/>
            <a:miter lim="800000"/>
            <a:headEnd/>
            <a:tailEnd/>
          </a:ln>
        </p:spPr>
        <p:txBody>
          <a:bodyPr>
            <a:spAutoFit/>
          </a:bodyPr>
          <a:lstStyle/>
          <a:p>
            <a:pPr algn="l" rtl="0">
              <a:spcBef>
                <a:spcPct val="50000"/>
              </a:spcBef>
            </a:pPr>
            <a:r>
              <a:rPr lang="en-US" sz="2400" dirty="0" smtClean="0">
                <a:solidFill>
                  <a:srgbClr val="FF0000"/>
                </a:solidFill>
              </a:rPr>
              <a:t>Diarrhea, </a:t>
            </a:r>
            <a:r>
              <a:rPr lang="en-US" sz="2400" dirty="0">
                <a:solidFill>
                  <a:srgbClr val="FF0000"/>
                </a:solidFill>
              </a:rPr>
              <a:t>dysentery</a:t>
            </a:r>
            <a:r>
              <a:rPr lang="en-US" sz="2400" dirty="0">
                <a:solidFill>
                  <a:srgbClr val="006600"/>
                </a:solidFill>
              </a:rPr>
              <a:t>, gastrointestinal bleeding</a:t>
            </a:r>
          </a:p>
        </p:txBody>
      </p:sp>
      <p:sp>
        <p:nvSpPr>
          <p:cNvPr id="38932" name="Text Box 20"/>
          <p:cNvSpPr txBox="1">
            <a:spLocks noChangeArrowheads="1"/>
          </p:cNvSpPr>
          <p:nvPr/>
        </p:nvSpPr>
        <p:spPr bwMode="auto">
          <a:xfrm>
            <a:off x="684213" y="5373688"/>
            <a:ext cx="4103687" cy="457200"/>
          </a:xfrm>
          <a:prstGeom prst="rect">
            <a:avLst/>
          </a:prstGeom>
          <a:noFill/>
          <a:ln w="9525">
            <a:noFill/>
            <a:miter lim="800000"/>
            <a:headEnd/>
            <a:tailEnd/>
          </a:ln>
        </p:spPr>
        <p:txBody>
          <a:bodyPr>
            <a:spAutoFit/>
          </a:bodyPr>
          <a:lstStyle/>
          <a:p>
            <a:pPr algn="ctr" rtl="0">
              <a:spcBef>
                <a:spcPct val="50000"/>
              </a:spcBef>
            </a:pPr>
            <a:r>
              <a:rPr lang="en-US" sz="2400" b="1" dirty="0" smtClean="0">
                <a:solidFill>
                  <a:srgbClr val="FF0000"/>
                </a:solidFill>
                <a:effectLst>
                  <a:outerShdw blurRad="38100" dist="38100" dir="2700000" algn="tl">
                    <a:srgbClr val="000000">
                      <a:alpha val="43137"/>
                    </a:srgbClr>
                  </a:outerShdw>
                </a:effectLst>
              </a:rPr>
              <a:t>Hypoglycemia</a:t>
            </a:r>
            <a:r>
              <a:rPr lang="en-US" sz="2400" dirty="0" smtClean="0">
                <a:solidFill>
                  <a:srgbClr val="006600"/>
                </a:solidFill>
              </a:rPr>
              <a:t> </a:t>
            </a:r>
            <a:endParaRPr lang="en-US" sz="2400" dirty="0">
              <a:solidFill>
                <a:srgbClr val="006600"/>
              </a:solidFill>
            </a:endParaRPr>
          </a:p>
        </p:txBody>
      </p:sp>
      <p:sp>
        <p:nvSpPr>
          <p:cNvPr id="38933" name="Text Box 21"/>
          <p:cNvSpPr txBox="1">
            <a:spLocks noChangeArrowheads="1"/>
          </p:cNvSpPr>
          <p:nvPr/>
        </p:nvSpPr>
        <p:spPr bwMode="auto">
          <a:xfrm>
            <a:off x="0" y="3429000"/>
            <a:ext cx="5795963" cy="457200"/>
          </a:xfrm>
          <a:prstGeom prst="rect">
            <a:avLst/>
          </a:prstGeom>
          <a:noFill/>
          <a:ln w="9525">
            <a:noFill/>
            <a:miter lim="800000"/>
            <a:headEnd/>
            <a:tailEnd/>
          </a:ln>
        </p:spPr>
        <p:txBody>
          <a:bodyPr>
            <a:spAutoFit/>
          </a:bodyPr>
          <a:lstStyle/>
          <a:p>
            <a:pPr algn="l" rtl="0">
              <a:spcBef>
                <a:spcPct val="50000"/>
              </a:spcBef>
            </a:pPr>
            <a:r>
              <a:rPr lang="en-US" sz="2400" dirty="0">
                <a:solidFill>
                  <a:srgbClr val="006600"/>
                </a:solidFill>
              </a:rPr>
              <a:t>Pulmonary oedema, difficulty in breathing</a:t>
            </a:r>
          </a:p>
        </p:txBody>
      </p:sp>
      <p:sp>
        <p:nvSpPr>
          <p:cNvPr id="11" name="Rectangle 2"/>
          <p:cNvSpPr>
            <a:spLocks noGrp="1" noChangeArrowheads="1"/>
          </p:cNvSpPr>
          <p:nvPr>
            <p:ph type="title"/>
          </p:nvPr>
        </p:nvSpPr>
        <p:spPr>
          <a:xfrm>
            <a:off x="395536" y="0"/>
            <a:ext cx="8229600" cy="548680"/>
          </a:xfrm>
          <a:gradFill rotWithShape="1">
            <a:gsLst>
              <a:gs pos="0">
                <a:srgbClr val="0000F0"/>
              </a:gs>
              <a:gs pos="50000">
                <a:schemeClr val="bg1"/>
              </a:gs>
              <a:gs pos="100000">
                <a:srgbClr val="0000F0"/>
              </a:gs>
            </a:gsLst>
            <a:lin ang="5400000" scaled="1"/>
          </a:gradFill>
        </p:spPr>
        <p:txBody>
          <a:bodyPr>
            <a:normAutofit fontScale="90000"/>
          </a:bodyPr>
          <a:lstStyle/>
          <a:p>
            <a:pPr rtl="0" eaLnBrk="1" hangingPunct="1">
              <a:defRPr/>
            </a:pPr>
            <a:r>
              <a:rPr lang="en-US" sz="3200" b="1" dirty="0" smtClean="0">
                <a:effectLst>
                  <a:outerShdw blurRad="38100" dist="38100" dir="2700000" algn="tl">
                    <a:srgbClr val="000000">
                      <a:alpha val="43137"/>
                    </a:srgbClr>
                  </a:outerShdw>
                </a:effectLst>
              </a:rPr>
              <a:t>Complications of falciparum malaria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17" presetClass="entr" presetSubtype="10" fill="hold" nodeType="withEffect">
                                  <p:stCondLst>
                                    <p:cond delay="0"/>
                                  </p:stCondLst>
                                  <p:childTnLst>
                                    <p:set>
                                      <p:cBhvr>
                                        <p:cTn id="9" dur="1" fill="hold">
                                          <p:stCondLst>
                                            <p:cond delay="0"/>
                                          </p:stCondLst>
                                        </p:cTn>
                                        <p:tgtEl>
                                          <p:spTgt spid="38915">
                                            <p:txEl>
                                              <p:pRg st="0" end="0"/>
                                            </p:txEl>
                                          </p:spTgt>
                                        </p:tgtEl>
                                        <p:attrNameLst>
                                          <p:attrName>style.visibility</p:attrName>
                                        </p:attrNameLst>
                                      </p:cBhvr>
                                      <p:to>
                                        <p:strVal val="visible"/>
                                      </p:to>
                                    </p:set>
                                    <p:anim calcmode="lin" valueType="num">
                                      <p:cBhvr>
                                        <p:cTn id="10"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38930"/>
                                        </p:tgtEl>
                                        <p:attrNameLst>
                                          <p:attrName>style.visibility</p:attrName>
                                        </p:attrNameLst>
                                      </p:cBhvr>
                                      <p:to>
                                        <p:strVal val="visible"/>
                                      </p:to>
                                    </p:set>
                                    <p:anim calcmode="lin" valueType="num">
                                      <p:cBhvr>
                                        <p:cTn id="16" dur="500" fill="hold"/>
                                        <p:tgtEl>
                                          <p:spTgt spid="38930"/>
                                        </p:tgtEl>
                                        <p:attrNameLst>
                                          <p:attrName>ppt_w</p:attrName>
                                        </p:attrNameLst>
                                      </p:cBhvr>
                                      <p:tavLst>
                                        <p:tav tm="0">
                                          <p:val>
                                            <p:fltVal val="0"/>
                                          </p:val>
                                        </p:tav>
                                        <p:tav tm="100000">
                                          <p:val>
                                            <p:strVal val="#ppt_w"/>
                                          </p:val>
                                        </p:tav>
                                      </p:tavLst>
                                    </p:anim>
                                    <p:anim calcmode="lin" valueType="num">
                                      <p:cBhvr>
                                        <p:cTn id="17" dur="500" fill="hold"/>
                                        <p:tgtEl>
                                          <p:spTgt spid="38930"/>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38923"/>
                                        </p:tgtEl>
                                        <p:attrNameLst>
                                          <p:attrName>style.visibility</p:attrName>
                                        </p:attrNameLst>
                                      </p:cBhvr>
                                      <p:to>
                                        <p:strVal val="visible"/>
                                      </p:to>
                                    </p:set>
                                    <p:anim calcmode="lin" valueType="num">
                                      <p:cBhvr>
                                        <p:cTn id="21" dur="500" fill="hold"/>
                                        <p:tgtEl>
                                          <p:spTgt spid="38923"/>
                                        </p:tgtEl>
                                        <p:attrNameLst>
                                          <p:attrName>ppt_w</p:attrName>
                                        </p:attrNameLst>
                                      </p:cBhvr>
                                      <p:tavLst>
                                        <p:tav tm="0">
                                          <p:val>
                                            <p:fltVal val="0"/>
                                          </p:val>
                                        </p:tav>
                                        <p:tav tm="100000">
                                          <p:val>
                                            <p:strVal val="#ppt_w"/>
                                          </p:val>
                                        </p:tav>
                                      </p:tavLst>
                                    </p:anim>
                                    <p:anim calcmode="lin" valueType="num">
                                      <p:cBhvr>
                                        <p:cTn id="22" dur="500" fill="hold"/>
                                        <p:tgtEl>
                                          <p:spTgt spid="38923"/>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8915">
                                            <p:txEl>
                                              <p:pRg st="2" end="2"/>
                                            </p:txEl>
                                          </p:spTgt>
                                        </p:tgtEl>
                                        <p:attrNameLst>
                                          <p:attrName>style.visibility</p:attrName>
                                        </p:attrNameLst>
                                      </p:cBhvr>
                                      <p:to>
                                        <p:strVal val="visible"/>
                                      </p:to>
                                    </p:set>
                                    <p:anim calcmode="lin" valueType="num">
                                      <p:cBhvr>
                                        <p:cTn id="27"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8915">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17" presetClass="entr" presetSubtype="10" fill="hold" grpId="0" nodeType="afterEffect">
                                  <p:stCondLst>
                                    <p:cond delay="0"/>
                                  </p:stCondLst>
                                  <p:childTnLst>
                                    <p:set>
                                      <p:cBhvr>
                                        <p:cTn id="31" dur="1" fill="hold">
                                          <p:stCondLst>
                                            <p:cond delay="0"/>
                                          </p:stCondLst>
                                        </p:cTn>
                                        <p:tgtEl>
                                          <p:spTgt spid="38931"/>
                                        </p:tgtEl>
                                        <p:attrNameLst>
                                          <p:attrName>style.visibility</p:attrName>
                                        </p:attrNameLst>
                                      </p:cBhvr>
                                      <p:to>
                                        <p:strVal val="visible"/>
                                      </p:to>
                                    </p:set>
                                    <p:anim calcmode="lin" valueType="num">
                                      <p:cBhvr>
                                        <p:cTn id="32" dur="500" fill="hold"/>
                                        <p:tgtEl>
                                          <p:spTgt spid="38931"/>
                                        </p:tgtEl>
                                        <p:attrNameLst>
                                          <p:attrName>ppt_w</p:attrName>
                                        </p:attrNameLst>
                                      </p:cBhvr>
                                      <p:tavLst>
                                        <p:tav tm="0">
                                          <p:val>
                                            <p:fltVal val="0"/>
                                          </p:val>
                                        </p:tav>
                                        <p:tav tm="100000">
                                          <p:val>
                                            <p:strVal val="#ppt_w"/>
                                          </p:val>
                                        </p:tav>
                                      </p:tavLst>
                                    </p:anim>
                                    <p:anim calcmode="lin" valueType="num">
                                      <p:cBhvr>
                                        <p:cTn id="33" dur="500" fill="hold"/>
                                        <p:tgtEl>
                                          <p:spTgt spid="38931"/>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8915">
                                            <p:txEl>
                                              <p:pRg st="4" end="4"/>
                                            </p:txEl>
                                          </p:spTgt>
                                        </p:tgtEl>
                                        <p:attrNameLst>
                                          <p:attrName>style.visibility</p:attrName>
                                        </p:attrNameLst>
                                      </p:cBhvr>
                                      <p:to>
                                        <p:strVal val="visible"/>
                                      </p:to>
                                    </p:set>
                                    <p:anim calcmode="lin" valueType="num">
                                      <p:cBhvr>
                                        <p:cTn id="38" dur="500" fill="hold"/>
                                        <p:tgtEl>
                                          <p:spTgt spid="38915">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8915">
                                            <p:txEl>
                                              <p:pRg st="4" end="4"/>
                                            </p:txEl>
                                          </p:spTgt>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17" presetClass="entr" presetSubtype="10" fill="hold" grpId="0" nodeType="afterEffect">
                                  <p:stCondLst>
                                    <p:cond delay="0"/>
                                  </p:stCondLst>
                                  <p:childTnLst>
                                    <p:set>
                                      <p:cBhvr>
                                        <p:cTn id="42" dur="1" fill="hold">
                                          <p:stCondLst>
                                            <p:cond delay="0"/>
                                          </p:stCondLst>
                                        </p:cTn>
                                        <p:tgtEl>
                                          <p:spTgt spid="38933"/>
                                        </p:tgtEl>
                                        <p:attrNameLst>
                                          <p:attrName>style.visibility</p:attrName>
                                        </p:attrNameLst>
                                      </p:cBhvr>
                                      <p:to>
                                        <p:strVal val="visible"/>
                                      </p:to>
                                    </p:set>
                                    <p:anim calcmode="lin" valueType="num">
                                      <p:cBhvr>
                                        <p:cTn id="43" dur="500" fill="hold"/>
                                        <p:tgtEl>
                                          <p:spTgt spid="38933"/>
                                        </p:tgtEl>
                                        <p:attrNameLst>
                                          <p:attrName>ppt_w</p:attrName>
                                        </p:attrNameLst>
                                      </p:cBhvr>
                                      <p:tavLst>
                                        <p:tav tm="0">
                                          <p:val>
                                            <p:fltVal val="0"/>
                                          </p:val>
                                        </p:tav>
                                        <p:tav tm="100000">
                                          <p:val>
                                            <p:strVal val="#ppt_w"/>
                                          </p:val>
                                        </p:tav>
                                      </p:tavLst>
                                    </p:anim>
                                    <p:anim calcmode="lin" valueType="num">
                                      <p:cBhvr>
                                        <p:cTn id="44" dur="500" fill="hold"/>
                                        <p:tgtEl>
                                          <p:spTgt spid="3893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8927"/>
                                        </p:tgtEl>
                                        <p:attrNameLst>
                                          <p:attrName>style.visibility</p:attrName>
                                        </p:attrNameLst>
                                      </p:cBhvr>
                                      <p:to>
                                        <p:strVal val="visible"/>
                                      </p:to>
                                    </p:set>
                                    <p:anim calcmode="lin" valueType="num">
                                      <p:cBhvr>
                                        <p:cTn id="49" dur="500" fill="hold"/>
                                        <p:tgtEl>
                                          <p:spTgt spid="38927"/>
                                        </p:tgtEl>
                                        <p:attrNameLst>
                                          <p:attrName>ppt_w</p:attrName>
                                        </p:attrNameLst>
                                      </p:cBhvr>
                                      <p:tavLst>
                                        <p:tav tm="0">
                                          <p:val>
                                            <p:fltVal val="0"/>
                                          </p:val>
                                        </p:tav>
                                        <p:tav tm="100000">
                                          <p:val>
                                            <p:strVal val="#ppt_w"/>
                                          </p:val>
                                        </p:tav>
                                      </p:tavLst>
                                    </p:anim>
                                    <p:anim calcmode="lin" valueType="num">
                                      <p:cBhvr>
                                        <p:cTn id="50" dur="500" fill="hold"/>
                                        <p:tgtEl>
                                          <p:spTgt spid="38927"/>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38915">
                                            <p:txEl>
                                              <p:pRg st="6" end="6"/>
                                            </p:txEl>
                                          </p:spTgt>
                                        </p:tgtEl>
                                        <p:attrNameLst>
                                          <p:attrName>style.visibility</p:attrName>
                                        </p:attrNameLst>
                                      </p:cBhvr>
                                      <p:to>
                                        <p:strVal val="visible"/>
                                      </p:to>
                                    </p:set>
                                    <p:anim calcmode="lin" valueType="num">
                                      <p:cBhvr>
                                        <p:cTn id="55" dur="500" fill="hold"/>
                                        <p:tgtEl>
                                          <p:spTgt spid="3891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8915">
                                            <p:txEl>
                                              <p:pRg st="6" end="6"/>
                                            </p:txEl>
                                          </p:spTgt>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17" presetClass="entr" presetSubtype="10" fill="hold" grpId="0" nodeType="afterEffect">
                                  <p:stCondLst>
                                    <p:cond delay="0"/>
                                  </p:stCondLst>
                                  <p:childTnLst>
                                    <p:set>
                                      <p:cBhvr>
                                        <p:cTn id="59" dur="1" fill="hold">
                                          <p:stCondLst>
                                            <p:cond delay="0"/>
                                          </p:stCondLst>
                                        </p:cTn>
                                        <p:tgtEl>
                                          <p:spTgt spid="38929"/>
                                        </p:tgtEl>
                                        <p:attrNameLst>
                                          <p:attrName>style.visibility</p:attrName>
                                        </p:attrNameLst>
                                      </p:cBhvr>
                                      <p:to>
                                        <p:strVal val="visible"/>
                                      </p:to>
                                    </p:set>
                                    <p:anim calcmode="lin" valueType="num">
                                      <p:cBhvr>
                                        <p:cTn id="60" dur="500" fill="hold"/>
                                        <p:tgtEl>
                                          <p:spTgt spid="38929"/>
                                        </p:tgtEl>
                                        <p:attrNameLst>
                                          <p:attrName>ppt_w</p:attrName>
                                        </p:attrNameLst>
                                      </p:cBhvr>
                                      <p:tavLst>
                                        <p:tav tm="0">
                                          <p:val>
                                            <p:fltVal val="0"/>
                                          </p:val>
                                        </p:tav>
                                        <p:tav tm="100000">
                                          <p:val>
                                            <p:strVal val="#ppt_w"/>
                                          </p:val>
                                        </p:tav>
                                      </p:tavLst>
                                    </p:anim>
                                    <p:anim calcmode="lin" valueType="num">
                                      <p:cBhvr>
                                        <p:cTn id="61" dur="500" fill="hold"/>
                                        <p:tgtEl>
                                          <p:spTgt spid="38929"/>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nodeType="clickEffect">
                                  <p:stCondLst>
                                    <p:cond delay="0"/>
                                  </p:stCondLst>
                                  <p:childTnLst>
                                    <p:set>
                                      <p:cBhvr>
                                        <p:cTn id="65" dur="1" fill="hold">
                                          <p:stCondLst>
                                            <p:cond delay="0"/>
                                          </p:stCondLst>
                                        </p:cTn>
                                        <p:tgtEl>
                                          <p:spTgt spid="38915">
                                            <p:txEl>
                                              <p:pRg st="8" end="8"/>
                                            </p:txEl>
                                          </p:spTgt>
                                        </p:tgtEl>
                                        <p:attrNameLst>
                                          <p:attrName>style.visibility</p:attrName>
                                        </p:attrNameLst>
                                      </p:cBhvr>
                                      <p:to>
                                        <p:strVal val="visible"/>
                                      </p:to>
                                    </p:set>
                                    <p:anim calcmode="lin" valueType="num">
                                      <p:cBhvr>
                                        <p:cTn id="66" dur="500" fill="hold"/>
                                        <p:tgtEl>
                                          <p:spTgt spid="38915">
                                            <p:txEl>
                                              <p:pRg st="8" end="8"/>
                                            </p:txEl>
                                          </p:spTgt>
                                        </p:tgtEl>
                                        <p:attrNameLst>
                                          <p:attrName>ppt_w</p:attrName>
                                        </p:attrNameLst>
                                      </p:cBhvr>
                                      <p:tavLst>
                                        <p:tav tm="0">
                                          <p:val>
                                            <p:fltVal val="0"/>
                                          </p:val>
                                        </p:tav>
                                        <p:tav tm="100000">
                                          <p:val>
                                            <p:strVal val="#ppt_w"/>
                                          </p:val>
                                        </p:tav>
                                      </p:tavLst>
                                    </p:anim>
                                    <p:anim calcmode="lin" valueType="num">
                                      <p:cBhvr>
                                        <p:cTn id="67" dur="500" fill="hold"/>
                                        <p:tgtEl>
                                          <p:spTgt spid="38915">
                                            <p:txEl>
                                              <p:pRg st="8" end="8"/>
                                            </p:txEl>
                                          </p:spTgt>
                                        </p:tgtEl>
                                        <p:attrNameLst>
                                          <p:attrName>ppt_h</p:attrName>
                                        </p:attrNameLst>
                                      </p:cBhvr>
                                      <p:tavLst>
                                        <p:tav tm="0">
                                          <p:val>
                                            <p:strVal val="#ppt_h"/>
                                          </p:val>
                                        </p:tav>
                                        <p:tav tm="100000">
                                          <p:val>
                                            <p:strVal val="#ppt_h"/>
                                          </p:val>
                                        </p:tav>
                                      </p:tavLst>
                                    </p:anim>
                                  </p:childTnLst>
                                </p:cTn>
                              </p:par>
                            </p:childTnLst>
                          </p:cTn>
                        </p:par>
                        <p:par>
                          <p:cTn id="68" fill="hold">
                            <p:stCondLst>
                              <p:cond delay="500"/>
                            </p:stCondLst>
                            <p:childTnLst>
                              <p:par>
                                <p:cTn id="69" presetID="17" presetClass="entr" presetSubtype="10" fill="hold" grpId="0" nodeType="afterEffect">
                                  <p:stCondLst>
                                    <p:cond delay="0"/>
                                  </p:stCondLst>
                                  <p:childTnLst>
                                    <p:set>
                                      <p:cBhvr>
                                        <p:cTn id="70" dur="1" fill="hold">
                                          <p:stCondLst>
                                            <p:cond delay="0"/>
                                          </p:stCondLst>
                                        </p:cTn>
                                        <p:tgtEl>
                                          <p:spTgt spid="38932"/>
                                        </p:tgtEl>
                                        <p:attrNameLst>
                                          <p:attrName>style.visibility</p:attrName>
                                        </p:attrNameLst>
                                      </p:cBhvr>
                                      <p:to>
                                        <p:strVal val="visible"/>
                                      </p:to>
                                    </p:set>
                                    <p:anim calcmode="lin" valueType="num">
                                      <p:cBhvr>
                                        <p:cTn id="71" dur="500" fill="hold"/>
                                        <p:tgtEl>
                                          <p:spTgt spid="38932"/>
                                        </p:tgtEl>
                                        <p:attrNameLst>
                                          <p:attrName>ppt_w</p:attrName>
                                        </p:attrNameLst>
                                      </p:cBhvr>
                                      <p:tavLst>
                                        <p:tav tm="0">
                                          <p:val>
                                            <p:fltVal val="0"/>
                                          </p:val>
                                        </p:tav>
                                        <p:tav tm="100000">
                                          <p:val>
                                            <p:strVal val="#ppt_w"/>
                                          </p:val>
                                        </p:tav>
                                      </p:tavLst>
                                    </p:anim>
                                    <p:anim calcmode="lin" valueType="num">
                                      <p:cBhvr>
                                        <p:cTn id="72" dur="500" fill="hold"/>
                                        <p:tgtEl>
                                          <p:spTgt spid="38932"/>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10" fill="hold" nodeType="clickEffect">
                                  <p:stCondLst>
                                    <p:cond delay="0"/>
                                  </p:stCondLst>
                                  <p:childTnLst>
                                    <p:set>
                                      <p:cBhvr>
                                        <p:cTn id="76" dur="1" fill="hold">
                                          <p:stCondLst>
                                            <p:cond delay="0"/>
                                          </p:stCondLst>
                                        </p:cTn>
                                        <p:tgtEl>
                                          <p:spTgt spid="38915">
                                            <p:txEl>
                                              <p:pRg st="10" end="10"/>
                                            </p:txEl>
                                          </p:spTgt>
                                        </p:tgtEl>
                                        <p:attrNameLst>
                                          <p:attrName>style.visibility</p:attrName>
                                        </p:attrNameLst>
                                      </p:cBhvr>
                                      <p:to>
                                        <p:strVal val="visible"/>
                                      </p:to>
                                    </p:set>
                                    <p:anim calcmode="lin" valueType="num">
                                      <p:cBhvr>
                                        <p:cTn id="77" dur="500" fill="hold"/>
                                        <p:tgtEl>
                                          <p:spTgt spid="38915">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8915">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9" grpId="0"/>
      <p:bldP spid="38930" grpId="0"/>
      <p:bldP spid="38931" grpId="0"/>
      <p:bldP spid="38932" grpId="0"/>
      <p:bldP spid="38933"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23850" y="188913"/>
            <a:ext cx="8496300" cy="647700"/>
          </a:xfrm>
          <a:prstGeom prst="rect">
            <a:avLst/>
          </a:prstGeom>
          <a:gradFill rotWithShape="1">
            <a:gsLst>
              <a:gs pos="0">
                <a:srgbClr val="0000F0"/>
              </a:gs>
              <a:gs pos="50000">
                <a:schemeClr val="bg1"/>
              </a:gs>
              <a:gs pos="100000">
                <a:srgbClr val="0000F0"/>
              </a:gs>
            </a:gsLst>
            <a:lin ang="5400000" scaled="1"/>
          </a:gradFill>
          <a:ln w="9525">
            <a:noFill/>
            <a:miter lim="800000"/>
            <a:headEnd/>
            <a:tailEnd/>
          </a:ln>
        </p:spPr>
        <p:txBody>
          <a:bodyPr anchor="ctr"/>
          <a:lstStyle/>
          <a:p>
            <a:pPr algn="ctr" rtl="0">
              <a:defRPr/>
            </a:pPr>
            <a:r>
              <a:rPr lang="en-US" sz="3200" kern="0" dirty="0">
                <a:effectLst>
                  <a:outerShdw blurRad="38100" dist="38100" dir="2700000" algn="tl">
                    <a:srgbClr val="000000">
                      <a:alpha val="43137"/>
                    </a:srgbClr>
                  </a:outerShdw>
                </a:effectLst>
                <a:latin typeface="+mj-lt"/>
                <a:ea typeface="+mj-ea"/>
                <a:cs typeface="+mj-cs"/>
              </a:rPr>
              <a:t>Complications of falciparum malaria</a:t>
            </a:r>
          </a:p>
        </p:txBody>
      </p:sp>
      <p:sp>
        <p:nvSpPr>
          <p:cNvPr id="7" name="Text Box 9"/>
          <p:cNvSpPr txBox="1">
            <a:spLocks noChangeArrowheads="1"/>
          </p:cNvSpPr>
          <p:nvPr/>
        </p:nvSpPr>
        <p:spPr bwMode="auto">
          <a:xfrm>
            <a:off x="250825" y="836613"/>
            <a:ext cx="8353425" cy="523875"/>
          </a:xfrm>
          <a:prstGeom prst="rect">
            <a:avLst/>
          </a:prstGeom>
          <a:noFill/>
          <a:ln w="9525">
            <a:noFill/>
            <a:miter lim="800000"/>
            <a:headEnd/>
            <a:tailEnd/>
          </a:ln>
        </p:spPr>
        <p:txBody>
          <a:bodyPr>
            <a:spAutoFit/>
          </a:bodyPr>
          <a:lstStyle/>
          <a:p>
            <a:pPr algn="l" rtl="0">
              <a:spcBef>
                <a:spcPct val="50000"/>
              </a:spcBef>
            </a:pPr>
            <a:r>
              <a:rPr lang="en-US" sz="2800" dirty="0">
                <a:solidFill>
                  <a:srgbClr val="CC0000"/>
                </a:solidFill>
                <a:effectLst>
                  <a:outerShdw blurRad="38100" dist="38100" dir="2700000" algn="tl">
                    <a:srgbClr val="000000">
                      <a:alpha val="43137"/>
                    </a:srgbClr>
                  </a:outerShdw>
                </a:effectLst>
              </a:rPr>
              <a:t>2- </a:t>
            </a:r>
            <a:r>
              <a:rPr lang="en-US" sz="2800" u="sng" dirty="0">
                <a:solidFill>
                  <a:srgbClr val="CC0000"/>
                </a:solidFill>
                <a:effectLst>
                  <a:outerShdw blurRad="38100" dist="38100" dir="2700000" algn="tl">
                    <a:srgbClr val="000000">
                      <a:alpha val="43137"/>
                    </a:srgbClr>
                  </a:outerShdw>
                </a:effectLst>
              </a:rPr>
              <a:t>Hyper-reactive malarial </a:t>
            </a:r>
            <a:r>
              <a:rPr lang="en-US" sz="2800" u="sng" dirty="0" err="1">
                <a:solidFill>
                  <a:srgbClr val="CC0000"/>
                </a:solidFill>
                <a:effectLst>
                  <a:outerShdw blurRad="38100" dist="38100" dir="2700000" algn="tl">
                    <a:srgbClr val="000000">
                      <a:alpha val="43137"/>
                    </a:srgbClr>
                  </a:outerShdw>
                </a:effectLst>
              </a:rPr>
              <a:t>splenomegaly</a:t>
            </a:r>
            <a:endParaRPr lang="en-US" sz="2800" u="sng" dirty="0">
              <a:solidFill>
                <a:srgbClr val="CC0000"/>
              </a:solidFill>
              <a:effectLst>
                <a:outerShdw blurRad="38100" dist="38100" dir="2700000" algn="tl">
                  <a:srgbClr val="000000">
                    <a:alpha val="43137"/>
                  </a:srgbClr>
                </a:outerShdw>
              </a:effectLst>
            </a:endParaRPr>
          </a:p>
        </p:txBody>
      </p:sp>
      <p:sp>
        <p:nvSpPr>
          <p:cNvPr id="8" name="TextBox 7"/>
          <p:cNvSpPr txBox="1">
            <a:spLocks noChangeArrowheads="1"/>
          </p:cNvSpPr>
          <p:nvPr/>
        </p:nvSpPr>
        <p:spPr bwMode="auto">
          <a:xfrm>
            <a:off x="179388" y="1268413"/>
            <a:ext cx="8569325" cy="2092881"/>
          </a:xfrm>
          <a:prstGeom prst="rect">
            <a:avLst/>
          </a:prstGeom>
          <a:noFill/>
          <a:ln w="9525">
            <a:noFill/>
            <a:miter lim="800000"/>
            <a:headEnd/>
            <a:tailEnd/>
          </a:ln>
        </p:spPr>
        <p:txBody>
          <a:bodyPr>
            <a:spAutoFit/>
          </a:bodyPr>
          <a:lstStyle/>
          <a:p>
            <a:pPr algn="l" rtl="0"/>
            <a:r>
              <a:rPr lang="en-US" sz="2800" dirty="0"/>
              <a:t>The spleen is markedly enlarged with increased IgM production. This is due to reduction of T-suppressor cells that control B-cell activation. </a:t>
            </a:r>
            <a:r>
              <a:rPr lang="en-US" sz="2800" dirty="0" smtClean="0"/>
              <a:t>(</a:t>
            </a:r>
            <a:r>
              <a:rPr lang="en-US" sz="2800" b="1" dirty="0" smtClean="0">
                <a:solidFill>
                  <a:schemeClr val="tx2">
                    <a:lumMod val="75000"/>
                  </a:schemeClr>
                </a:solidFill>
              </a:rPr>
              <a:t>Tropical Splenomegaly syndrome)(TSS)</a:t>
            </a:r>
            <a:endParaRPr lang="en-US" sz="2800" b="1" dirty="0">
              <a:solidFill>
                <a:schemeClr val="tx2">
                  <a:lumMod val="75000"/>
                </a:schemeClr>
              </a:solidFill>
            </a:endParaRPr>
          </a:p>
          <a:p>
            <a:pPr algn="r" rtl="0"/>
            <a:endParaRPr lang="en-US" dirty="0"/>
          </a:p>
        </p:txBody>
      </p:sp>
      <p:pic>
        <p:nvPicPr>
          <p:cNvPr id="9" name="Picture 12" descr="F:\Protozoal photos\Malarial splenomegaly syndrome.gif"/>
          <p:cNvPicPr>
            <a:picLocks noChangeAspect="1" noChangeArrowheads="1"/>
          </p:cNvPicPr>
          <p:nvPr/>
        </p:nvPicPr>
        <p:blipFill>
          <a:blip r:embed="rId2" cstate="print"/>
          <a:srcRect/>
          <a:stretch>
            <a:fillRect/>
          </a:stretch>
        </p:blipFill>
        <p:spPr bwMode="auto">
          <a:xfrm>
            <a:off x="6588224" y="2636912"/>
            <a:ext cx="2352675" cy="2035175"/>
          </a:xfrm>
          <a:prstGeom prst="rect">
            <a:avLst/>
          </a:prstGeom>
          <a:noFill/>
          <a:ln w="9525">
            <a:noFill/>
            <a:miter lim="800000"/>
            <a:headEnd/>
            <a:tailEnd/>
          </a:ln>
        </p:spPr>
      </p:pic>
      <p:sp>
        <p:nvSpPr>
          <p:cNvPr id="10" name="TextBox 9"/>
          <p:cNvSpPr txBox="1">
            <a:spLocks noChangeArrowheads="1"/>
          </p:cNvSpPr>
          <p:nvPr/>
        </p:nvSpPr>
        <p:spPr bwMode="auto">
          <a:xfrm>
            <a:off x="250825" y="2924175"/>
            <a:ext cx="3529013" cy="523875"/>
          </a:xfrm>
          <a:prstGeom prst="rect">
            <a:avLst/>
          </a:prstGeom>
          <a:noFill/>
          <a:ln w="9525">
            <a:noFill/>
            <a:miter lim="800000"/>
            <a:headEnd/>
            <a:tailEnd/>
          </a:ln>
        </p:spPr>
        <p:txBody>
          <a:bodyPr>
            <a:spAutoFit/>
          </a:bodyPr>
          <a:lstStyle/>
          <a:p>
            <a:pPr algn="l" rtl="0"/>
            <a:r>
              <a:rPr lang="en-US" sz="2800" dirty="0">
                <a:solidFill>
                  <a:srgbClr val="CC0000"/>
                </a:solidFill>
                <a:effectLst>
                  <a:outerShdw blurRad="38100" dist="38100" dir="2700000" algn="tl">
                    <a:srgbClr val="000000">
                      <a:alpha val="43137"/>
                    </a:srgbClr>
                  </a:outerShdw>
                </a:effectLst>
              </a:rPr>
              <a:t>3- </a:t>
            </a:r>
            <a:r>
              <a:rPr lang="en-US" sz="2800" u="sng" dirty="0">
                <a:solidFill>
                  <a:srgbClr val="CC0000"/>
                </a:solidFill>
                <a:effectLst>
                  <a:outerShdw blurRad="38100" dist="38100" dir="2700000" algn="tl">
                    <a:srgbClr val="000000">
                      <a:alpha val="43137"/>
                    </a:srgbClr>
                  </a:outerShdw>
                </a:effectLst>
              </a:rPr>
              <a:t>Black water fever</a:t>
            </a:r>
          </a:p>
        </p:txBody>
      </p:sp>
      <p:sp>
        <p:nvSpPr>
          <p:cNvPr id="12" name="Text Box 36"/>
          <p:cNvSpPr txBox="1">
            <a:spLocks noChangeArrowheads="1"/>
          </p:cNvSpPr>
          <p:nvPr/>
        </p:nvSpPr>
        <p:spPr bwMode="auto">
          <a:xfrm>
            <a:off x="395288" y="3429000"/>
            <a:ext cx="2376487" cy="457200"/>
          </a:xfrm>
          <a:prstGeom prst="rect">
            <a:avLst/>
          </a:prstGeom>
          <a:solidFill>
            <a:srgbClr val="FFCC00"/>
          </a:solidFill>
          <a:ln w="9525">
            <a:noFill/>
            <a:miter lim="800000"/>
            <a:headEnd/>
            <a:tailEnd/>
          </a:ln>
        </p:spPr>
        <p:txBody>
          <a:bodyPr>
            <a:spAutoFit/>
          </a:bodyPr>
          <a:lstStyle/>
          <a:p>
            <a:pPr algn="ctr" rtl="0">
              <a:spcBef>
                <a:spcPct val="50000"/>
              </a:spcBef>
            </a:pPr>
            <a:r>
              <a:rPr lang="en-US" sz="2400"/>
              <a:t>Occurs: when? </a:t>
            </a:r>
          </a:p>
        </p:txBody>
      </p:sp>
      <p:sp>
        <p:nvSpPr>
          <p:cNvPr id="13" name="TextBox 12"/>
          <p:cNvSpPr txBox="1">
            <a:spLocks noChangeArrowheads="1"/>
          </p:cNvSpPr>
          <p:nvPr/>
        </p:nvSpPr>
        <p:spPr bwMode="auto">
          <a:xfrm>
            <a:off x="250825" y="3860800"/>
            <a:ext cx="6265863" cy="461963"/>
          </a:xfrm>
          <a:prstGeom prst="rect">
            <a:avLst/>
          </a:prstGeom>
          <a:noFill/>
          <a:ln w="9525">
            <a:noFill/>
            <a:miter lim="800000"/>
            <a:headEnd/>
            <a:tailEnd/>
          </a:ln>
        </p:spPr>
        <p:txBody>
          <a:bodyPr>
            <a:spAutoFit/>
          </a:bodyPr>
          <a:lstStyle/>
          <a:p>
            <a:pPr algn="l" rtl="0"/>
            <a:r>
              <a:rPr lang="en-US" sz="2400" dirty="0"/>
              <a:t>- Repeated attacks of </a:t>
            </a:r>
            <a:r>
              <a:rPr lang="en-US" sz="2400" i="1" dirty="0"/>
              <a:t>P.falciparum </a:t>
            </a:r>
            <a:r>
              <a:rPr lang="en-US" sz="2400" dirty="0"/>
              <a:t>infection.</a:t>
            </a:r>
          </a:p>
        </p:txBody>
      </p:sp>
      <p:sp>
        <p:nvSpPr>
          <p:cNvPr id="14" name="TextBox 13"/>
          <p:cNvSpPr txBox="1">
            <a:spLocks noChangeArrowheads="1"/>
          </p:cNvSpPr>
          <p:nvPr/>
        </p:nvSpPr>
        <p:spPr bwMode="auto">
          <a:xfrm>
            <a:off x="250825" y="4221163"/>
            <a:ext cx="4249738" cy="461962"/>
          </a:xfrm>
          <a:prstGeom prst="rect">
            <a:avLst/>
          </a:prstGeom>
          <a:noFill/>
          <a:ln w="9525">
            <a:noFill/>
            <a:miter lim="800000"/>
            <a:headEnd/>
            <a:tailEnd/>
          </a:ln>
        </p:spPr>
        <p:txBody>
          <a:bodyPr>
            <a:spAutoFit/>
          </a:bodyPr>
          <a:lstStyle/>
          <a:p>
            <a:pPr algn="l" rtl="0"/>
            <a:r>
              <a:rPr lang="en-US" sz="2400" dirty="0"/>
              <a:t>- Incomplete quinine therapy.</a:t>
            </a:r>
            <a:endParaRPr lang="en-US" sz="2000" dirty="0"/>
          </a:p>
        </p:txBody>
      </p:sp>
      <p:sp>
        <p:nvSpPr>
          <p:cNvPr id="15" name="Text Box 35"/>
          <p:cNvSpPr txBox="1">
            <a:spLocks noChangeArrowheads="1"/>
          </p:cNvSpPr>
          <p:nvPr/>
        </p:nvSpPr>
        <p:spPr bwMode="auto">
          <a:xfrm>
            <a:off x="395288" y="4652963"/>
            <a:ext cx="2160587" cy="457200"/>
          </a:xfrm>
          <a:prstGeom prst="rect">
            <a:avLst/>
          </a:prstGeom>
          <a:solidFill>
            <a:srgbClr val="FFCC00"/>
          </a:solidFill>
          <a:ln w="9525">
            <a:noFill/>
            <a:miter lim="800000"/>
            <a:headEnd/>
            <a:tailEnd/>
          </a:ln>
        </p:spPr>
        <p:txBody>
          <a:bodyPr>
            <a:spAutoFit/>
          </a:bodyPr>
          <a:lstStyle/>
          <a:p>
            <a:pPr algn="ctr" rtl="0">
              <a:spcBef>
                <a:spcPct val="50000"/>
              </a:spcBef>
            </a:pPr>
            <a:r>
              <a:rPr lang="en-US" sz="2400"/>
              <a:t>Pathogenesis </a:t>
            </a:r>
          </a:p>
        </p:txBody>
      </p:sp>
      <p:sp>
        <p:nvSpPr>
          <p:cNvPr id="16" name="TextBox 15"/>
          <p:cNvSpPr txBox="1">
            <a:spLocks noChangeArrowheads="1"/>
          </p:cNvSpPr>
          <p:nvPr/>
        </p:nvSpPr>
        <p:spPr bwMode="auto">
          <a:xfrm>
            <a:off x="395288" y="5084763"/>
            <a:ext cx="5832475" cy="461962"/>
          </a:xfrm>
          <a:prstGeom prst="rect">
            <a:avLst/>
          </a:prstGeom>
          <a:noFill/>
          <a:ln w="9525">
            <a:noFill/>
            <a:miter lim="800000"/>
            <a:headEnd/>
            <a:tailEnd/>
          </a:ln>
        </p:spPr>
        <p:txBody>
          <a:bodyPr>
            <a:spAutoFit/>
          </a:bodyPr>
          <a:lstStyle/>
          <a:p>
            <a:pPr algn="l" rtl="0"/>
            <a:r>
              <a:rPr lang="en-US" sz="2400" dirty="0"/>
              <a:t>Massive intravascular haemolysis occurs</a:t>
            </a:r>
          </a:p>
        </p:txBody>
      </p:sp>
      <p:sp>
        <p:nvSpPr>
          <p:cNvPr id="17" name="TextBox 16"/>
          <p:cNvSpPr txBox="1">
            <a:spLocks noChangeArrowheads="1"/>
          </p:cNvSpPr>
          <p:nvPr/>
        </p:nvSpPr>
        <p:spPr bwMode="auto">
          <a:xfrm>
            <a:off x="395288" y="5445125"/>
            <a:ext cx="5329237" cy="461963"/>
          </a:xfrm>
          <a:prstGeom prst="rect">
            <a:avLst/>
          </a:prstGeom>
          <a:noFill/>
          <a:ln w="9525">
            <a:noFill/>
            <a:miter lim="800000"/>
            <a:headEnd/>
            <a:tailEnd/>
          </a:ln>
        </p:spPr>
        <p:txBody>
          <a:bodyPr>
            <a:spAutoFit/>
          </a:bodyPr>
          <a:lstStyle/>
          <a:p>
            <a:pPr algn="ctr" rtl="0"/>
            <a:r>
              <a:rPr lang="en-US" sz="2400" dirty="0">
                <a:solidFill>
                  <a:srgbClr val="000099"/>
                </a:solidFill>
              </a:rPr>
              <a:t>Anaemia, haemoglobinuria, jaundice.</a:t>
            </a:r>
          </a:p>
        </p:txBody>
      </p:sp>
      <p:sp>
        <p:nvSpPr>
          <p:cNvPr id="18" name="TextBox 17"/>
          <p:cNvSpPr txBox="1">
            <a:spLocks noChangeArrowheads="1"/>
          </p:cNvSpPr>
          <p:nvPr/>
        </p:nvSpPr>
        <p:spPr bwMode="auto">
          <a:xfrm>
            <a:off x="6084888" y="5084763"/>
            <a:ext cx="2159000" cy="461962"/>
          </a:xfrm>
          <a:prstGeom prst="rect">
            <a:avLst/>
          </a:prstGeom>
          <a:noFill/>
          <a:ln w="9525">
            <a:noFill/>
            <a:miter lim="800000"/>
            <a:headEnd/>
            <a:tailEnd/>
          </a:ln>
        </p:spPr>
        <p:txBody>
          <a:bodyPr>
            <a:spAutoFit/>
          </a:bodyPr>
          <a:lstStyle/>
          <a:p>
            <a:pPr rtl="0"/>
            <a:r>
              <a:rPr lang="en-US" sz="2400"/>
              <a:t>producing:</a:t>
            </a:r>
          </a:p>
        </p:txBody>
      </p:sp>
      <p:sp>
        <p:nvSpPr>
          <p:cNvPr id="19" name="Text Box 37"/>
          <p:cNvSpPr txBox="1">
            <a:spLocks noChangeArrowheads="1"/>
          </p:cNvSpPr>
          <p:nvPr/>
        </p:nvSpPr>
        <p:spPr bwMode="auto">
          <a:xfrm>
            <a:off x="468313" y="6021388"/>
            <a:ext cx="1150937" cy="461962"/>
          </a:xfrm>
          <a:prstGeom prst="rect">
            <a:avLst/>
          </a:prstGeom>
          <a:solidFill>
            <a:srgbClr val="FFCC00"/>
          </a:solidFill>
          <a:ln w="9525">
            <a:noFill/>
            <a:miter lim="800000"/>
            <a:headEnd/>
            <a:tailEnd/>
          </a:ln>
        </p:spPr>
        <p:txBody>
          <a:bodyPr>
            <a:spAutoFit/>
          </a:bodyPr>
          <a:lstStyle/>
          <a:p>
            <a:pPr algn="ctr" rtl="0">
              <a:spcBef>
                <a:spcPct val="50000"/>
              </a:spcBef>
            </a:pPr>
            <a:r>
              <a:rPr lang="en-US" sz="2400"/>
              <a:t>Cause</a:t>
            </a:r>
          </a:p>
        </p:txBody>
      </p:sp>
      <p:sp>
        <p:nvSpPr>
          <p:cNvPr id="20" name="TextBox 19"/>
          <p:cNvSpPr txBox="1">
            <a:spLocks noChangeArrowheads="1"/>
          </p:cNvSpPr>
          <p:nvPr/>
        </p:nvSpPr>
        <p:spPr bwMode="auto">
          <a:xfrm>
            <a:off x="1547813" y="5876925"/>
            <a:ext cx="7272337" cy="831850"/>
          </a:xfrm>
          <a:prstGeom prst="rect">
            <a:avLst/>
          </a:prstGeom>
          <a:noFill/>
          <a:ln w="9525">
            <a:noFill/>
            <a:miter lim="800000"/>
            <a:headEnd/>
            <a:tailEnd/>
          </a:ln>
        </p:spPr>
        <p:txBody>
          <a:bodyPr>
            <a:spAutoFit/>
          </a:bodyPr>
          <a:lstStyle/>
          <a:p>
            <a:pPr algn="ctr" rtl="0"/>
            <a:r>
              <a:rPr lang="en-US" sz="2400" dirty="0">
                <a:solidFill>
                  <a:srgbClr val="006600"/>
                </a:solidFill>
              </a:rPr>
              <a:t>This is autoimmune with development of antibodies to infected red blood cells.</a:t>
            </a:r>
            <a:endParaRPr lang="en-US" sz="1200" dirty="0">
              <a:solidFill>
                <a:srgbClr val="0099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heckerboard(across)">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17" presetClass="entr" presetSubtype="1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12" grpId="0" animBg="1"/>
      <p:bldP spid="13" grpId="0"/>
      <p:bldP spid="14" grpId="0"/>
      <p:bldP spid="15" grpId="0" animBg="1"/>
      <p:bldP spid="16" grpId="0"/>
      <p:bldP spid="17" grpId="0"/>
      <p:bldP spid="18" grpId="0"/>
      <p:bldP spid="19"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1748</Words>
  <Application>Microsoft Office PowerPoint</Application>
  <PresentationFormat>On-screen Show (4:3)</PresentationFormat>
  <Paragraphs>323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Pathogenesis and Clinical Picture</vt:lpstr>
      <vt:lpstr>Pathogenesis and Clinical Picture</vt:lpstr>
      <vt:lpstr>Pathogenesis and Clinical Picture</vt:lpstr>
      <vt:lpstr>Complications </vt:lpstr>
      <vt:lpstr>Complications of falciparum malaria</vt:lpstr>
      <vt:lpstr>Slide 6</vt:lpstr>
      <vt:lpstr>Slide 7</vt:lpstr>
      <vt:lpstr>Complications of falciparum malaria</vt:lpstr>
      <vt:lpstr>Slide 9</vt:lpstr>
      <vt:lpstr>Pathogenesis of Black Water Fever</vt:lpstr>
      <vt:lpstr>Slide 11</vt:lpstr>
      <vt:lpstr>Slide 12</vt:lpstr>
      <vt:lpstr>Slide 13</vt:lpstr>
      <vt:lpstr>Diagnosis </vt:lpstr>
      <vt:lpstr>Slide 15</vt:lpstr>
      <vt:lpstr>Treatment </vt:lpstr>
      <vt:lpstr>Treatment (Cont.) </vt:lpstr>
      <vt:lpstr>Treatment regimen of malaria </vt:lpstr>
      <vt:lpstr> </vt:lpstr>
      <vt:lpstr> </vt:lpstr>
      <vt:lpstr>Treatment (in conclusion) </vt:lpstr>
      <vt:lpstr>Epidemiology </vt:lpstr>
      <vt:lpstr>Slide 23</vt:lpstr>
      <vt:lpstr>Control </vt:lpstr>
      <vt:lpstr>State true or False</vt:lpstr>
      <vt:lpstr>M.C.Q.</vt:lpstr>
      <vt:lpstr>Babesia species</vt:lpstr>
      <vt:lpstr>Mode of Infection</vt:lpstr>
      <vt:lpstr>Pathogenesis and Clinical Picture</vt:lpstr>
      <vt:lpstr>Diagnosis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Pathogenesis and Clinical Picture</dc:title>
  <dc:creator>RAAFAT</dc:creator>
  <cp:lastModifiedBy>RAAFAT</cp:lastModifiedBy>
  <cp:revision>45</cp:revision>
  <dcterms:created xsi:type="dcterms:W3CDTF">2012-02-27T17:53:14Z</dcterms:created>
  <dcterms:modified xsi:type="dcterms:W3CDTF">2015-02-28T21:07:13Z</dcterms:modified>
</cp:coreProperties>
</file>